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5"/>
  </p:notesMasterIdLst>
  <p:handoutMasterIdLst>
    <p:handoutMasterId r:id="rId26"/>
  </p:handoutMasterIdLst>
  <p:sldIdLst>
    <p:sldId id="256" r:id="rId2"/>
    <p:sldId id="423" r:id="rId3"/>
    <p:sldId id="439" r:id="rId4"/>
    <p:sldId id="445" r:id="rId5"/>
    <p:sldId id="425" r:id="rId6"/>
    <p:sldId id="442" r:id="rId7"/>
    <p:sldId id="427" r:id="rId8"/>
    <p:sldId id="444" r:id="rId9"/>
    <p:sldId id="429" r:id="rId10"/>
    <p:sldId id="431" r:id="rId11"/>
    <p:sldId id="307" r:id="rId12"/>
    <p:sldId id="322" r:id="rId13"/>
    <p:sldId id="447" r:id="rId14"/>
    <p:sldId id="430" r:id="rId15"/>
    <p:sldId id="433" r:id="rId16"/>
    <p:sldId id="448" r:id="rId17"/>
    <p:sldId id="434" r:id="rId18"/>
    <p:sldId id="449" r:id="rId19"/>
    <p:sldId id="436" r:id="rId20"/>
    <p:sldId id="438" r:id="rId21"/>
    <p:sldId id="450" r:id="rId22"/>
    <p:sldId id="411" r:id="rId23"/>
    <p:sldId id="258" r:id="rId24"/>
  </p:sldIdLst>
  <p:sldSz cx="12192000" cy="6858000"/>
  <p:notesSz cx="6807200" cy="9939338"/>
  <p:defaultTextStyle>
    <a:defPPr>
      <a:defRPr lang="zh-TW"/>
    </a:defPPr>
    <a:lvl1pPr algn="l" rtl="0" eaLnBrk="0" fontAlgn="base" hangingPunct="0">
      <a:spcBef>
        <a:spcPct val="0"/>
      </a:spcBef>
      <a:spcAft>
        <a:spcPct val="0"/>
      </a:spcAft>
      <a:defRPr kumimoji="1" kern="1200">
        <a:solidFill>
          <a:schemeClr val="tx1"/>
        </a:solidFill>
        <a:latin typeface="Garamond" panose="02020404030301010803" pitchFamily="18"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Garamond" panose="02020404030301010803"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Garamond" panose="02020404030301010803"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Garamond" panose="02020404030301010803"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Garamond" panose="02020404030301010803"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Garamond" panose="02020404030301010803"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Garamond" panose="02020404030301010803"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Garamond" panose="02020404030301010803"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Garamond" panose="02020404030301010803" pitchFamily="18" charset="0"/>
        <a:ea typeface="新細明體" panose="02020500000000000000" pitchFamily="18" charset="-120"/>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97CF"/>
    <a:srgbClr val="0070C0"/>
    <a:srgbClr val="002060"/>
    <a:srgbClr val="3A4A6A"/>
    <a:srgbClr val="77B903"/>
    <a:srgbClr val="000099"/>
    <a:srgbClr val="E6E6E6"/>
    <a:srgbClr val="0000CC"/>
    <a:srgbClr val="848484"/>
    <a:srgbClr val="708F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93784" autoAdjust="0"/>
  </p:normalViewPr>
  <p:slideViewPr>
    <p:cSldViewPr snapToGrid="0">
      <p:cViewPr varScale="1">
        <p:scale>
          <a:sx n="67" d="100"/>
          <a:sy n="67" d="100"/>
        </p:scale>
        <p:origin x="66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5838" y="1"/>
            <a:ext cx="2949787" cy="498693"/>
          </a:xfrm>
          <a:prstGeom prst="rect">
            <a:avLst/>
          </a:prstGeom>
        </p:spPr>
        <p:txBody>
          <a:bodyPr vert="horz" lIns="91440" tIns="45720" rIns="91440" bIns="45720" rtlCol="0"/>
          <a:lstStyle>
            <a:lvl1pPr algn="r">
              <a:defRPr sz="1200"/>
            </a:lvl1pPr>
          </a:lstStyle>
          <a:p>
            <a:fld id="{84F8531B-E1C7-4ECE-9F0E-F60B67ABC9F8}" type="datetimeFigureOut">
              <a:rPr lang="zh-TW" altLang="en-US" smtClean="0"/>
              <a:t>2023/2/21</a:t>
            </a:fld>
            <a:endParaRPr lang="zh-TW" altLang="en-US"/>
          </a:p>
        </p:txBody>
      </p:sp>
      <p:sp>
        <p:nvSpPr>
          <p:cNvPr id="4" name="頁尾版面配置區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1FA24E38-240E-4015-9D04-85E48541CFB0}" type="slidenum">
              <a:rPr lang="zh-TW" altLang="en-US" smtClean="0"/>
              <a:t>‹#›</a:t>
            </a:fld>
            <a:endParaRPr lang="zh-TW" altLang="en-US"/>
          </a:p>
        </p:txBody>
      </p:sp>
    </p:spTree>
    <p:extLst>
      <p:ext uri="{BB962C8B-B14F-4D97-AF65-F5344CB8AC3E}">
        <p14:creationId xmlns:p14="http://schemas.microsoft.com/office/powerpoint/2010/main" val="383655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1"/>
            <a:ext cx="2949787" cy="498693"/>
          </a:xfrm>
          <a:prstGeom prst="rect">
            <a:avLst/>
          </a:prstGeom>
        </p:spPr>
        <p:txBody>
          <a:bodyPr vert="horz" lIns="91440" tIns="45720" rIns="91440" bIns="45720" rtlCol="0"/>
          <a:lstStyle>
            <a:lvl1pPr algn="r">
              <a:defRPr sz="1200"/>
            </a:lvl1pPr>
          </a:lstStyle>
          <a:p>
            <a:fld id="{3F8E3089-A4EF-47F2-BF8B-6EE1DE026841}" type="datetimeFigureOut">
              <a:rPr lang="zh-TW" altLang="en-US" smtClean="0"/>
              <a:t>2023/2/21</a:t>
            </a:fld>
            <a:endParaRPr lang="zh-TW" altLang="en-US"/>
          </a:p>
        </p:txBody>
      </p:sp>
      <p:sp>
        <p:nvSpPr>
          <p:cNvPr id="4" name="投影片圖像版面配置區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83306"/>
            <a:ext cx="5445760" cy="3913615"/>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6B53FEA-3232-4031-97DF-9812BE18B084}" type="slidenum">
              <a:rPr lang="zh-TW" altLang="en-US" smtClean="0"/>
              <a:t>‹#›</a:t>
            </a:fld>
            <a:endParaRPr lang="zh-TW" altLang="en-US"/>
          </a:p>
        </p:txBody>
      </p:sp>
    </p:spTree>
    <p:extLst>
      <p:ext uri="{BB962C8B-B14F-4D97-AF65-F5344CB8AC3E}">
        <p14:creationId xmlns:p14="http://schemas.microsoft.com/office/powerpoint/2010/main" val="649199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主題名稱</a:t>
            </a:r>
            <a:endParaRPr lang="en-US" altLang="zh-TW" dirty="0"/>
          </a:p>
          <a:p>
            <a:r>
              <a:rPr lang="en-US" altLang="zh-TW" dirty="0"/>
              <a:t>1.</a:t>
            </a:r>
            <a:r>
              <a:rPr lang="zh-TW" altLang="en-US" dirty="0"/>
              <a:t>中文字型：微軟正黑體 </a:t>
            </a:r>
            <a:endParaRPr lang="en-US" altLang="zh-TW" dirty="0"/>
          </a:p>
          <a:p>
            <a:r>
              <a:rPr lang="en-US" altLang="zh-TW" dirty="0"/>
              <a:t>2.</a:t>
            </a:r>
            <a:r>
              <a:rPr lang="zh-TW" altLang="en-US" dirty="0"/>
              <a:t>英文字型：</a:t>
            </a:r>
            <a:r>
              <a:rPr lang="en-US" altLang="zh-TW" dirty="0"/>
              <a:t>Calibri </a:t>
            </a:r>
          </a:p>
          <a:p>
            <a:r>
              <a:rPr lang="en-US" altLang="zh-TW" dirty="0"/>
              <a:t>3.</a:t>
            </a:r>
            <a:r>
              <a:rPr lang="zh-TW" altLang="en-US" dirty="0"/>
              <a:t>大標字體：</a:t>
            </a:r>
            <a:r>
              <a:rPr lang="en-US" altLang="zh-TW" dirty="0"/>
              <a:t>48 </a:t>
            </a:r>
          </a:p>
          <a:p>
            <a:r>
              <a:rPr lang="en-US" altLang="zh-TW" dirty="0"/>
              <a:t>4.</a:t>
            </a:r>
            <a:r>
              <a:rPr lang="zh-TW" altLang="en-US" dirty="0"/>
              <a:t>下標字體：</a:t>
            </a:r>
            <a:r>
              <a:rPr lang="en-US" altLang="zh-TW" dirty="0"/>
              <a:t>30 </a:t>
            </a:r>
          </a:p>
          <a:p>
            <a:endParaRPr lang="en-US" altLang="zh-TW" dirty="0"/>
          </a:p>
          <a:p>
            <a:r>
              <a:rPr lang="zh-TW" altLang="en-US" dirty="0"/>
              <a:t>講者姓名 </a:t>
            </a:r>
            <a:endParaRPr lang="en-US" altLang="zh-TW" dirty="0"/>
          </a:p>
          <a:p>
            <a:r>
              <a:rPr lang="en-US" altLang="zh-TW" dirty="0"/>
              <a:t>1.</a:t>
            </a:r>
            <a:r>
              <a:rPr lang="zh-TW" altLang="en-US" dirty="0"/>
              <a:t>講者提供英文姓名＋姓氏 </a:t>
            </a:r>
            <a:endParaRPr lang="en-US" altLang="zh-TW" dirty="0"/>
          </a:p>
          <a:p>
            <a:r>
              <a:rPr lang="en-US" altLang="zh-TW" dirty="0"/>
              <a:t>2.</a:t>
            </a:r>
            <a:r>
              <a:rPr lang="zh-TW" altLang="en-US" dirty="0"/>
              <a:t>格式： </a:t>
            </a:r>
            <a:r>
              <a:rPr lang="en-US" altLang="zh-TW" dirty="0"/>
              <a:t>title</a:t>
            </a:r>
            <a:r>
              <a:rPr lang="zh-TW" altLang="en-US" dirty="0"/>
              <a:t> </a:t>
            </a:r>
            <a:r>
              <a:rPr lang="en-US" altLang="zh-TW" dirty="0"/>
              <a:t>|</a:t>
            </a:r>
            <a:r>
              <a:rPr lang="zh-TW" altLang="en-US" dirty="0"/>
              <a:t> </a:t>
            </a:r>
            <a:r>
              <a:rPr lang="en-US" altLang="zh-TW" dirty="0"/>
              <a:t>Advantech</a:t>
            </a:r>
            <a:r>
              <a:rPr lang="zh-TW" altLang="en-US" dirty="0"/>
              <a:t> </a:t>
            </a:r>
            <a:r>
              <a:rPr lang="en-US" altLang="zh-TW" dirty="0"/>
              <a:t>|</a:t>
            </a:r>
            <a:r>
              <a:rPr lang="zh-TW" altLang="en-US" dirty="0"/>
              <a:t> </a:t>
            </a:r>
            <a:r>
              <a:rPr lang="en-US" altLang="zh-TW" dirty="0"/>
              <a:t>version (</a:t>
            </a:r>
            <a:r>
              <a:rPr lang="zh-TW" altLang="en-US" dirty="0"/>
              <a:t>從</a:t>
            </a:r>
            <a:r>
              <a:rPr lang="en-US" altLang="zh-TW" dirty="0"/>
              <a:t>v1.0</a:t>
            </a:r>
            <a:r>
              <a:rPr lang="zh-TW" altLang="en-US" dirty="0"/>
              <a:t>開始</a:t>
            </a:r>
            <a:r>
              <a:rPr lang="en-US" altLang="zh-TW" dirty="0"/>
              <a:t>) </a:t>
            </a:r>
          </a:p>
          <a:p>
            <a:r>
              <a:rPr lang="en-US" altLang="zh-TW" dirty="0"/>
              <a:t>3.</a:t>
            </a:r>
            <a:r>
              <a:rPr lang="zh-TW" altLang="en-US" dirty="0"/>
              <a:t>字型為</a:t>
            </a:r>
            <a:r>
              <a:rPr lang="en-US" altLang="zh-TW" dirty="0"/>
              <a:t>Calibri </a:t>
            </a:r>
            <a:r>
              <a:rPr lang="zh-TW" altLang="en-US" dirty="0"/>
              <a:t> 字體為</a:t>
            </a:r>
            <a:r>
              <a:rPr lang="en-US" altLang="zh-TW" dirty="0"/>
              <a:t>20 </a:t>
            </a:r>
            <a:endParaRPr lang="zh-TW" altLang="en-US" dirty="0"/>
          </a:p>
        </p:txBody>
      </p:sp>
      <p:sp>
        <p:nvSpPr>
          <p:cNvPr id="4" name="投影片編號版面配置區 3"/>
          <p:cNvSpPr>
            <a:spLocks noGrp="1"/>
          </p:cNvSpPr>
          <p:nvPr>
            <p:ph type="sldNum" sz="quarter" idx="10"/>
          </p:nvPr>
        </p:nvSpPr>
        <p:spPr/>
        <p:txBody>
          <a:bodyPr/>
          <a:lstStyle/>
          <a:p>
            <a:fld id="{E6B53FEA-3232-4031-97DF-9812BE18B084}" type="slidenum">
              <a:rPr lang="zh-TW" altLang="en-US" smtClean="0"/>
              <a:t>1</a:t>
            </a:fld>
            <a:endParaRPr lang="zh-TW" altLang="en-US"/>
          </a:p>
        </p:txBody>
      </p:sp>
    </p:spTree>
    <p:extLst>
      <p:ext uri="{BB962C8B-B14F-4D97-AF65-F5344CB8AC3E}">
        <p14:creationId xmlns:p14="http://schemas.microsoft.com/office/powerpoint/2010/main" val="2471553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1.</a:t>
            </a:r>
            <a:r>
              <a:rPr lang="zh-TW" altLang="en-US" dirty="0"/>
              <a:t> 中文微軟正黑體，英文為</a:t>
            </a:r>
            <a:r>
              <a:rPr lang="en-US" altLang="zh-TW" dirty="0"/>
              <a:t>Calibri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置中</a:t>
            </a:r>
            <a:endPar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小標題字級：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20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4.</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內文字級：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16</a:t>
            </a:r>
          </a:p>
          <a:p>
            <a:r>
              <a:rPr lang="en-US" altLang="zh-TW" dirty="0"/>
              <a:t>5. </a:t>
            </a:r>
            <a:r>
              <a:rPr lang="zh-TW" altLang="en-US" dirty="0"/>
              <a:t>重點可以使用粗體</a:t>
            </a:r>
          </a:p>
          <a:p>
            <a:r>
              <a:rPr lang="en-US" altLang="zh-TW" dirty="0"/>
              <a:t>6.</a:t>
            </a:r>
            <a:r>
              <a:rPr lang="zh-TW" altLang="en-US" dirty="0"/>
              <a:t>可依需求插入圖片及調整圖片大小</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FF0000"/>
                </a:solidFill>
              </a:rPr>
              <a:t>7.</a:t>
            </a:r>
            <a:r>
              <a:rPr lang="zh-TW" altLang="en-US" dirty="0">
                <a:solidFill>
                  <a:srgbClr val="FF0000"/>
                </a:solidFill>
              </a:rPr>
              <a:t>每頁皆依上下左右規範留白，規範邊限於編輯完成後即可刪除。</a:t>
            </a:r>
          </a:p>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10</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1936757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Bosh</a:t>
            </a:r>
            <a:r>
              <a:rPr lang="zh-TW" altLang="en-US" dirty="0"/>
              <a:t>佈署不支持</a:t>
            </a:r>
            <a:r>
              <a:rPr lang="en-US" altLang="zh-TW" dirty="0"/>
              <a:t>3</a:t>
            </a:r>
            <a:r>
              <a:rPr lang="zh-TW" altLang="en-US" dirty="0"/>
              <a:t>節點</a:t>
            </a:r>
            <a:r>
              <a:rPr lang="en-US" altLang="zh-TW" dirty="0"/>
              <a:t>HA</a:t>
            </a:r>
            <a:r>
              <a:rPr lang="zh-TW" altLang="en-US" dirty="0"/>
              <a:t>架構，</a:t>
            </a:r>
            <a:r>
              <a:rPr lang="en-US" altLang="zh-TW" dirty="0"/>
              <a:t>HA</a:t>
            </a:r>
            <a:r>
              <a:rPr lang="zh-TW" altLang="en-US" dirty="0"/>
              <a:t>架構需要手動佈署</a:t>
            </a:r>
          </a:p>
        </p:txBody>
      </p:sp>
      <p:sp>
        <p:nvSpPr>
          <p:cNvPr id="4" name="投影片編號版面配置區 3"/>
          <p:cNvSpPr>
            <a:spLocks noGrp="1"/>
          </p:cNvSpPr>
          <p:nvPr>
            <p:ph type="sldNum" sz="quarter" idx="10"/>
          </p:nvPr>
        </p:nvSpPr>
        <p:spPr/>
        <p:txBody>
          <a:bodyPr/>
          <a:lstStyle/>
          <a:p>
            <a:fld id="{AA7F8D9C-60D4-4123-A000-FB5487983F22}" type="slidenum">
              <a:rPr lang="zh-TW" altLang="en-US" smtClean="0"/>
              <a:t>12</a:t>
            </a:fld>
            <a:endParaRPr lang="zh-TW" altLang="en-US"/>
          </a:p>
        </p:txBody>
      </p:sp>
    </p:spTree>
    <p:extLst>
      <p:ext uri="{BB962C8B-B14F-4D97-AF65-F5344CB8AC3E}">
        <p14:creationId xmlns:p14="http://schemas.microsoft.com/office/powerpoint/2010/main" val="626342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簡報大綱</a:t>
            </a:r>
            <a:endParaRPr lang="en-US" altLang="zh-TW" dirty="0"/>
          </a:p>
          <a:p>
            <a:r>
              <a:rPr lang="en-US" altLang="zh-TW" dirty="0"/>
              <a:t>1.</a:t>
            </a:r>
            <a:r>
              <a:rPr lang="zh-TW" altLang="en-US" dirty="0"/>
              <a:t>列出單元及各小節名稱</a:t>
            </a:r>
            <a:endParaRPr lang="en-US" altLang="zh-TW" dirty="0"/>
          </a:p>
          <a:p>
            <a:r>
              <a:rPr lang="en-US" altLang="zh-TW" dirty="0"/>
              <a:t>2.</a:t>
            </a:r>
            <a:r>
              <a:rPr lang="zh-TW" altLang="en-US" dirty="0"/>
              <a:t>請以</a:t>
            </a:r>
            <a:r>
              <a:rPr lang="en-US" altLang="zh-TW" dirty="0"/>
              <a:t>01.02.03</a:t>
            </a:r>
            <a:r>
              <a:rPr lang="zh-TW" altLang="en-US" dirty="0"/>
              <a:t>作為標題編號</a:t>
            </a:r>
            <a:endParaRPr lang="en-US" altLang="zh-TW" dirty="0"/>
          </a:p>
          <a:p>
            <a:r>
              <a:rPr lang="en-US" altLang="zh-TW" dirty="0"/>
              <a:t>3.</a:t>
            </a:r>
            <a:r>
              <a:rPr lang="zh-TW" altLang="en-US" dirty="0"/>
              <a:t>大標大小</a:t>
            </a:r>
            <a:r>
              <a:rPr lang="en-US" altLang="zh-TW" dirty="0"/>
              <a:t>30</a:t>
            </a:r>
            <a:r>
              <a:rPr lang="zh-TW" altLang="en-US" dirty="0"/>
              <a:t>，粗體， 顏色：黑</a:t>
            </a:r>
            <a:endParaRPr lang="en-US" altLang="zh-TW" dirty="0"/>
          </a:p>
          <a:p>
            <a:r>
              <a:rPr lang="en-US" altLang="zh-TW" dirty="0"/>
              <a:t>4.</a:t>
            </a:r>
            <a:r>
              <a:rPr lang="zh-TW" altLang="en-US" dirty="0"/>
              <a:t>自標題大小</a:t>
            </a:r>
            <a:r>
              <a:rPr lang="en-US" altLang="zh-TW" dirty="0"/>
              <a:t>18</a:t>
            </a:r>
            <a:r>
              <a:rPr lang="zh-TW" altLang="en-US" dirty="0"/>
              <a:t>，顏色： 黑</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5.</a:t>
            </a:r>
            <a:r>
              <a:rPr lang="zh-TW" altLang="en-US" dirty="0"/>
              <a:t>中文微軟正黑體，英文為</a:t>
            </a:r>
            <a:r>
              <a:rPr lang="en-US" altLang="zh-TW" dirty="0"/>
              <a:t>Calibri </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老師可依需求增減介紹項目，若一頁不夠可新增下一頁。</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E6B53FEA-3232-4031-97DF-9812BE18B084}" type="slidenum">
              <a:rPr lang="zh-TW" altLang="en-US" smtClean="0"/>
              <a:t>13</a:t>
            </a:fld>
            <a:endParaRPr lang="zh-TW" altLang="en-US"/>
          </a:p>
        </p:txBody>
      </p:sp>
    </p:spTree>
    <p:extLst>
      <p:ext uri="{BB962C8B-B14F-4D97-AF65-F5344CB8AC3E}">
        <p14:creationId xmlns:p14="http://schemas.microsoft.com/office/powerpoint/2010/main" val="882084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1.</a:t>
            </a:r>
            <a:r>
              <a:rPr lang="zh-TW" altLang="en-US" dirty="0"/>
              <a:t> 中文微軟正黑體，英文為</a:t>
            </a:r>
            <a:r>
              <a:rPr lang="en-US" altLang="zh-TW" dirty="0"/>
              <a:t>Calibri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置中</a:t>
            </a:r>
            <a:endPar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小標題字級：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20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4.</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內文字級：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16</a:t>
            </a:r>
          </a:p>
          <a:p>
            <a:r>
              <a:rPr lang="en-US" altLang="zh-TW" dirty="0"/>
              <a:t>5. </a:t>
            </a:r>
            <a:r>
              <a:rPr lang="zh-TW" altLang="en-US" dirty="0"/>
              <a:t>重點可以使用粗體</a:t>
            </a:r>
          </a:p>
          <a:p>
            <a:r>
              <a:rPr lang="en-US" altLang="zh-TW" dirty="0"/>
              <a:t>6.</a:t>
            </a:r>
            <a:r>
              <a:rPr lang="zh-TW" altLang="en-US" dirty="0"/>
              <a:t>可依需求插入圖片及調整圖片大小</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FF0000"/>
                </a:solidFill>
              </a:rPr>
              <a:t>7.</a:t>
            </a:r>
            <a:r>
              <a:rPr lang="zh-TW" altLang="en-US" dirty="0">
                <a:solidFill>
                  <a:srgbClr val="FF0000"/>
                </a:solidFill>
              </a:rPr>
              <a:t>每頁皆依上下左右規範留白，規範邊限於編輯完成後即可刪除。</a:t>
            </a:r>
          </a:p>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14</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1033691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1.</a:t>
            </a:r>
            <a:r>
              <a:rPr lang="zh-TW" altLang="en-US" dirty="0"/>
              <a:t> 中文微軟正黑體，英文為</a:t>
            </a:r>
            <a:r>
              <a:rPr lang="en-US" altLang="zh-TW" dirty="0"/>
              <a:t>Calibri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置中</a:t>
            </a:r>
            <a:endPar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小標題字級：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20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4.</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內文字級：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16</a:t>
            </a:r>
          </a:p>
          <a:p>
            <a:r>
              <a:rPr lang="en-US" altLang="zh-TW" dirty="0"/>
              <a:t>5. </a:t>
            </a:r>
            <a:r>
              <a:rPr lang="zh-TW" altLang="en-US" dirty="0"/>
              <a:t>重點可以使用粗體</a:t>
            </a:r>
          </a:p>
          <a:p>
            <a:r>
              <a:rPr lang="en-US" altLang="zh-TW" dirty="0"/>
              <a:t>6.</a:t>
            </a:r>
            <a:r>
              <a:rPr lang="zh-TW" altLang="en-US" dirty="0"/>
              <a:t>可依需求插入圖片及調整圖片大小</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FF0000"/>
                </a:solidFill>
              </a:rPr>
              <a:t>7.</a:t>
            </a:r>
            <a:r>
              <a:rPr lang="zh-TW" altLang="en-US" dirty="0">
                <a:solidFill>
                  <a:srgbClr val="FF0000"/>
                </a:solidFill>
              </a:rPr>
              <a:t>每頁皆依上下左右規範留白，規範邊限於編輯完成後即可刪除。</a:t>
            </a:r>
          </a:p>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15</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3822029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1.</a:t>
            </a:r>
            <a:r>
              <a:rPr lang="zh-TW" altLang="en-US" dirty="0"/>
              <a:t> 中文微軟正黑體，英文為</a:t>
            </a:r>
            <a:r>
              <a:rPr lang="en-US" altLang="zh-TW" dirty="0"/>
              <a:t>Calibri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置中</a:t>
            </a:r>
            <a:endPar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小標題字級：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20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4.</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內文字級：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16</a:t>
            </a:r>
          </a:p>
          <a:p>
            <a:r>
              <a:rPr lang="en-US" altLang="zh-TW" dirty="0"/>
              <a:t>5. </a:t>
            </a:r>
            <a:r>
              <a:rPr lang="zh-TW" altLang="en-US" dirty="0"/>
              <a:t>重點可以使用粗體</a:t>
            </a:r>
          </a:p>
          <a:p>
            <a:r>
              <a:rPr lang="en-US" altLang="zh-TW" dirty="0"/>
              <a:t>6.</a:t>
            </a:r>
            <a:r>
              <a:rPr lang="zh-TW" altLang="en-US" dirty="0"/>
              <a:t>可依需求插入圖片及調整圖片大小</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FF0000"/>
                </a:solidFill>
              </a:rPr>
              <a:t>7.</a:t>
            </a:r>
            <a:r>
              <a:rPr lang="zh-TW" altLang="en-US" dirty="0">
                <a:solidFill>
                  <a:srgbClr val="FF0000"/>
                </a:solidFill>
              </a:rPr>
              <a:t>每頁皆依上下左右規範留白，規範邊限於編輯完成後即可刪除。</a:t>
            </a:r>
          </a:p>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16</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460697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1.</a:t>
            </a:r>
            <a:r>
              <a:rPr lang="zh-TW" altLang="en-US" dirty="0"/>
              <a:t> 中文微軟正黑體，英文為</a:t>
            </a:r>
            <a:r>
              <a:rPr lang="en-US" altLang="zh-TW" dirty="0"/>
              <a:t>Calibri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置中</a:t>
            </a:r>
            <a:endPar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小標題字級：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20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4.</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內文字級：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16</a:t>
            </a:r>
          </a:p>
          <a:p>
            <a:r>
              <a:rPr lang="en-US" altLang="zh-TW" dirty="0"/>
              <a:t>5. </a:t>
            </a:r>
            <a:r>
              <a:rPr lang="zh-TW" altLang="en-US" dirty="0"/>
              <a:t>重點可以使用粗體</a:t>
            </a:r>
          </a:p>
          <a:p>
            <a:r>
              <a:rPr lang="en-US" altLang="zh-TW" dirty="0"/>
              <a:t>6.</a:t>
            </a:r>
            <a:r>
              <a:rPr lang="zh-TW" altLang="en-US" dirty="0"/>
              <a:t>可依需求插入圖片及調整圖片大小</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FF0000"/>
                </a:solidFill>
              </a:rPr>
              <a:t>7.</a:t>
            </a:r>
            <a:r>
              <a:rPr lang="zh-TW" altLang="en-US" dirty="0">
                <a:solidFill>
                  <a:srgbClr val="FF0000"/>
                </a:solidFill>
              </a:rPr>
              <a:t>每頁皆依上下左右規範留白，規範邊限於編輯完成後即可刪除。</a:t>
            </a:r>
          </a:p>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17</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1001945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1.</a:t>
            </a:r>
            <a:r>
              <a:rPr lang="zh-TW" altLang="en-US" dirty="0"/>
              <a:t> 中文微軟正黑體，英文為</a:t>
            </a:r>
            <a:r>
              <a:rPr lang="en-US" altLang="zh-TW" dirty="0"/>
              <a:t>Calibri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置中</a:t>
            </a:r>
            <a:endPar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小標題字級：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20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4.</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內文字級：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16</a:t>
            </a:r>
          </a:p>
          <a:p>
            <a:r>
              <a:rPr lang="en-US" altLang="zh-TW" dirty="0"/>
              <a:t>5. </a:t>
            </a:r>
            <a:r>
              <a:rPr lang="zh-TW" altLang="en-US" dirty="0"/>
              <a:t>重點可以使用粗體</a:t>
            </a:r>
          </a:p>
          <a:p>
            <a:r>
              <a:rPr lang="en-US" altLang="zh-TW" dirty="0"/>
              <a:t>6.</a:t>
            </a:r>
            <a:r>
              <a:rPr lang="zh-TW" altLang="en-US" dirty="0"/>
              <a:t>可依需求插入圖片及調整圖片大小</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FF0000"/>
                </a:solidFill>
              </a:rPr>
              <a:t>7.</a:t>
            </a:r>
            <a:r>
              <a:rPr lang="zh-TW" altLang="en-US" dirty="0">
                <a:solidFill>
                  <a:srgbClr val="FF0000"/>
                </a:solidFill>
              </a:rPr>
              <a:t>每頁皆依上下左右規範留白，規範邊限於編輯完成後即可刪除。</a:t>
            </a:r>
          </a:p>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18</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46723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1.</a:t>
            </a:r>
            <a:r>
              <a:rPr lang="zh-TW" altLang="en-US" dirty="0"/>
              <a:t> 中文微軟正黑體，英文為</a:t>
            </a:r>
            <a:r>
              <a:rPr lang="en-US" altLang="zh-TW" dirty="0"/>
              <a:t>Calibri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置中</a:t>
            </a:r>
            <a:endPar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小標題字級：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20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4.</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內文字級：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16</a:t>
            </a:r>
          </a:p>
          <a:p>
            <a:r>
              <a:rPr lang="en-US" altLang="zh-TW" dirty="0"/>
              <a:t>5. </a:t>
            </a:r>
            <a:r>
              <a:rPr lang="zh-TW" altLang="en-US" dirty="0"/>
              <a:t>重點可以使用粗體</a:t>
            </a:r>
          </a:p>
          <a:p>
            <a:r>
              <a:rPr lang="en-US" altLang="zh-TW" dirty="0"/>
              <a:t>6.</a:t>
            </a:r>
            <a:r>
              <a:rPr lang="zh-TW" altLang="en-US" dirty="0"/>
              <a:t>可依需求插入圖片及調整圖片大小</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FF0000"/>
                </a:solidFill>
              </a:rPr>
              <a:t>7.</a:t>
            </a:r>
            <a:r>
              <a:rPr lang="zh-TW" altLang="en-US" dirty="0">
                <a:solidFill>
                  <a:srgbClr val="FF0000"/>
                </a:solidFill>
              </a:rPr>
              <a:t>每頁皆依上下左右規範留白，規範邊限於編輯完成後即可刪除。</a:t>
            </a:r>
          </a:p>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19</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3777277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1.</a:t>
            </a:r>
            <a:r>
              <a:rPr lang="zh-TW" altLang="en-US" dirty="0"/>
              <a:t> 中文微軟正黑體，英文為</a:t>
            </a:r>
            <a:r>
              <a:rPr lang="en-US" altLang="zh-TW" dirty="0"/>
              <a:t>Calibri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置中</a:t>
            </a:r>
            <a:endPar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小標題字級：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20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4.</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內文字級：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16</a:t>
            </a:r>
          </a:p>
          <a:p>
            <a:r>
              <a:rPr lang="en-US" altLang="zh-TW" dirty="0"/>
              <a:t>5. </a:t>
            </a:r>
            <a:r>
              <a:rPr lang="zh-TW" altLang="en-US" dirty="0"/>
              <a:t>重點可以使用粗體</a:t>
            </a:r>
          </a:p>
          <a:p>
            <a:r>
              <a:rPr lang="en-US" altLang="zh-TW" dirty="0"/>
              <a:t>6.</a:t>
            </a:r>
            <a:r>
              <a:rPr lang="zh-TW" altLang="en-US" dirty="0"/>
              <a:t>可依需求插入圖片及調整圖片大小</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FF0000"/>
                </a:solidFill>
              </a:rPr>
              <a:t>7.</a:t>
            </a:r>
            <a:r>
              <a:rPr lang="zh-TW" altLang="en-US" dirty="0">
                <a:solidFill>
                  <a:srgbClr val="FF0000"/>
                </a:solidFill>
              </a:rPr>
              <a:t>每頁皆依上下左右規範留白，規範邊限於編輯完成後即可刪除。</a:t>
            </a:r>
          </a:p>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20</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3404710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fontAlgn="auto">
              <a:spcAft>
                <a:spcPts val="0"/>
              </a:spcAft>
            </a:pPr>
            <a:r>
              <a:rPr lang="zh-TW" altLang="en-US" sz="1200" dirty="0">
                <a:solidFill>
                  <a:schemeClr val="bg1"/>
                </a:solidFill>
              </a:rPr>
              <a:t>本單元</a:t>
            </a:r>
            <a:r>
              <a:rPr lang="zh-TW" altLang="en-US" sz="1200">
                <a:solidFill>
                  <a:schemeClr val="bg1"/>
                </a:solidFill>
              </a:rPr>
              <a:t>學習目標</a:t>
            </a:r>
            <a:endParaRPr lang="en-US" altLang="zh-TW" sz="1200" dirty="0">
              <a:solidFill>
                <a:schemeClr val="bg1"/>
              </a:solidFill>
            </a:endParaRPr>
          </a:p>
          <a:p>
            <a:r>
              <a:rPr lang="en-US" altLang="zh-TW" dirty="0"/>
              <a:t>1.</a:t>
            </a:r>
            <a:r>
              <a:rPr lang="zh-TW" altLang="en-US" dirty="0"/>
              <a:t>請以</a:t>
            </a:r>
            <a:r>
              <a:rPr lang="en-US" altLang="zh-TW" dirty="0"/>
              <a:t>1 2 3</a:t>
            </a:r>
            <a:r>
              <a:rPr lang="zh-TW" altLang="en-US" dirty="0"/>
              <a:t>作為標題編號</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a:t>
            </a:r>
            <a:r>
              <a:rPr lang="zh-TW" altLang="en-US" dirty="0"/>
              <a:t>中文微軟正黑體，英文為</a:t>
            </a:r>
            <a:r>
              <a:rPr lang="en-US" altLang="zh-TW" dirty="0"/>
              <a:t>Calibri </a:t>
            </a:r>
          </a:p>
          <a:p>
            <a:r>
              <a:rPr lang="en-US" altLang="zh-TW" dirty="0"/>
              <a:t>3.</a:t>
            </a:r>
            <a:r>
              <a:rPr lang="zh-TW" altLang="en-US" dirty="0"/>
              <a:t>內容字級大小：</a:t>
            </a:r>
            <a:r>
              <a:rPr lang="en-US" altLang="zh-TW" dirty="0"/>
              <a:t>20</a:t>
            </a:r>
            <a:endParaRPr lang="zh-TW" altLang="en-US" dirty="0"/>
          </a:p>
        </p:txBody>
      </p:sp>
      <p:sp>
        <p:nvSpPr>
          <p:cNvPr id="4" name="投影片編號版面配置區 3"/>
          <p:cNvSpPr>
            <a:spLocks noGrp="1"/>
          </p:cNvSpPr>
          <p:nvPr>
            <p:ph type="sldNum" sz="quarter" idx="5"/>
          </p:nvPr>
        </p:nvSpPr>
        <p:spPr/>
        <p:txBody>
          <a:bodyPr/>
          <a:lstStyle/>
          <a:p>
            <a:fld id="{E6B53FEA-3232-4031-97DF-9812BE18B084}" type="slidenum">
              <a:rPr lang="zh-TW" altLang="en-US" smtClean="0"/>
              <a:t>2</a:t>
            </a:fld>
            <a:endParaRPr lang="zh-TW" altLang="en-US"/>
          </a:p>
        </p:txBody>
      </p:sp>
    </p:spTree>
    <p:extLst>
      <p:ext uri="{BB962C8B-B14F-4D97-AF65-F5344CB8AC3E}">
        <p14:creationId xmlns:p14="http://schemas.microsoft.com/office/powerpoint/2010/main" val="173658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1.</a:t>
            </a:r>
            <a:r>
              <a:rPr lang="zh-TW" altLang="en-US" dirty="0"/>
              <a:t> 中文微軟正黑體，英文為</a:t>
            </a:r>
            <a:r>
              <a:rPr lang="en-US" altLang="zh-TW" dirty="0"/>
              <a:t>Calibri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置中</a:t>
            </a:r>
            <a:endPar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小標題字級：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20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4.</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內文字級：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16</a:t>
            </a:r>
          </a:p>
          <a:p>
            <a:r>
              <a:rPr lang="en-US" altLang="zh-TW" dirty="0"/>
              <a:t>5. </a:t>
            </a:r>
            <a:r>
              <a:rPr lang="zh-TW" altLang="en-US" dirty="0"/>
              <a:t>重點可以使用粗體</a:t>
            </a:r>
          </a:p>
          <a:p>
            <a:r>
              <a:rPr lang="en-US" altLang="zh-TW" dirty="0"/>
              <a:t>6.</a:t>
            </a:r>
            <a:r>
              <a:rPr lang="zh-TW" altLang="en-US" dirty="0"/>
              <a:t>可依需求插入圖片及調整圖片大小</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FF0000"/>
                </a:solidFill>
              </a:rPr>
              <a:t>7.</a:t>
            </a:r>
            <a:r>
              <a:rPr lang="zh-TW" altLang="en-US" dirty="0">
                <a:solidFill>
                  <a:srgbClr val="FF0000"/>
                </a:solidFill>
              </a:rPr>
              <a:t>每頁皆依上下左右規範留白，規範邊限於編輯完成後即可刪除。</a:t>
            </a:r>
          </a:p>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21</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1961987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資料、圖片來源需文章中註明出處於章節最後編輯參考來源資料。</a:t>
            </a:r>
          </a:p>
        </p:txBody>
      </p:sp>
      <p:sp>
        <p:nvSpPr>
          <p:cNvPr id="4" name="投影片編號版面配置區 3"/>
          <p:cNvSpPr>
            <a:spLocks noGrp="1"/>
          </p:cNvSpPr>
          <p:nvPr>
            <p:ph type="sldNum" sz="quarter" idx="5"/>
          </p:nvPr>
        </p:nvSpPr>
        <p:spPr/>
        <p:txBody>
          <a:bodyPr/>
          <a:lstStyle/>
          <a:p>
            <a:fld id="{E6B53FEA-3232-4031-97DF-9812BE18B084}" type="slidenum">
              <a:rPr lang="zh-TW" altLang="en-US" smtClean="0"/>
              <a:t>22</a:t>
            </a:fld>
            <a:endParaRPr lang="zh-TW" altLang="en-US"/>
          </a:p>
        </p:txBody>
      </p:sp>
    </p:spTree>
    <p:extLst>
      <p:ext uri="{BB962C8B-B14F-4D97-AF65-F5344CB8AC3E}">
        <p14:creationId xmlns:p14="http://schemas.microsoft.com/office/powerpoint/2010/main" val="3799463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6B53FEA-3232-4031-97DF-9812BE18B084}" type="slidenum">
              <a:rPr lang="zh-TW" altLang="en-US" smtClean="0"/>
              <a:t>23</a:t>
            </a:fld>
            <a:endParaRPr lang="zh-TW" altLang="en-US"/>
          </a:p>
        </p:txBody>
      </p:sp>
    </p:spTree>
    <p:extLst>
      <p:ext uri="{BB962C8B-B14F-4D97-AF65-F5344CB8AC3E}">
        <p14:creationId xmlns:p14="http://schemas.microsoft.com/office/powerpoint/2010/main" val="1556275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簡報大綱</a:t>
            </a:r>
            <a:endParaRPr lang="en-US" altLang="zh-TW" dirty="0"/>
          </a:p>
          <a:p>
            <a:r>
              <a:rPr lang="en-US" altLang="zh-TW" dirty="0"/>
              <a:t>1.</a:t>
            </a:r>
            <a:r>
              <a:rPr lang="zh-TW" altLang="en-US" dirty="0"/>
              <a:t>列出單元及各小節名稱</a:t>
            </a:r>
            <a:endParaRPr lang="en-US" altLang="zh-TW" dirty="0"/>
          </a:p>
          <a:p>
            <a:r>
              <a:rPr lang="en-US" altLang="zh-TW" dirty="0"/>
              <a:t>2.</a:t>
            </a:r>
            <a:r>
              <a:rPr lang="zh-TW" altLang="en-US" dirty="0"/>
              <a:t>請以</a:t>
            </a:r>
            <a:r>
              <a:rPr lang="en-US" altLang="zh-TW" dirty="0"/>
              <a:t>01.02.03</a:t>
            </a:r>
            <a:r>
              <a:rPr lang="zh-TW" altLang="en-US" dirty="0"/>
              <a:t>作為標題編號</a:t>
            </a:r>
            <a:endParaRPr lang="en-US" altLang="zh-TW" dirty="0"/>
          </a:p>
          <a:p>
            <a:r>
              <a:rPr lang="en-US" altLang="zh-TW" dirty="0"/>
              <a:t>3.</a:t>
            </a:r>
            <a:r>
              <a:rPr lang="zh-TW" altLang="en-US" dirty="0"/>
              <a:t>大標大小</a:t>
            </a:r>
            <a:r>
              <a:rPr lang="en-US" altLang="zh-TW" dirty="0"/>
              <a:t>30</a:t>
            </a:r>
            <a:r>
              <a:rPr lang="zh-TW" altLang="en-US" dirty="0"/>
              <a:t>，粗體， 顏色：黑</a:t>
            </a:r>
            <a:endParaRPr lang="en-US" altLang="zh-TW" dirty="0"/>
          </a:p>
          <a:p>
            <a:r>
              <a:rPr lang="en-US" altLang="zh-TW" dirty="0"/>
              <a:t>4.</a:t>
            </a:r>
            <a:r>
              <a:rPr lang="zh-TW" altLang="en-US" dirty="0"/>
              <a:t>自標題大小</a:t>
            </a:r>
            <a:r>
              <a:rPr lang="en-US" altLang="zh-TW" dirty="0"/>
              <a:t>18</a:t>
            </a:r>
            <a:r>
              <a:rPr lang="zh-TW" altLang="en-US" dirty="0"/>
              <a:t>，顏色： 黑</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5.</a:t>
            </a:r>
            <a:r>
              <a:rPr lang="zh-TW" altLang="en-US" dirty="0"/>
              <a:t>中文微軟正黑體，英文為</a:t>
            </a:r>
            <a:r>
              <a:rPr lang="en-US" altLang="zh-TW" dirty="0"/>
              <a:t>Calibri </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老師可依需求增減介紹項目，若一頁不夠可新增下一頁。</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E6B53FEA-3232-4031-97DF-9812BE18B084}" type="slidenum">
              <a:rPr lang="zh-TW" altLang="en-US" smtClean="0"/>
              <a:t>3</a:t>
            </a:fld>
            <a:endParaRPr lang="zh-TW" altLang="en-US"/>
          </a:p>
        </p:txBody>
      </p:sp>
    </p:spTree>
    <p:extLst>
      <p:ext uri="{BB962C8B-B14F-4D97-AF65-F5344CB8AC3E}">
        <p14:creationId xmlns:p14="http://schemas.microsoft.com/office/powerpoint/2010/main" val="3017961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1.</a:t>
            </a:r>
            <a:r>
              <a:rPr lang="zh-TW" altLang="en-US" dirty="0"/>
              <a:t> 中文微軟正黑體，英文為</a:t>
            </a:r>
            <a:r>
              <a:rPr lang="en-US" altLang="zh-TW" dirty="0"/>
              <a:t>Calibri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置中</a:t>
            </a:r>
            <a:endPar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小標題字級：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20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4.</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內文字級：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16</a:t>
            </a:r>
          </a:p>
          <a:p>
            <a:r>
              <a:rPr lang="en-US" altLang="zh-TW" dirty="0"/>
              <a:t>5. </a:t>
            </a:r>
            <a:r>
              <a:rPr lang="zh-TW" altLang="en-US" dirty="0"/>
              <a:t>重點可以使用粗體</a:t>
            </a:r>
          </a:p>
          <a:p>
            <a:r>
              <a:rPr lang="en-US" altLang="zh-TW" dirty="0"/>
              <a:t>6.</a:t>
            </a:r>
            <a:r>
              <a:rPr lang="zh-TW" altLang="en-US" dirty="0"/>
              <a:t>可依需求插入圖片及調整圖片大小</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FF0000"/>
                </a:solidFill>
              </a:rPr>
              <a:t>7.</a:t>
            </a:r>
            <a:r>
              <a:rPr lang="zh-TW" altLang="en-US">
                <a:solidFill>
                  <a:srgbClr val="FF0000"/>
                </a:solidFill>
              </a:rPr>
              <a:t>每頁皆依上下左右規範留白，規範邊限於編輯完成後即可刪除。</a:t>
            </a:r>
          </a:p>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4</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1684519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1.</a:t>
            </a:r>
            <a:r>
              <a:rPr lang="zh-TW" altLang="en-US" dirty="0"/>
              <a:t> 中文微軟正黑體，英文為</a:t>
            </a:r>
            <a:r>
              <a:rPr lang="en-US" altLang="zh-TW" dirty="0"/>
              <a:t>Calibri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置中</a:t>
            </a:r>
            <a:endPar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小標題字級：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20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4.</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內文字級：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16</a:t>
            </a:r>
          </a:p>
          <a:p>
            <a:r>
              <a:rPr lang="en-US" altLang="zh-TW" dirty="0"/>
              <a:t>5. </a:t>
            </a:r>
            <a:r>
              <a:rPr lang="zh-TW" altLang="en-US" dirty="0"/>
              <a:t>重點可以使用粗體</a:t>
            </a:r>
          </a:p>
          <a:p>
            <a:r>
              <a:rPr lang="en-US" altLang="zh-TW" dirty="0"/>
              <a:t>6.</a:t>
            </a:r>
            <a:r>
              <a:rPr lang="zh-TW" altLang="en-US" dirty="0"/>
              <a:t>可依需求插入圖片及調整圖片大小</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FF0000"/>
                </a:solidFill>
              </a:rPr>
              <a:t>7.</a:t>
            </a:r>
            <a:r>
              <a:rPr lang="zh-TW" altLang="en-US" dirty="0">
                <a:solidFill>
                  <a:srgbClr val="FF0000"/>
                </a:solidFill>
              </a:rPr>
              <a:t>每頁皆依上下左右規範留白，規範邊限於編輯完成後即可刪除。</a:t>
            </a:r>
          </a:p>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5</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140687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https://cwhu.medium.com/kubernetes-basic-concept-tutorial-e033e3504ec0 </a:t>
            </a:r>
            <a:endParaRPr lang="zh-TW" altLang="en-US" dirty="0"/>
          </a:p>
        </p:txBody>
      </p:sp>
      <p:sp>
        <p:nvSpPr>
          <p:cNvPr id="4" name="投影片編號版面配置區 3"/>
          <p:cNvSpPr>
            <a:spLocks noGrp="1"/>
          </p:cNvSpPr>
          <p:nvPr>
            <p:ph type="sldNum" sz="quarter" idx="10"/>
          </p:nvPr>
        </p:nvSpPr>
        <p:spPr/>
        <p:txBody>
          <a:bodyPr/>
          <a:lstStyle/>
          <a:p>
            <a:fld id="{AA7F8D9C-60D4-4123-A000-FB5487983F22}" type="slidenum">
              <a:rPr lang="zh-TW" altLang="en-US" smtClean="0"/>
              <a:t>6</a:t>
            </a:fld>
            <a:endParaRPr lang="zh-TW" altLang="en-US"/>
          </a:p>
        </p:txBody>
      </p:sp>
    </p:spTree>
    <p:extLst>
      <p:ext uri="{BB962C8B-B14F-4D97-AF65-F5344CB8AC3E}">
        <p14:creationId xmlns:p14="http://schemas.microsoft.com/office/powerpoint/2010/main" val="2213761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1.</a:t>
            </a:r>
            <a:r>
              <a:rPr lang="zh-TW" altLang="en-US" dirty="0"/>
              <a:t> 中文微軟正黑體，英文為</a:t>
            </a:r>
            <a:r>
              <a:rPr lang="en-US" altLang="zh-TW" dirty="0"/>
              <a:t>Calibri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置中</a:t>
            </a:r>
            <a:endPar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小標題字級：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20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4.</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內文字級：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16</a:t>
            </a:r>
          </a:p>
          <a:p>
            <a:r>
              <a:rPr lang="en-US" altLang="zh-TW" dirty="0"/>
              <a:t>5. </a:t>
            </a:r>
            <a:r>
              <a:rPr lang="zh-TW" altLang="en-US" dirty="0"/>
              <a:t>重點可以使用粗體</a:t>
            </a:r>
          </a:p>
          <a:p>
            <a:r>
              <a:rPr lang="en-US" altLang="zh-TW" dirty="0"/>
              <a:t>6.</a:t>
            </a:r>
            <a:r>
              <a:rPr lang="zh-TW" altLang="en-US" dirty="0"/>
              <a:t>可依需求插入圖片及調整圖片大小</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FF0000"/>
                </a:solidFill>
              </a:rPr>
              <a:t>7.</a:t>
            </a:r>
            <a:r>
              <a:rPr lang="zh-TW" altLang="en-US" dirty="0">
                <a:solidFill>
                  <a:srgbClr val="FF0000"/>
                </a:solidFill>
              </a:rPr>
              <a:t>每頁皆依上下左右規範留白，規範邊限於編輯完成後即可刪除。</a:t>
            </a:r>
          </a:p>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7</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217024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1.</a:t>
            </a:r>
            <a:r>
              <a:rPr lang="zh-TW" altLang="en-US" dirty="0"/>
              <a:t> 中文微軟正黑體，英文為</a:t>
            </a:r>
            <a:r>
              <a:rPr lang="en-US" altLang="zh-TW" dirty="0"/>
              <a:t>Calibri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置中</a:t>
            </a:r>
            <a:endPar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小標題字級：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20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4.</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內文字級：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16</a:t>
            </a:r>
          </a:p>
          <a:p>
            <a:r>
              <a:rPr lang="en-US" altLang="zh-TW" dirty="0"/>
              <a:t>5. </a:t>
            </a:r>
            <a:r>
              <a:rPr lang="zh-TW" altLang="en-US" dirty="0"/>
              <a:t>重點可以使用粗體</a:t>
            </a:r>
          </a:p>
          <a:p>
            <a:r>
              <a:rPr lang="en-US" altLang="zh-TW" dirty="0"/>
              <a:t>6.</a:t>
            </a:r>
            <a:r>
              <a:rPr lang="zh-TW" altLang="en-US" dirty="0"/>
              <a:t>可依需求插入圖片及調整圖片大小</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FF0000"/>
                </a:solidFill>
              </a:rPr>
              <a:t>7.</a:t>
            </a:r>
            <a:r>
              <a:rPr lang="zh-TW" altLang="en-US" dirty="0">
                <a:solidFill>
                  <a:srgbClr val="FF0000"/>
                </a:solidFill>
              </a:rPr>
              <a:t>每頁皆依上下左右規範留白，規範邊限於編輯完成後即可刪除。</a:t>
            </a:r>
          </a:p>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8</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23464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1.</a:t>
            </a:r>
            <a:r>
              <a:rPr lang="zh-TW" altLang="en-US" dirty="0"/>
              <a:t> 中文微軟正黑體，英文為</a:t>
            </a:r>
            <a:r>
              <a:rPr lang="en-US" altLang="zh-TW" dirty="0"/>
              <a:t>Calibri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32</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置中</a:t>
            </a:r>
            <a:endPar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3.</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小標題字級：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20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4.</a:t>
            </a:r>
            <a:r>
              <a:rPr lang="zh-TW" altLang="en-US"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內文字級：</a:t>
            </a:r>
            <a:r>
              <a:rPr lang="en-US" altLang="zh-TW" sz="1200" b="0" dirty="0">
                <a:solidFill>
                  <a:schemeClr val="dk1"/>
                </a:solidFill>
                <a:latin typeface="Microsoft JhengHei Light" panose="020B0304030504040204" pitchFamily="34" charset="-120"/>
                <a:ea typeface="Microsoft JhengHei Light" panose="020B0304030504040204" pitchFamily="34" charset="-120"/>
                <a:cs typeface="Poppins Medium"/>
                <a:sym typeface="Poppins Medium"/>
              </a:rPr>
              <a:t>16</a:t>
            </a:r>
          </a:p>
          <a:p>
            <a:r>
              <a:rPr lang="en-US" altLang="zh-TW" dirty="0"/>
              <a:t>5. </a:t>
            </a:r>
            <a:r>
              <a:rPr lang="zh-TW" altLang="en-US" dirty="0"/>
              <a:t>重點可以使用粗體</a:t>
            </a:r>
          </a:p>
          <a:p>
            <a:r>
              <a:rPr lang="en-US" altLang="zh-TW" dirty="0"/>
              <a:t>6.</a:t>
            </a:r>
            <a:r>
              <a:rPr lang="zh-TW" altLang="en-US" dirty="0"/>
              <a:t>可依需求插入圖片及調整圖片大小</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FF0000"/>
                </a:solidFill>
              </a:rPr>
              <a:t>7.</a:t>
            </a:r>
            <a:r>
              <a:rPr lang="zh-TW" altLang="en-US" dirty="0">
                <a:solidFill>
                  <a:srgbClr val="FF0000"/>
                </a:solidFill>
              </a:rPr>
              <a:t>每頁皆依上下左右規範留白，規範邊限於編輯完成後即可刪除。</a:t>
            </a:r>
          </a:p>
          <a:p>
            <a:endParaRPr lang="zh-TW" altLang="en-US" dirty="0"/>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a:solidFill>
                  <a:schemeClr val="tx1"/>
                </a:solidFill>
                <a:latin typeface="Garamond" pitchFamily="18" charset="0"/>
                <a:ea typeface="新細明體" pitchFamily="18" charset="-120"/>
              </a:defRPr>
            </a:lvl1pPr>
            <a:lvl2pPr marL="742950" indent="-285750" defTabSz="990600" eaLnBrk="0" hangingPunct="0">
              <a:defRPr kumimoji="1">
                <a:solidFill>
                  <a:schemeClr val="tx1"/>
                </a:solidFill>
                <a:latin typeface="Garamond" pitchFamily="18" charset="0"/>
                <a:ea typeface="新細明體" pitchFamily="18" charset="-120"/>
              </a:defRPr>
            </a:lvl2pPr>
            <a:lvl3pPr marL="1143000" indent="-228600" defTabSz="990600" eaLnBrk="0" hangingPunct="0">
              <a:defRPr kumimoji="1">
                <a:solidFill>
                  <a:schemeClr val="tx1"/>
                </a:solidFill>
                <a:latin typeface="Garamond" pitchFamily="18" charset="0"/>
                <a:ea typeface="新細明體" pitchFamily="18" charset="-120"/>
              </a:defRPr>
            </a:lvl3pPr>
            <a:lvl4pPr marL="1600200" indent="-228600" defTabSz="990600" eaLnBrk="0" hangingPunct="0">
              <a:defRPr kumimoji="1">
                <a:solidFill>
                  <a:schemeClr val="tx1"/>
                </a:solidFill>
                <a:latin typeface="Garamond" pitchFamily="18" charset="0"/>
                <a:ea typeface="新細明體" pitchFamily="18" charset="-120"/>
              </a:defRPr>
            </a:lvl4pPr>
            <a:lvl5pPr marL="2057400" indent="-228600" defTabSz="990600" eaLnBrk="0" hangingPunct="0">
              <a:defRPr kumimoji="1">
                <a:solidFill>
                  <a:schemeClr val="tx1"/>
                </a:solidFill>
                <a:latin typeface="Garamond" pitchFamily="18" charset="0"/>
                <a:ea typeface="新細明體" pitchFamily="18" charset="-120"/>
              </a:defRPr>
            </a:lvl5pPr>
            <a:lvl6pPr marL="25146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algn="r" defTabSz="990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523CB06-65C3-4F58-9220-A530E0B00C36}" type="slidenum">
              <a:rPr kumimoji="1" lang="en-US" altLang="zh-TW" sz="1300" b="0" i="0" u="none" strike="noStrike" kern="1200" cap="none" spc="0" normalizeH="0" baseline="0" noProof="0" smtClean="0">
                <a:ln>
                  <a:noFill/>
                </a:ln>
                <a:solidFill>
                  <a:prstClr val="black"/>
                </a:solidFill>
                <a:effectLst/>
                <a:uLnTx/>
                <a:uFillTx/>
                <a:latin typeface="Garamond" pitchFamily="18" charset="0"/>
                <a:ea typeface="新細明體" pitchFamily="18" charset="-120"/>
                <a:cs typeface="+mn-cs"/>
              </a:rPr>
              <a:pPr marL="0" marR="0" lvl="0" indent="0" algn="r" defTabSz="990600" rtl="0" eaLnBrk="1" fontAlgn="base" latinLnBrk="0" hangingPunct="1">
                <a:lnSpc>
                  <a:spcPct val="100000"/>
                </a:lnSpc>
                <a:spcBef>
                  <a:spcPct val="0"/>
                </a:spcBef>
                <a:spcAft>
                  <a:spcPct val="0"/>
                </a:spcAft>
                <a:buClrTx/>
                <a:buSzTx/>
                <a:buFontTx/>
                <a:buNone/>
                <a:tabLst/>
                <a:defRPr/>
              </a:pPr>
              <a:t>9</a:t>
            </a:fld>
            <a:endParaRPr kumimoji="1" lang="en-US" altLang="zh-TW" sz="1300" b="0" i="0" u="none" strike="noStrike" kern="1200" cap="none" spc="0" normalizeH="0" baseline="0" noProof="0">
              <a:ln>
                <a:noFill/>
              </a:ln>
              <a:solidFill>
                <a:prstClr val="black"/>
              </a:solidFill>
              <a:effectLst/>
              <a:uLnTx/>
              <a:uFillTx/>
              <a:latin typeface="Garamond" pitchFamily="18" charset="0"/>
              <a:ea typeface="新細明體" pitchFamily="18" charset="-120"/>
              <a:cs typeface="+mn-cs"/>
            </a:endParaRPr>
          </a:p>
        </p:txBody>
      </p:sp>
    </p:spTree>
    <p:extLst>
      <p:ext uri="{BB962C8B-B14F-4D97-AF65-F5344CB8AC3E}">
        <p14:creationId xmlns:p14="http://schemas.microsoft.com/office/powerpoint/2010/main" val="495904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42886" y="2001528"/>
            <a:ext cx="8640000" cy="1800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2" tIns="45681" rIns="91362" bIns="45681" numCol="1" anchor="ctr" anchorCtr="0" compatLnSpc="1">
            <a:prstTxWarp prst="textNoShape">
              <a:avLst/>
            </a:prstTxWarp>
            <a:normAutofit/>
          </a:bodyPr>
          <a:lstStyle>
            <a:lvl1pPr algn="l">
              <a:defRPr lang="zh-TW" altLang="en-US" sz="3700" dirty="0">
                <a:latin typeface="+mn-lt"/>
              </a:defRPr>
            </a:lvl1pPr>
          </a:lstStyle>
          <a:p>
            <a:pPr marL="0" lvl="0" indent="0" algn="l" eaLnBrk="0" fontAlgn="base" hangingPunct="0">
              <a:spcBef>
                <a:spcPct val="20000"/>
              </a:spcBef>
              <a:spcAft>
                <a:spcPct val="0"/>
              </a:spcAft>
              <a:buFont typeface="Arial" panose="020B0604020202020204" pitchFamily="34" charset="0"/>
            </a:pPr>
            <a:r>
              <a:rPr lang="zh-TW" altLang="en-US"/>
              <a:t>按一下以編輯母片標題樣式</a:t>
            </a:r>
            <a:endParaRPr lang="zh-TW" altLang="en-US" dirty="0"/>
          </a:p>
        </p:txBody>
      </p:sp>
      <p:sp>
        <p:nvSpPr>
          <p:cNvPr id="7" name="內容版面配置區 8"/>
          <p:cNvSpPr>
            <a:spLocks noGrp="1"/>
          </p:cNvSpPr>
          <p:nvPr>
            <p:ph sz="quarter" idx="10"/>
          </p:nvPr>
        </p:nvSpPr>
        <p:spPr>
          <a:xfrm>
            <a:off x="942886" y="5580404"/>
            <a:ext cx="5372100" cy="717845"/>
          </a:xfrm>
        </p:spPr>
        <p:txBody>
          <a:bodyPr anchor="ctr"/>
          <a:lstStyle>
            <a:lvl1pPr marL="0" indent="0">
              <a:buNone/>
              <a:defRPr lang="zh-TW" altLang="en-US" sz="2130" b="1" kern="1200" baseline="0" dirty="0" smtClean="0">
                <a:solidFill>
                  <a:srgbClr val="0070C0"/>
                </a:solidFill>
                <a:latin typeface="+mn-lt"/>
                <a:ea typeface="微軟正黑體" pitchFamily="34" charset="-120"/>
                <a:cs typeface="+mn-cs"/>
              </a:defRPr>
            </a:lvl1pPr>
          </a:lstStyle>
          <a:p>
            <a:pPr marL="0" lvl="0" indent="0" algn="l" rtl="0" eaLnBrk="0" fontAlgn="base" hangingPunct="0">
              <a:spcBef>
                <a:spcPct val="20000"/>
              </a:spcBef>
              <a:spcAft>
                <a:spcPct val="0"/>
              </a:spcAft>
              <a:buFont typeface="Arial" panose="020B0604020202020204" pitchFamily="34" charset="0"/>
              <a:buNone/>
            </a:pPr>
            <a:r>
              <a:rPr lang="zh-TW" altLang="en-US"/>
              <a:t>編輯母片文字樣式</a:t>
            </a:r>
          </a:p>
        </p:txBody>
      </p:sp>
    </p:spTree>
    <p:extLst>
      <p:ext uri="{BB962C8B-B14F-4D97-AF65-F5344CB8AC3E}">
        <p14:creationId xmlns:p14="http://schemas.microsoft.com/office/powerpoint/2010/main" val="209055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副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標題 1"/>
          <p:cNvSpPr>
            <a:spLocks noGrp="1"/>
          </p:cNvSpPr>
          <p:nvPr>
            <p:ph type="ctrTitle"/>
          </p:nvPr>
        </p:nvSpPr>
        <p:spPr>
          <a:xfrm>
            <a:off x="914400" y="2036763"/>
            <a:ext cx="7704000" cy="2387600"/>
          </a:xfrm>
        </p:spPr>
        <p:txBody>
          <a:bodyPr anchor="b"/>
          <a:lstStyle>
            <a:lvl1pPr algn="l" rtl="0" eaLnBrk="0" fontAlgn="base" hangingPunct="0">
              <a:spcBef>
                <a:spcPct val="0"/>
              </a:spcBef>
              <a:spcAft>
                <a:spcPct val="0"/>
              </a:spcAft>
              <a:defRPr kumimoji="1" lang="zh-TW" altLang="en-US" sz="3700" b="1" i="0" kern="0" baseline="0" dirty="0">
                <a:solidFill>
                  <a:srgbClr val="004381"/>
                </a:solidFill>
                <a:effectLst/>
                <a:latin typeface="+mn-lt"/>
                <a:ea typeface="微軟正黑體" pitchFamily="34" charset="-120"/>
                <a:cs typeface="Calibri" panose="020F0502020204030204" pitchFamily="34" charset="0"/>
              </a:defRPr>
            </a:lvl1pPr>
          </a:lstStyle>
          <a:p>
            <a:r>
              <a:rPr lang="zh-TW" altLang="en-US"/>
              <a:t>按一下以編輯母片標題樣式</a:t>
            </a:r>
            <a:endParaRPr lang="zh-TW" altLang="en-US" dirty="0"/>
          </a:p>
        </p:txBody>
      </p:sp>
    </p:spTree>
    <p:extLst>
      <p:ext uri="{BB962C8B-B14F-4D97-AF65-F5344CB8AC3E}">
        <p14:creationId xmlns:p14="http://schemas.microsoft.com/office/powerpoint/2010/main" val="637150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786213" y="3161943"/>
            <a:ext cx="7194598" cy="1311128"/>
          </a:xfrm>
          <a:prstGeom prst="rect">
            <a:avLst/>
          </a:prstGeom>
          <a:noFill/>
        </p:spPr>
        <p:txBody>
          <a:bodyPr wrap="none" rtlCol="0">
            <a:spAutoFit/>
          </a:bodyPr>
          <a:lstStyle/>
          <a:p>
            <a:pPr lvl="0" algn="l" defTabSz="914400" rtl="0" eaLnBrk="0" fontAlgn="base" latinLnBrk="0" hangingPunct="0">
              <a:lnSpc>
                <a:spcPct val="90000"/>
              </a:lnSpc>
              <a:spcBef>
                <a:spcPct val="0"/>
              </a:spcBef>
              <a:spcAft>
                <a:spcPct val="0"/>
              </a:spcAft>
              <a:buNone/>
            </a:pPr>
            <a:r>
              <a:rPr kumimoji="1" lang="en-US" altLang="zh-TW" sz="4400" b="1" i="1" kern="0" baseline="0" dirty="0">
                <a:solidFill>
                  <a:srgbClr val="004381"/>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rPr>
              <a:t>Co-Creating the Future</a:t>
            </a:r>
            <a:br>
              <a:rPr kumimoji="1" lang="en-US" altLang="zh-TW" sz="4400" b="1" i="1" kern="0" baseline="0" dirty="0">
                <a:solidFill>
                  <a:srgbClr val="004381"/>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rPr>
            </a:br>
            <a:r>
              <a:rPr kumimoji="1" lang="en-US" altLang="zh-TW" sz="4400" b="1" i="1" kern="0" baseline="0" dirty="0">
                <a:solidFill>
                  <a:srgbClr val="004381"/>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rPr>
              <a:t>                        of the </a:t>
            </a:r>
            <a:r>
              <a:rPr kumimoji="1" lang="en-US" altLang="zh-TW" sz="4400" b="1" i="1" kern="0" baseline="0" dirty="0" err="1">
                <a:solidFill>
                  <a:srgbClr val="004381"/>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rPr>
              <a:t>IoT</a:t>
            </a:r>
            <a:r>
              <a:rPr kumimoji="1" lang="en-US" altLang="zh-TW" sz="4400" b="1" i="1" kern="0" baseline="0" dirty="0">
                <a:solidFill>
                  <a:srgbClr val="004381"/>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rPr>
              <a:t> </a:t>
            </a:r>
            <a:r>
              <a:rPr kumimoji="1" lang="zh-TW" altLang="en-US" sz="4400" b="1" i="1" kern="0" baseline="0" dirty="0">
                <a:solidFill>
                  <a:srgbClr val="004381"/>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rPr>
              <a:t> </a:t>
            </a:r>
            <a:r>
              <a:rPr kumimoji="1" lang="en-US" altLang="zh-TW" sz="4400" b="1" i="1" kern="0" baseline="0" dirty="0">
                <a:solidFill>
                  <a:srgbClr val="004381"/>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rPr>
              <a:t>World</a:t>
            </a:r>
            <a:endParaRPr kumimoji="1" lang="zh-TW" altLang="en-US" sz="4400" b="1" i="1" kern="0" baseline="0" dirty="0">
              <a:solidFill>
                <a:srgbClr val="004381"/>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endParaRPr>
          </a:p>
        </p:txBody>
      </p:sp>
    </p:spTree>
    <p:extLst>
      <p:ext uri="{BB962C8B-B14F-4D97-AF65-F5344CB8AC3E}">
        <p14:creationId xmlns:p14="http://schemas.microsoft.com/office/powerpoint/2010/main" val="504998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5_標題及物件">
    <p:spTree>
      <p:nvGrpSpPr>
        <p:cNvPr id="1" name=""/>
        <p:cNvGrpSpPr/>
        <p:nvPr/>
      </p:nvGrpSpPr>
      <p:grpSpPr>
        <a:xfrm>
          <a:off x="0" y="0"/>
          <a:ext cx="0" cy="0"/>
          <a:chOff x="0" y="0"/>
          <a:chExt cx="0" cy="0"/>
        </a:xfrm>
      </p:grpSpPr>
      <p:sp>
        <p:nvSpPr>
          <p:cNvPr id="390" name="Body Level One…"/>
          <p:cNvSpPr txBox="1">
            <a:spLocks noGrp="1"/>
          </p:cNvSpPr>
          <p:nvPr>
            <p:ph type="body" idx="1"/>
          </p:nvPr>
        </p:nvSpPr>
        <p:spPr>
          <a:xfrm>
            <a:off x="166311" y="1299038"/>
            <a:ext cx="11725484" cy="1969767"/>
          </a:xfrm>
          <a:prstGeom prst="rect">
            <a:avLst/>
          </a:prstGeom>
        </p:spPr>
        <p:txBody>
          <a:bodyPr lIns="45719" tIns="45719" rIns="45719" bIns="45719"/>
          <a:lstStyle/>
          <a:p>
            <a:r>
              <a:t>Body Level One</a:t>
            </a:r>
          </a:p>
          <a:p>
            <a:pPr lvl="1"/>
            <a:r>
              <a:t>Body Level Two</a:t>
            </a:r>
          </a:p>
          <a:p>
            <a:pPr lvl="2"/>
            <a:r>
              <a:t>Body Level Three</a:t>
            </a:r>
          </a:p>
          <a:p>
            <a:pPr lvl="3"/>
            <a:r>
              <a:t>Body Level Four</a:t>
            </a:r>
          </a:p>
          <a:p>
            <a:pPr lvl="4"/>
            <a:r>
              <a:t>Body Level Five</a:t>
            </a:r>
          </a:p>
        </p:txBody>
      </p:sp>
      <p:sp>
        <p:nvSpPr>
          <p:cNvPr id="391" name="Title Text"/>
          <p:cNvSpPr txBox="1">
            <a:spLocks noGrp="1"/>
          </p:cNvSpPr>
          <p:nvPr>
            <p:ph type="title"/>
          </p:nvPr>
        </p:nvSpPr>
        <p:spPr>
          <a:xfrm>
            <a:off x="161991" y="234866"/>
            <a:ext cx="11725484" cy="451403"/>
          </a:xfrm>
          <a:prstGeom prst="rect">
            <a:avLst/>
          </a:prstGeom>
        </p:spPr>
        <p:txBody>
          <a:bodyPr lIns="45719" tIns="45719" rIns="45719" bIns="45719"/>
          <a:lstStyle/>
          <a:p>
            <a:r>
              <a:t>Title Text</a:t>
            </a:r>
          </a:p>
        </p:txBody>
      </p:sp>
      <p:sp>
        <p:nvSpPr>
          <p:cNvPr id="3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6604125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266585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598912" y="271119"/>
            <a:ext cx="10972800" cy="720000"/>
          </a:xfrm>
        </p:spPr>
        <p:txBody>
          <a:bodyPr vert="horz" lIns="91440" tIns="45720" rIns="91440" bIns="45720" rtlCol="0" anchor="ctr">
            <a:normAutofit/>
          </a:bodyPr>
          <a:lstStyle>
            <a:lvl1pPr>
              <a:defRPr lang="zh-TW" altLang="en-US" sz="3700" dirty="0"/>
            </a:lvl1pPr>
          </a:lstStyle>
          <a:p>
            <a:pPr lvl="0"/>
            <a:r>
              <a:rPr lang="zh-TW" altLang="en-US"/>
              <a:t>按一下以編輯母片標題樣式</a:t>
            </a:r>
            <a:endParaRPr lang="zh-TW" altLang="en-US" dirty="0"/>
          </a:p>
        </p:txBody>
      </p:sp>
      <p:sp>
        <p:nvSpPr>
          <p:cNvPr id="3" name="內容版面配置區 2"/>
          <p:cNvSpPr>
            <a:spLocks noGrp="1"/>
          </p:cNvSpPr>
          <p:nvPr>
            <p:ph idx="1"/>
          </p:nvPr>
        </p:nvSpPr>
        <p:spPr>
          <a:xfrm>
            <a:off x="598912" y="1082140"/>
            <a:ext cx="10972800" cy="5220000"/>
          </a:xfrm>
        </p:spPr>
        <p:txBody>
          <a:bodyPr vert="horz" lIns="91440" tIns="45720" rIns="91440" bIns="45720" rtlCol="0">
            <a:normAutofit/>
          </a:bodyPr>
          <a:lstStyle>
            <a:lvl1pPr>
              <a:defRPr lang="zh-TW" altLang="en-US" sz="2400" b="1" dirty="0" smtClean="0">
                <a:latin typeface="+mn-lt"/>
              </a:defRPr>
            </a:lvl1pPr>
            <a:lvl2pPr marL="444500" indent="-198438">
              <a:defRPr lang="zh-TW" altLang="en-US" sz="2200" dirty="0" smtClean="0">
                <a:latin typeface="+mn-lt"/>
              </a:defRPr>
            </a:lvl2pPr>
            <a:lvl3pPr>
              <a:defRPr lang="zh-TW" altLang="en-US" sz="2000" dirty="0" smtClean="0">
                <a:latin typeface="+mn-lt"/>
              </a:defRPr>
            </a:lvl3pPr>
            <a:lvl4pPr>
              <a:defRPr lang="zh-TW" altLang="en-US" sz="1800" dirty="0" smtClean="0">
                <a:latin typeface="+mn-lt"/>
              </a:defRPr>
            </a:lvl4pPr>
            <a:lvl5pPr>
              <a:defRPr lang="zh-TW" altLang="en-US" sz="1600" dirty="0">
                <a:latin typeface="+mn-lt"/>
              </a:defRPr>
            </a:lvl5pPr>
          </a:lstStyle>
          <a:p>
            <a:pPr marL="265113" lvl="0" indent="-265113"/>
            <a:r>
              <a:rPr lang="zh-TW" altLang="en-US"/>
              <a:t>編輯母片文字樣式</a:t>
            </a:r>
          </a:p>
          <a:p>
            <a:pPr marL="265113" lvl="1" indent="-265113"/>
            <a:r>
              <a:rPr lang="zh-TW" altLang="en-US"/>
              <a:t>第二層</a:t>
            </a:r>
          </a:p>
          <a:p>
            <a:pPr marL="265113" lvl="2" indent="-265113"/>
            <a:r>
              <a:rPr lang="zh-TW" altLang="en-US"/>
              <a:t>第三層</a:t>
            </a:r>
          </a:p>
          <a:p>
            <a:pPr marL="265113" lvl="3" indent="-265113"/>
            <a:r>
              <a:rPr lang="zh-TW" altLang="en-US"/>
              <a:t>第四層</a:t>
            </a:r>
          </a:p>
          <a:p>
            <a:pPr marL="265113" lvl="4" indent="-265113"/>
            <a:r>
              <a:rPr lang="zh-TW" altLang="en-US"/>
              <a:t>第五層</a:t>
            </a:r>
            <a:endParaRPr lang="zh-TW" altLang="en-US" dirty="0"/>
          </a:p>
        </p:txBody>
      </p:sp>
      <p:sp>
        <p:nvSpPr>
          <p:cNvPr id="4" name="日期版面配置區 3"/>
          <p:cNvSpPr>
            <a:spLocks noGrp="1"/>
          </p:cNvSpPr>
          <p:nvPr>
            <p:ph type="dt" sz="half" idx="10"/>
          </p:nvPr>
        </p:nvSpPr>
        <p:spPr>
          <a:xfrm>
            <a:off x="607458" y="6356350"/>
            <a:ext cx="2743200" cy="365125"/>
          </a:xfrm>
        </p:spPr>
        <p:txBody>
          <a:bodyPr/>
          <a:lstStyle/>
          <a:p>
            <a:fld id="{F4676A67-98B4-47DD-ADBD-1F10EDEAE866}" type="datetimeFigureOut">
              <a:rPr lang="zh-TW" altLang="en-US" smtClean="0"/>
              <a:t>2023/2/21</a:t>
            </a:fld>
            <a:endParaRPr lang="zh-TW" altLang="en-US"/>
          </a:p>
        </p:txBody>
      </p:sp>
      <p:sp>
        <p:nvSpPr>
          <p:cNvPr id="5" name="頁尾版面配置區 4"/>
          <p:cNvSpPr>
            <a:spLocks noGrp="1"/>
          </p:cNvSpPr>
          <p:nvPr>
            <p:ph type="ftr" sz="quarter" idx="11"/>
          </p:nvPr>
        </p:nvSpPr>
        <p:spPr>
          <a:xfrm>
            <a:off x="3568579" y="6356350"/>
            <a:ext cx="4114800" cy="365125"/>
          </a:xfrm>
        </p:spPr>
        <p:txBody>
          <a:bodyPr/>
          <a:lstStyle/>
          <a:p>
            <a:endParaRPr lang="zh-TW" altLang="en-US" dirty="0"/>
          </a:p>
        </p:txBody>
      </p:sp>
      <p:sp>
        <p:nvSpPr>
          <p:cNvPr id="6" name="投影片編號版面配置區 5"/>
          <p:cNvSpPr>
            <a:spLocks noGrp="1"/>
          </p:cNvSpPr>
          <p:nvPr>
            <p:ph type="sldNum" sz="quarter" idx="12"/>
          </p:nvPr>
        </p:nvSpPr>
        <p:spPr>
          <a:xfrm>
            <a:off x="7832929" y="6356350"/>
            <a:ext cx="2743200" cy="365125"/>
          </a:xfrm>
        </p:spPr>
        <p:txBody>
          <a:bodyPr/>
          <a:lstStyle/>
          <a:p>
            <a:fld id="{CCF68912-E366-4690-A4D4-BFF52DBED2DE}" type="slidenum">
              <a:rPr lang="zh-TW" altLang="en-US" smtClean="0"/>
              <a:t>‹#›</a:t>
            </a:fld>
            <a:endParaRPr lang="zh-TW" altLang="en-US"/>
          </a:p>
        </p:txBody>
      </p:sp>
    </p:spTree>
    <p:extLst>
      <p:ext uri="{BB962C8B-B14F-4D97-AF65-F5344CB8AC3E}">
        <p14:creationId xmlns:p14="http://schemas.microsoft.com/office/powerpoint/2010/main" val="130415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標題及物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9600" y="1085314"/>
            <a:ext cx="10972800" cy="5220000"/>
          </a:xfrm>
        </p:spPr>
        <p:txBody>
          <a:bodyPr/>
          <a:lstStyle>
            <a:lvl1pPr marL="265113" indent="-265113">
              <a:defRPr sz="2400" b="1">
                <a:latin typeface="+mn-lt"/>
                <a:ea typeface="微軟正黑體" panose="020B0604030504040204" pitchFamily="34" charset="-120"/>
              </a:defRPr>
            </a:lvl1pPr>
            <a:lvl2pPr marL="538163" indent="-292100">
              <a:defRPr sz="2200">
                <a:latin typeface="+mn-lt"/>
                <a:ea typeface="微軟正黑體" panose="020B0604030504040204" pitchFamily="34" charset="-120"/>
              </a:defRPr>
            </a:lvl2pPr>
            <a:lvl3pPr marL="803275" indent="-301625">
              <a:defRPr sz="2000">
                <a:latin typeface="+mn-lt"/>
                <a:ea typeface="微軟正黑體" panose="020B0604030504040204" pitchFamily="34" charset="-120"/>
              </a:defRPr>
            </a:lvl3pPr>
            <a:lvl4pPr marL="1076325" indent="-301625">
              <a:defRPr sz="1800">
                <a:latin typeface="+mn-lt"/>
                <a:ea typeface="微軟正黑體" panose="020B0604030504040204" pitchFamily="34" charset="-120"/>
              </a:defRPr>
            </a:lvl4pPr>
            <a:lvl5pPr marL="1341438" indent="-301625" defTabSz="179388">
              <a:defRPr sz="1600">
                <a:latin typeface="+mn-lt"/>
                <a:ea typeface="微軟正黑體" panose="020B0604030504040204" pitchFamily="34" charset="-120"/>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a:xfrm>
            <a:off x="609600" y="269664"/>
            <a:ext cx="10972800" cy="720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2" tIns="45681" rIns="91362" bIns="45681" numCol="1" anchor="ctr" anchorCtr="0" compatLnSpc="1">
            <a:prstTxWarp prst="textNoShape">
              <a:avLst/>
            </a:prstTxWarp>
          </a:bodyPr>
          <a:lstStyle>
            <a:lvl1pPr>
              <a:defRPr lang="zh-TW" altLang="en-US" sz="3700" dirty="0">
                <a:latin typeface="Calibri" panose="020F0502020204030204" pitchFamily="34" charset="0"/>
              </a:defRPr>
            </a:lvl1pPr>
          </a:lstStyle>
          <a:p>
            <a:pPr lvl="0" eaLnBrk="0" fontAlgn="base" hangingPunct="0">
              <a:spcAft>
                <a:spcPct val="0"/>
              </a:spcAft>
            </a:pPr>
            <a:r>
              <a:rPr lang="zh-TW" altLang="en-US"/>
              <a:t>按一下以編輯母片標題樣式</a:t>
            </a:r>
            <a:endParaRPr lang="zh-TW" altLang="en-US" dirty="0"/>
          </a:p>
        </p:txBody>
      </p:sp>
    </p:spTree>
    <p:extLst>
      <p:ext uri="{BB962C8B-B14F-4D97-AF65-F5344CB8AC3E}">
        <p14:creationId xmlns:p14="http://schemas.microsoft.com/office/powerpoint/2010/main" val="146788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09600" y="275108"/>
            <a:ext cx="10972800" cy="720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2" tIns="45681" rIns="91362" bIns="45681" numCol="1" anchor="ctr" anchorCtr="0" compatLnSpc="1">
            <a:prstTxWarp prst="textNoShape">
              <a:avLst/>
            </a:prstTxWarp>
          </a:bodyPr>
          <a:lstStyle>
            <a:lvl1pPr>
              <a:defRPr lang="zh-TW" altLang="en-US" sz="3700" dirty="0"/>
            </a:lvl1pPr>
          </a:lstStyle>
          <a:p>
            <a:pPr lvl="0"/>
            <a:r>
              <a:rPr lang="zh-TW" altLang="en-US"/>
              <a:t>按一下以編輯母片標題樣式</a:t>
            </a:r>
            <a:endParaRPr lang="zh-TW" altLang="en-US" dirty="0"/>
          </a:p>
        </p:txBody>
      </p:sp>
      <p:sp>
        <p:nvSpPr>
          <p:cNvPr id="3" name="內容版面配置區 2"/>
          <p:cNvSpPr>
            <a:spLocks noGrp="1"/>
          </p:cNvSpPr>
          <p:nvPr>
            <p:ph sz="half" idx="1"/>
          </p:nvPr>
        </p:nvSpPr>
        <p:spPr>
          <a:xfrm>
            <a:off x="609600" y="1128044"/>
            <a:ext cx="5384800" cy="5220000"/>
          </a:xfrm>
        </p:spPr>
        <p:txBody>
          <a:bodyPr/>
          <a:lstStyle>
            <a:lvl1pPr marL="265113" indent="-265113" algn="l" rtl="0" eaLnBrk="0" fontAlgn="base" hangingPunct="0">
              <a:spcBef>
                <a:spcPct val="20000"/>
              </a:spcBef>
              <a:spcAft>
                <a:spcPct val="0"/>
              </a:spcAft>
              <a:buFont typeface="Arial" panose="020B0604020202020204" pitchFamily="34" charset="0"/>
              <a:defRPr lang="zh-TW" altLang="en-US" sz="2400" b="1" kern="1200" baseline="0" dirty="0" smtClean="0">
                <a:solidFill>
                  <a:schemeClr val="tx1"/>
                </a:solidFill>
                <a:latin typeface="+mn-lt"/>
                <a:ea typeface="微軟正黑體" panose="020B0604030504040204" pitchFamily="34" charset="-120"/>
                <a:cs typeface="+mn-cs"/>
              </a:defRPr>
            </a:lvl1pPr>
            <a:lvl2pPr marL="444500" indent="-198438" algn="l" rtl="0" eaLnBrk="0" fontAlgn="base" hangingPunct="0">
              <a:spcBef>
                <a:spcPct val="20000"/>
              </a:spcBef>
              <a:spcAft>
                <a:spcPct val="0"/>
              </a:spcAft>
              <a:buFont typeface="Arial" panose="020B0604020202020204" pitchFamily="34" charset="0"/>
              <a:defRPr lang="zh-TW" altLang="en-US" sz="2200" b="0" kern="1200" baseline="0" dirty="0" smtClean="0">
                <a:solidFill>
                  <a:schemeClr val="tx1"/>
                </a:solidFill>
                <a:latin typeface="+mn-lt"/>
                <a:ea typeface="微軟正黑體" panose="020B0604030504040204" pitchFamily="34" charset="-120"/>
                <a:cs typeface="+mn-cs"/>
              </a:defRPr>
            </a:lvl2pPr>
            <a:lvl3pPr marL="803275" indent="-207963" algn="l" rtl="0" eaLnBrk="0" fontAlgn="base" hangingPunct="0">
              <a:spcBef>
                <a:spcPct val="20000"/>
              </a:spcBef>
              <a:spcAft>
                <a:spcPct val="0"/>
              </a:spcAft>
              <a:buFont typeface="Arial" panose="020B0604020202020204" pitchFamily="34" charset="0"/>
              <a:defRPr lang="zh-TW" altLang="en-US" sz="2000" b="0" kern="1200" baseline="0" dirty="0" smtClean="0">
                <a:solidFill>
                  <a:schemeClr val="tx1"/>
                </a:solidFill>
                <a:latin typeface="+mn-lt"/>
                <a:ea typeface="微軟正黑體" panose="020B0604030504040204" pitchFamily="34" charset="-120"/>
                <a:cs typeface="+mn-cs"/>
              </a:defRPr>
            </a:lvl3pPr>
            <a:lvl4pPr marL="1076325" indent="-215900" algn="l" rtl="0" eaLnBrk="0" fontAlgn="base" hangingPunct="0">
              <a:spcBef>
                <a:spcPct val="20000"/>
              </a:spcBef>
              <a:spcAft>
                <a:spcPct val="0"/>
              </a:spcAft>
              <a:buFont typeface="Arial" panose="020B0604020202020204" pitchFamily="34" charset="0"/>
              <a:defRPr lang="zh-TW" altLang="en-US" sz="1800" b="0" kern="1200" baseline="0" dirty="0" smtClean="0">
                <a:solidFill>
                  <a:schemeClr val="tx1"/>
                </a:solidFill>
                <a:latin typeface="+mn-lt"/>
                <a:ea typeface="微軟正黑體" panose="020B0604030504040204" pitchFamily="34" charset="-120"/>
                <a:cs typeface="+mn-cs"/>
              </a:defRPr>
            </a:lvl4pPr>
            <a:lvl5pPr marL="1255713" indent="-215900" algn="l" rtl="0" eaLnBrk="0" fontAlgn="base" hangingPunct="0">
              <a:spcBef>
                <a:spcPct val="20000"/>
              </a:spcBef>
              <a:spcAft>
                <a:spcPct val="0"/>
              </a:spcAft>
              <a:buFont typeface="Arial" panose="020B0604020202020204" pitchFamily="34" charset="0"/>
              <a:defRPr lang="zh-TW" altLang="en-US" sz="1600" b="0" kern="1200" baseline="0" dirty="0">
                <a:solidFill>
                  <a:schemeClr val="tx1"/>
                </a:solidFill>
                <a:latin typeface="+mn-lt"/>
                <a:ea typeface="微軟正黑體" panose="020B0604030504040204" pitchFamily="34" charset="-120"/>
                <a:cs typeface="+mn-cs"/>
              </a:defRPr>
            </a:lvl5pPr>
            <a:lvl6pPr>
              <a:defRPr sz="2400"/>
            </a:lvl6pPr>
            <a:lvl7pPr>
              <a:defRPr sz="2400"/>
            </a:lvl7pPr>
            <a:lvl8pPr>
              <a:defRPr sz="2400"/>
            </a:lvl8pPr>
            <a:lvl9pPr>
              <a:defRPr sz="2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內容版面配置區 3"/>
          <p:cNvSpPr>
            <a:spLocks noGrp="1"/>
          </p:cNvSpPr>
          <p:nvPr>
            <p:ph sz="half" idx="2"/>
          </p:nvPr>
        </p:nvSpPr>
        <p:spPr>
          <a:xfrm>
            <a:off x="6197600" y="1128044"/>
            <a:ext cx="5384800" cy="5220000"/>
          </a:xfrm>
        </p:spPr>
        <p:txBody>
          <a:bodyPr/>
          <a:lstStyle>
            <a:lvl1pPr marL="455073" indent="-455073" algn="l" rtl="0" eaLnBrk="0" fontAlgn="base" hangingPunct="0">
              <a:spcBef>
                <a:spcPct val="20000"/>
              </a:spcBef>
              <a:spcAft>
                <a:spcPct val="0"/>
              </a:spcAft>
              <a:buFont typeface="Arial" panose="020B0604020202020204" pitchFamily="34" charset="0"/>
              <a:defRPr lang="zh-TW" altLang="en-US" sz="2400" b="1" kern="1200" baseline="0" dirty="0" smtClean="0">
                <a:solidFill>
                  <a:schemeClr val="tx1"/>
                </a:solidFill>
                <a:latin typeface="+mn-lt"/>
                <a:ea typeface="微軟正黑體" panose="020B0604030504040204" pitchFamily="34" charset="-120"/>
                <a:cs typeface="+mn-cs"/>
              </a:defRPr>
            </a:lvl1pPr>
            <a:lvl2pPr marL="588962" indent="-342900" algn="l" rtl="0" eaLnBrk="0" fontAlgn="base" hangingPunct="0">
              <a:spcBef>
                <a:spcPct val="20000"/>
              </a:spcBef>
              <a:spcAft>
                <a:spcPct val="0"/>
              </a:spcAft>
              <a:buFont typeface="Arial" panose="020B0604020202020204" pitchFamily="34" charset="0"/>
              <a:defRPr lang="zh-TW" altLang="en-US" sz="2200" b="0" kern="1200" baseline="0" dirty="0" smtClean="0">
                <a:solidFill>
                  <a:schemeClr val="tx1"/>
                </a:solidFill>
                <a:latin typeface="+mn-lt"/>
                <a:ea typeface="微軟正黑體" panose="020B0604030504040204" pitchFamily="34" charset="-120"/>
                <a:cs typeface="+mn-cs"/>
              </a:defRPr>
            </a:lvl2pPr>
            <a:lvl3pPr marL="938212" indent="-342900" algn="l" rtl="0" eaLnBrk="0" fontAlgn="base" hangingPunct="0">
              <a:spcBef>
                <a:spcPct val="20000"/>
              </a:spcBef>
              <a:spcAft>
                <a:spcPct val="0"/>
              </a:spcAft>
              <a:buFont typeface="Arial" panose="020B0604020202020204" pitchFamily="34" charset="0"/>
              <a:defRPr lang="zh-TW" altLang="en-US" sz="2000" b="0" kern="1200" baseline="0" dirty="0" smtClean="0">
                <a:solidFill>
                  <a:schemeClr val="tx1"/>
                </a:solidFill>
                <a:latin typeface="+mn-lt"/>
                <a:ea typeface="微軟正黑體" panose="020B0604030504040204" pitchFamily="34" charset="-120"/>
                <a:cs typeface="+mn-cs"/>
              </a:defRPr>
            </a:lvl3pPr>
            <a:lvl4pPr marL="1146175" indent="-285750" algn="l" rtl="0" eaLnBrk="0" fontAlgn="base" hangingPunct="0">
              <a:spcBef>
                <a:spcPct val="20000"/>
              </a:spcBef>
              <a:spcAft>
                <a:spcPct val="0"/>
              </a:spcAft>
              <a:buFont typeface="Arial" panose="020B0604020202020204" pitchFamily="34" charset="0"/>
              <a:defRPr lang="zh-TW" altLang="en-US" sz="1800" b="0" kern="1200" baseline="0" dirty="0" smtClean="0">
                <a:solidFill>
                  <a:schemeClr val="tx1"/>
                </a:solidFill>
                <a:latin typeface="+mn-lt"/>
                <a:ea typeface="微軟正黑體" panose="020B0604030504040204" pitchFamily="34" charset="-120"/>
                <a:cs typeface="+mn-cs"/>
              </a:defRPr>
            </a:lvl4pPr>
            <a:lvl5pPr marL="1382713" indent="-342900" algn="l" rtl="0" eaLnBrk="0" fontAlgn="base" hangingPunct="0">
              <a:spcBef>
                <a:spcPct val="20000"/>
              </a:spcBef>
              <a:spcAft>
                <a:spcPct val="0"/>
              </a:spcAft>
              <a:buFont typeface="Arial" panose="020B0604020202020204" pitchFamily="34" charset="0"/>
              <a:defRPr lang="zh-TW" altLang="en-US" sz="1600" b="0" kern="1200" baseline="0" dirty="0">
                <a:solidFill>
                  <a:schemeClr val="tx1"/>
                </a:solidFill>
                <a:latin typeface="+mn-lt"/>
                <a:ea typeface="微軟正黑體" panose="020B0604030504040204" pitchFamily="34" charset="-120"/>
                <a:cs typeface="+mn-cs"/>
              </a:defRPr>
            </a:lvl5pPr>
            <a:lvl6pPr>
              <a:defRPr sz="2400"/>
            </a:lvl6pPr>
            <a:lvl7pPr>
              <a:defRPr sz="2400"/>
            </a:lvl7pPr>
            <a:lvl8pPr>
              <a:defRPr sz="2400"/>
            </a:lvl8pPr>
            <a:lvl9pPr>
              <a:defRPr sz="2400"/>
            </a:lvl9pPr>
          </a:lstStyle>
          <a:p>
            <a:pPr marL="265113" lvl="0" indent="-265113" algn="l" rtl="0" eaLnBrk="0" fontAlgn="base" hangingPunct="0">
              <a:spcBef>
                <a:spcPct val="20000"/>
              </a:spcBef>
              <a:spcAft>
                <a:spcPct val="0"/>
              </a:spcAft>
              <a:buFont typeface="Arial" panose="020B0604020202020204" pitchFamily="34" charset="0"/>
              <a:buChar char="•"/>
            </a:pPr>
            <a:r>
              <a:rPr lang="zh-TW" altLang="en-US"/>
              <a:t>編輯母片文字樣式</a:t>
            </a:r>
          </a:p>
          <a:p>
            <a:pPr marL="265113" lvl="1" indent="-265113" algn="l" rtl="0" eaLnBrk="0" fontAlgn="base" hangingPunct="0">
              <a:spcBef>
                <a:spcPct val="20000"/>
              </a:spcBef>
              <a:spcAft>
                <a:spcPct val="0"/>
              </a:spcAft>
              <a:buFont typeface="Arial" panose="020B0604020202020204" pitchFamily="34" charset="0"/>
              <a:buChar char="•"/>
            </a:pPr>
            <a:r>
              <a:rPr lang="zh-TW" altLang="en-US"/>
              <a:t>第二層</a:t>
            </a:r>
          </a:p>
          <a:p>
            <a:pPr marL="265113" lvl="2" indent="-265113" algn="l" rtl="0" eaLnBrk="0" fontAlgn="base" hangingPunct="0">
              <a:spcBef>
                <a:spcPct val="20000"/>
              </a:spcBef>
              <a:spcAft>
                <a:spcPct val="0"/>
              </a:spcAft>
              <a:buFont typeface="Arial" panose="020B0604020202020204" pitchFamily="34" charset="0"/>
              <a:buChar char="•"/>
            </a:pPr>
            <a:r>
              <a:rPr lang="zh-TW" altLang="en-US"/>
              <a:t>第三層</a:t>
            </a:r>
          </a:p>
          <a:p>
            <a:pPr marL="265113" lvl="3" indent="-265113" algn="l" rtl="0" eaLnBrk="0" fontAlgn="base" hangingPunct="0">
              <a:spcBef>
                <a:spcPct val="20000"/>
              </a:spcBef>
              <a:spcAft>
                <a:spcPct val="0"/>
              </a:spcAft>
              <a:buFont typeface="Arial" panose="020B0604020202020204" pitchFamily="34" charset="0"/>
              <a:buChar char="•"/>
            </a:pPr>
            <a:r>
              <a:rPr lang="zh-TW" altLang="en-US"/>
              <a:t>第四層</a:t>
            </a:r>
          </a:p>
          <a:p>
            <a:pPr marL="265113" lvl="4" indent="-265113" algn="l" rtl="0" eaLnBrk="0" fontAlgn="base" hangingPunct="0">
              <a:spcBef>
                <a:spcPct val="20000"/>
              </a:spcBef>
              <a:spcAft>
                <a:spcPct val="0"/>
              </a:spcAft>
              <a:buFont typeface="Arial" panose="020B0604020202020204" pitchFamily="34" charset="0"/>
              <a:buChar char="•"/>
            </a:pPr>
            <a:r>
              <a:rPr lang="zh-TW" altLang="en-US"/>
              <a:t>第五層</a:t>
            </a:r>
            <a:endParaRPr lang="zh-TW" altLang="en-US" dirty="0"/>
          </a:p>
        </p:txBody>
      </p:sp>
    </p:spTree>
    <p:extLst>
      <p:ext uri="{BB962C8B-B14F-4D97-AF65-F5344CB8AC3E}">
        <p14:creationId xmlns:p14="http://schemas.microsoft.com/office/powerpoint/2010/main" val="973466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09600" y="275112"/>
            <a:ext cx="10972800" cy="720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2" tIns="45681" rIns="91362" bIns="45681" numCol="1" anchor="ctr" anchorCtr="0" compatLnSpc="1">
            <a:prstTxWarp prst="textNoShape">
              <a:avLst/>
            </a:prstTxWarp>
          </a:bodyPr>
          <a:lstStyle>
            <a:lvl1pPr>
              <a:defRPr lang="zh-TW" altLang="en-US" sz="3700"/>
            </a:lvl1pPr>
          </a:lstStyle>
          <a:p>
            <a:pPr lvl="0"/>
            <a:r>
              <a:rPr lang="zh-TW" altLang="en-US"/>
              <a:t>按一下以編輯母片標題樣式</a:t>
            </a:r>
          </a:p>
        </p:txBody>
      </p:sp>
    </p:spTree>
    <p:extLst>
      <p:ext uri="{BB962C8B-B14F-4D97-AF65-F5344CB8AC3E}">
        <p14:creationId xmlns:p14="http://schemas.microsoft.com/office/powerpoint/2010/main" val="121900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502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urse Outline_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手動輸入 8">
            <a:extLst>
              <a:ext uri="{FF2B5EF4-FFF2-40B4-BE49-F238E27FC236}">
                <a16:creationId xmlns:a16="http://schemas.microsoft.com/office/drawing/2014/main" id="{CAC82AC7-9250-4B44-A598-B05FA8BD6003}"/>
              </a:ext>
            </a:extLst>
          </p:cNvPr>
          <p:cNvSpPr/>
          <p:nvPr/>
        </p:nvSpPr>
        <p:spPr>
          <a:xfrm rot="5400000" flipH="1">
            <a:off x="101599" y="1193802"/>
            <a:ext cx="4267203" cy="4470400"/>
          </a:xfrm>
          <a:prstGeom prst="flowChartManualInput">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kumimoji="1" lang="zh-TW" altLang="en-US" sz="2400" dirty="0">
              <a:solidFill>
                <a:prstClr val="white"/>
              </a:solidFill>
              <a:latin typeface="Calibri" panose="020F0502020204030204"/>
              <a:ea typeface="新細明體" panose="02020500000000000000" pitchFamily="18" charset="-120"/>
            </a:endParaRPr>
          </a:p>
        </p:txBody>
      </p:sp>
      <p:sp>
        <p:nvSpPr>
          <p:cNvPr id="3" name="文本框 6">
            <a:extLst>
              <a:ext uri="{FF2B5EF4-FFF2-40B4-BE49-F238E27FC236}">
                <a16:creationId xmlns:a16="http://schemas.microsoft.com/office/drawing/2014/main" id="{4ED126EB-F0A0-B94B-AEC5-3BCEDAAF864C}"/>
              </a:ext>
            </a:extLst>
          </p:cNvPr>
          <p:cNvSpPr txBox="1"/>
          <p:nvPr/>
        </p:nvSpPr>
        <p:spPr>
          <a:xfrm>
            <a:off x="396030" y="2499519"/>
            <a:ext cx="2847254" cy="1569660"/>
          </a:xfrm>
          <a:prstGeom prst="rect">
            <a:avLst/>
          </a:prstGeom>
          <a:noFill/>
        </p:spPr>
        <p:txBody>
          <a:bodyPr wrap="none" rtlCol="0">
            <a:spAutoFit/>
          </a:bodyPr>
          <a:lstStyle/>
          <a:p>
            <a:pPr algn="ctr" defTabSz="1219170"/>
            <a:r>
              <a:rPr lang="en-US" altLang="zh-CN" sz="4800" b="1" spc="600" dirty="0">
                <a:solidFill>
                  <a:prstClr val="white"/>
                </a:solidFill>
                <a:latin typeface="Arial" panose="020B0604020202020204" pitchFamily="34" charset="0"/>
                <a:ea typeface="Microsoft JhengHei" panose="020B0604030504040204" pitchFamily="34" charset="-120"/>
                <a:cs typeface="Arial" panose="020B0604020202020204" pitchFamily="34" charset="0"/>
                <a:sym typeface="+mn-lt"/>
              </a:rPr>
              <a:t>Course</a:t>
            </a:r>
          </a:p>
          <a:p>
            <a:pPr algn="ctr" defTabSz="1219170"/>
            <a:r>
              <a:rPr lang="en-US" altLang="zh-CN" sz="4800" b="1" spc="600" dirty="0">
                <a:solidFill>
                  <a:prstClr val="white"/>
                </a:solidFill>
                <a:latin typeface="Arial" panose="020B0604020202020204" pitchFamily="34" charset="0"/>
                <a:ea typeface="Microsoft JhengHei" panose="020B0604030504040204" pitchFamily="34" charset="-120"/>
                <a:cs typeface="Arial" panose="020B0604020202020204" pitchFamily="34" charset="0"/>
                <a:sym typeface="+mn-lt"/>
              </a:rPr>
              <a:t>Outline</a:t>
            </a:r>
          </a:p>
        </p:txBody>
      </p:sp>
      <p:sp>
        <p:nvSpPr>
          <p:cNvPr id="5" name="直角三角形 4">
            <a:extLst>
              <a:ext uri="{FF2B5EF4-FFF2-40B4-BE49-F238E27FC236}">
                <a16:creationId xmlns:a16="http://schemas.microsoft.com/office/drawing/2014/main" id="{FCB4A97E-553C-7542-A120-5EDD5DF6C3BA}"/>
              </a:ext>
            </a:extLst>
          </p:cNvPr>
          <p:cNvSpPr/>
          <p:nvPr/>
        </p:nvSpPr>
        <p:spPr>
          <a:xfrm flipH="1">
            <a:off x="2540000" y="1394305"/>
            <a:ext cx="1930400" cy="42672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kumimoji="1" lang="zh-TW" altLang="en-US" sz="2400">
              <a:solidFill>
                <a:prstClr val="white"/>
              </a:solidFill>
              <a:latin typeface="Calibri" panose="020F0502020204030204"/>
              <a:ea typeface="新細明體" panose="02020500000000000000" pitchFamily="18" charset="-120"/>
            </a:endParaRPr>
          </a:p>
        </p:txBody>
      </p:sp>
      <p:sp>
        <p:nvSpPr>
          <p:cNvPr id="4" name="平行四邊形 3">
            <a:extLst>
              <a:ext uri="{FF2B5EF4-FFF2-40B4-BE49-F238E27FC236}">
                <a16:creationId xmlns:a16="http://schemas.microsoft.com/office/drawing/2014/main" id="{5EA3B27D-CCE5-C94F-A133-19DA1CB769D5}"/>
              </a:ext>
            </a:extLst>
          </p:cNvPr>
          <p:cNvSpPr/>
          <p:nvPr/>
        </p:nvSpPr>
        <p:spPr>
          <a:xfrm rot="1468006">
            <a:off x="3499512" y="-484705"/>
            <a:ext cx="425585" cy="7797617"/>
          </a:xfrm>
          <a:prstGeom prst="parallelogram">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kumimoji="1" lang="zh-TW" altLang="en-US" sz="2400">
              <a:solidFill>
                <a:prstClr val="white"/>
              </a:solidFill>
              <a:latin typeface="Calibri" panose="020F0502020204030204"/>
              <a:ea typeface="新細明體" panose="02020500000000000000" pitchFamily="18" charset="-120"/>
            </a:endParaRPr>
          </a:p>
        </p:txBody>
      </p:sp>
      <p:sp>
        <p:nvSpPr>
          <p:cNvPr id="6" name="內容版面配置區 2"/>
          <p:cNvSpPr>
            <a:spLocks noGrp="1"/>
          </p:cNvSpPr>
          <p:nvPr>
            <p:ph idx="1" hasCustomPrompt="1"/>
          </p:nvPr>
        </p:nvSpPr>
        <p:spPr>
          <a:xfrm>
            <a:off x="6447429" y="941381"/>
            <a:ext cx="5196108" cy="1247688"/>
          </a:xfrm>
        </p:spPr>
        <p:txBody>
          <a:bodyPr/>
          <a:lstStyle>
            <a:lvl1pPr marL="0" indent="0">
              <a:buNone/>
              <a:defRPr sz="3000" b="1">
                <a:latin typeface="+mn-lt"/>
                <a:ea typeface="微軟正黑體" panose="020B0604030504040204" pitchFamily="34" charset="-120"/>
              </a:defRPr>
            </a:lvl1pPr>
            <a:lvl2pPr marL="358775" indent="-292100">
              <a:defRPr sz="2200">
                <a:latin typeface="+mn-lt"/>
                <a:ea typeface="微軟正黑體" panose="020B0604030504040204" pitchFamily="34" charset="-120"/>
              </a:defRPr>
            </a:lvl2pPr>
            <a:lvl3pPr marL="803275" indent="-301625">
              <a:defRPr sz="2000">
                <a:latin typeface="+mn-lt"/>
                <a:ea typeface="微軟正黑體" panose="020B0604030504040204" pitchFamily="34" charset="-120"/>
              </a:defRPr>
            </a:lvl3pPr>
            <a:lvl4pPr marL="1076325" indent="-301625">
              <a:defRPr sz="1800">
                <a:latin typeface="+mn-lt"/>
                <a:ea typeface="微軟正黑體" panose="020B0604030504040204" pitchFamily="34" charset="-120"/>
              </a:defRPr>
            </a:lvl4pPr>
            <a:lvl5pPr marL="1341438" indent="-301625" defTabSz="179388">
              <a:defRPr sz="1600">
                <a:latin typeface="+mn-lt"/>
                <a:ea typeface="微軟正黑體" panose="020B0604030504040204" pitchFamily="34" charset="-120"/>
              </a:defRPr>
            </a:lvl5pPr>
          </a:lstStyle>
          <a:p>
            <a:pPr lvl="0"/>
            <a:r>
              <a:rPr lang="zh-TW" altLang="en-US" dirty="0"/>
              <a:t>按一下以編輯母片文字樣式</a:t>
            </a:r>
          </a:p>
          <a:p>
            <a:pPr lvl="1"/>
            <a:r>
              <a:rPr lang="zh-TW" altLang="en-US" dirty="0"/>
              <a:t>第二層</a:t>
            </a:r>
          </a:p>
        </p:txBody>
      </p:sp>
      <p:sp>
        <p:nvSpPr>
          <p:cNvPr id="7" name="內容版面配置區 2"/>
          <p:cNvSpPr>
            <a:spLocks noGrp="1"/>
          </p:cNvSpPr>
          <p:nvPr>
            <p:ph idx="10" hasCustomPrompt="1"/>
          </p:nvPr>
        </p:nvSpPr>
        <p:spPr>
          <a:xfrm>
            <a:off x="5736704" y="2933343"/>
            <a:ext cx="5196108" cy="1247688"/>
          </a:xfrm>
        </p:spPr>
        <p:txBody>
          <a:bodyPr/>
          <a:lstStyle>
            <a:lvl1pPr marL="0" indent="0">
              <a:buNone/>
              <a:defRPr sz="3000" b="1">
                <a:latin typeface="+mn-lt"/>
                <a:ea typeface="微軟正黑體" panose="020B0604030504040204" pitchFamily="34" charset="-120"/>
              </a:defRPr>
            </a:lvl1pPr>
            <a:lvl2pPr marL="358775" indent="-292100">
              <a:defRPr sz="2200">
                <a:latin typeface="+mn-lt"/>
                <a:ea typeface="微軟正黑體" panose="020B0604030504040204" pitchFamily="34" charset="-120"/>
              </a:defRPr>
            </a:lvl2pPr>
            <a:lvl3pPr marL="803275" indent="-301625">
              <a:defRPr sz="2000">
                <a:latin typeface="+mn-lt"/>
                <a:ea typeface="微軟正黑體" panose="020B0604030504040204" pitchFamily="34" charset="-120"/>
              </a:defRPr>
            </a:lvl3pPr>
            <a:lvl4pPr marL="1076325" indent="-301625">
              <a:defRPr sz="1800">
                <a:latin typeface="+mn-lt"/>
                <a:ea typeface="微軟正黑體" panose="020B0604030504040204" pitchFamily="34" charset="-120"/>
              </a:defRPr>
            </a:lvl4pPr>
            <a:lvl5pPr marL="1341438" indent="-301625" defTabSz="179388">
              <a:defRPr sz="1600">
                <a:latin typeface="+mn-lt"/>
                <a:ea typeface="微軟正黑體" panose="020B0604030504040204" pitchFamily="34" charset="-120"/>
              </a:defRPr>
            </a:lvl5pPr>
          </a:lstStyle>
          <a:p>
            <a:pPr lvl="0"/>
            <a:r>
              <a:rPr lang="zh-TW" altLang="en-US" dirty="0"/>
              <a:t>按一下以編輯母片文字樣式</a:t>
            </a:r>
          </a:p>
          <a:p>
            <a:pPr lvl="1"/>
            <a:r>
              <a:rPr lang="zh-TW" altLang="en-US" dirty="0"/>
              <a:t>第二層</a:t>
            </a:r>
          </a:p>
        </p:txBody>
      </p:sp>
      <p:sp>
        <p:nvSpPr>
          <p:cNvPr id="8" name="內容版面配置區 2"/>
          <p:cNvSpPr>
            <a:spLocks noGrp="1"/>
          </p:cNvSpPr>
          <p:nvPr>
            <p:ph idx="11" hasCustomPrompt="1"/>
          </p:nvPr>
        </p:nvSpPr>
        <p:spPr>
          <a:xfrm>
            <a:off x="5020282" y="4925305"/>
            <a:ext cx="5196108" cy="1247688"/>
          </a:xfrm>
        </p:spPr>
        <p:txBody>
          <a:bodyPr/>
          <a:lstStyle>
            <a:lvl1pPr marL="0" indent="0">
              <a:buNone/>
              <a:defRPr sz="3000" b="1">
                <a:latin typeface="+mn-lt"/>
                <a:ea typeface="微軟正黑體" panose="020B0604030504040204" pitchFamily="34" charset="-120"/>
              </a:defRPr>
            </a:lvl1pPr>
            <a:lvl2pPr marL="358775" indent="-292100">
              <a:defRPr sz="2200">
                <a:latin typeface="+mn-lt"/>
                <a:ea typeface="微軟正黑體" panose="020B0604030504040204" pitchFamily="34" charset="-120"/>
              </a:defRPr>
            </a:lvl2pPr>
            <a:lvl3pPr marL="803275" indent="-301625">
              <a:defRPr sz="2000">
                <a:latin typeface="+mn-lt"/>
                <a:ea typeface="微軟正黑體" panose="020B0604030504040204" pitchFamily="34" charset="-120"/>
              </a:defRPr>
            </a:lvl3pPr>
            <a:lvl4pPr marL="1076325" indent="-301625">
              <a:defRPr sz="1800">
                <a:latin typeface="+mn-lt"/>
                <a:ea typeface="微軟正黑體" panose="020B0604030504040204" pitchFamily="34" charset="-120"/>
              </a:defRPr>
            </a:lvl4pPr>
            <a:lvl5pPr marL="1341438" indent="-301625" defTabSz="179388">
              <a:defRPr sz="1600">
                <a:latin typeface="+mn-lt"/>
                <a:ea typeface="微軟正黑體" panose="020B0604030504040204" pitchFamily="34" charset="-120"/>
              </a:defRPr>
            </a:lvl5pPr>
          </a:lstStyle>
          <a:p>
            <a:pPr lvl="0"/>
            <a:r>
              <a:rPr lang="zh-TW" altLang="en-US" dirty="0"/>
              <a:t>按一下以編輯母片文字樣式</a:t>
            </a:r>
          </a:p>
          <a:p>
            <a:pPr lvl="1"/>
            <a:r>
              <a:rPr lang="zh-TW" altLang="en-US" dirty="0"/>
              <a:t>第二層</a:t>
            </a:r>
          </a:p>
        </p:txBody>
      </p:sp>
      <p:sp>
        <p:nvSpPr>
          <p:cNvPr id="10" name="內容版面配置區 2"/>
          <p:cNvSpPr>
            <a:spLocks noGrp="1"/>
          </p:cNvSpPr>
          <p:nvPr>
            <p:ph idx="12" hasCustomPrompt="1"/>
          </p:nvPr>
        </p:nvSpPr>
        <p:spPr>
          <a:xfrm>
            <a:off x="3737942" y="4745839"/>
            <a:ext cx="1175890" cy="1247688"/>
          </a:xfrm>
        </p:spPr>
        <p:txBody>
          <a:bodyPr/>
          <a:lstStyle>
            <a:lvl1pPr marL="0" indent="0" algn="r">
              <a:buNone/>
              <a:defRPr sz="4800" b="1">
                <a:solidFill>
                  <a:srgbClr val="0070C0"/>
                </a:solidFill>
                <a:latin typeface="+mn-lt"/>
                <a:ea typeface="微軟正黑體" panose="020B0604030504040204" pitchFamily="34" charset="-120"/>
              </a:defRPr>
            </a:lvl1pPr>
            <a:lvl2pPr marL="538163" indent="-292100">
              <a:defRPr sz="2200">
                <a:latin typeface="+mn-lt"/>
                <a:ea typeface="微軟正黑體" panose="020B0604030504040204" pitchFamily="34" charset="-120"/>
              </a:defRPr>
            </a:lvl2pPr>
            <a:lvl3pPr marL="803275" indent="-301625">
              <a:defRPr sz="2000">
                <a:latin typeface="+mn-lt"/>
                <a:ea typeface="微軟正黑體" panose="020B0604030504040204" pitchFamily="34" charset="-120"/>
              </a:defRPr>
            </a:lvl3pPr>
            <a:lvl4pPr marL="1076325" indent="-301625">
              <a:defRPr sz="1800">
                <a:latin typeface="+mn-lt"/>
                <a:ea typeface="微軟正黑體" panose="020B0604030504040204" pitchFamily="34" charset="-120"/>
              </a:defRPr>
            </a:lvl4pPr>
            <a:lvl5pPr marL="1341438" indent="-301625" defTabSz="179388">
              <a:defRPr sz="1600">
                <a:latin typeface="+mn-lt"/>
                <a:ea typeface="微軟正黑體" panose="020B0604030504040204" pitchFamily="34" charset="-120"/>
              </a:defRPr>
            </a:lvl5pPr>
          </a:lstStyle>
          <a:p>
            <a:pPr lvl="0"/>
            <a:r>
              <a:rPr lang="zh-TW" altLang="en-US" dirty="0"/>
              <a:t>按一下以編輯母片文字樣式</a:t>
            </a:r>
          </a:p>
        </p:txBody>
      </p:sp>
      <p:sp>
        <p:nvSpPr>
          <p:cNvPr id="11" name="內容版面配置區 2"/>
          <p:cNvSpPr>
            <a:spLocks noGrp="1"/>
          </p:cNvSpPr>
          <p:nvPr>
            <p:ph idx="13" hasCustomPrompt="1"/>
          </p:nvPr>
        </p:nvSpPr>
        <p:spPr>
          <a:xfrm>
            <a:off x="4470400" y="2739086"/>
            <a:ext cx="1175890" cy="1247688"/>
          </a:xfrm>
        </p:spPr>
        <p:txBody>
          <a:bodyPr/>
          <a:lstStyle>
            <a:lvl1pPr marL="0" indent="0" algn="r">
              <a:buNone/>
              <a:defRPr sz="4800" b="1">
                <a:solidFill>
                  <a:srgbClr val="0070C0"/>
                </a:solidFill>
                <a:latin typeface="+mn-lt"/>
                <a:ea typeface="微軟正黑體" panose="020B0604030504040204" pitchFamily="34" charset="-120"/>
              </a:defRPr>
            </a:lvl1pPr>
            <a:lvl2pPr marL="538163" indent="-292100">
              <a:defRPr sz="2200">
                <a:latin typeface="+mn-lt"/>
                <a:ea typeface="微軟正黑體" panose="020B0604030504040204" pitchFamily="34" charset="-120"/>
              </a:defRPr>
            </a:lvl2pPr>
            <a:lvl3pPr marL="803275" indent="-301625">
              <a:defRPr sz="2000">
                <a:latin typeface="+mn-lt"/>
                <a:ea typeface="微軟正黑體" panose="020B0604030504040204" pitchFamily="34" charset="-120"/>
              </a:defRPr>
            </a:lvl3pPr>
            <a:lvl4pPr marL="1076325" indent="-301625">
              <a:defRPr sz="1800">
                <a:latin typeface="+mn-lt"/>
                <a:ea typeface="微軟正黑體" panose="020B0604030504040204" pitchFamily="34" charset="-120"/>
              </a:defRPr>
            </a:lvl4pPr>
            <a:lvl5pPr marL="1341438" indent="-301625" defTabSz="179388">
              <a:defRPr sz="1600">
                <a:latin typeface="+mn-lt"/>
                <a:ea typeface="微軟正黑體" panose="020B0604030504040204" pitchFamily="34" charset="-120"/>
              </a:defRPr>
            </a:lvl5pPr>
          </a:lstStyle>
          <a:p>
            <a:pPr lvl="0"/>
            <a:r>
              <a:rPr lang="zh-TW" altLang="en-US" dirty="0"/>
              <a:t>按一下以編輯母片文字樣式</a:t>
            </a:r>
          </a:p>
        </p:txBody>
      </p:sp>
      <p:sp>
        <p:nvSpPr>
          <p:cNvPr id="12" name="內容版面配置區 2"/>
          <p:cNvSpPr>
            <a:spLocks noGrp="1"/>
          </p:cNvSpPr>
          <p:nvPr>
            <p:ph idx="14" hasCustomPrompt="1"/>
          </p:nvPr>
        </p:nvSpPr>
        <p:spPr>
          <a:xfrm>
            <a:off x="5183736" y="761915"/>
            <a:ext cx="1175890" cy="1247688"/>
          </a:xfrm>
        </p:spPr>
        <p:txBody>
          <a:bodyPr/>
          <a:lstStyle>
            <a:lvl1pPr marL="0" indent="0" algn="r">
              <a:buNone/>
              <a:defRPr sz="4800" b="1">
                <a:solidFill>
                  <a:srgbClr val="0070C0"/>
                </a:solidFill>
                <a:latin typeface="+mn-lt"/>
                <a:ea typeface="微軟正黑體" panose="020B0604030504040204" pitchFamily="34" charset="-120"/>
              </a:defRPr>
            </a:lvl1pPr>
            <a:lvl2pPr marL="538163" indent="-292100">
              <a:defRPr sz="2200">
                <a:latin typeface="+mn-lt"/>
                <a:ea typeface="微軟正黑體" panose="020B0604030504040204" pitchFamily="34" charset="-120"/>
              </a:defRPr>
            </a:lvl2pPr>
            <a:lvl3pPr marL="803275" indent="-301625">
              <a:defRPr sz="2000">
                <a:latin typeface="+mn-lt"/>
                <a:ea typeface="微軟正黑體" panose="020B0604030504040204" pitchFamily="34" charset="-120"/>
              </a:defRPr>
            </a:lvl3pPr>
            <a:lvl4pPr marL="1076325" indent="-301625">
              <a:defRPr sz="1800">
                <a:latin typeface="+mn-lt"/>
                <a:ea typeface="微軟正黑體" panose="020B0604030504040204" pitchFamily="34" charset="-120"/>
              </a:defRPr>
            </a:lvl4pPr>
            <a:lvl5pPr marL="1341438" indent="-301625" defTabSz="179388">
              <a:defRPr sz="1600">
                <a:latin typeface="+mn-lt"/>
                <a:ea typeface="微軟正黑體" panose="020B0604030504040204" pitchFamily="34" charset="-120"/>
              </a:defRPr>
            </a:lvl5pPr>
          </a:lstStyle>
          <a:p>
            <a:pPr lvl="0"/>
            <a:r>
              <a:rPr lang="zh-TW" altLang="en-US" dirty="0"/>
              <a:t>按一下以編輯母片文字樣式</a:t>
            </a:r>
          </a:p>
        </p:txBody>
      </p:sp>
    </p:spTree>
    <p:extLst>
      <p:ext uri="{BB962C8B-B14F-4D97-AF65-F5344CB8AC3E}">
        <p14:creationId xmlns:p14="http://schemas.microsoft.com/office/powerpoint/2010/main" val="338091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urse Outline_T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手動輸入 8">
            <a:extLst>
              <a:ext uri="{FF2B5EF4-FFF2-40B4-BE49-F238E27FC236}">
                <a16:creationId xmlns:a16="http://schemas.microsoft.com/office/drawing/2014/main" id="{CAC82AC7-9250-4B44-A598-B05FA8BD6003}"/>
              </a:ext>
            </a:extLst>
          </p:cNvPr>
          <p:cNvSpPr/>
          <p:nvPr/>
        </p:nvSpPr>
        <p:spPr>
          <a:xfrm rot="5400000" flipH="1">
            <a:off x="101599" y="1193802"/>
            <a:ext cx="4267203" cy="4470400"/>
          </a:xfrm>
          <a:prstGeom prst="flowChartManualInput">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kumimoji="1" lang="zh-TW" altLang="en-US" sz="2400" dirty="0">
              <a:solidFill>
                <a:prstClr val="white"/>
              </a:solidFill>
              <a:latin typeface="Calibri" panose="020F0502020204030204"/>
              <a:ea typeface="新細明體" panose="02020500000000000000" pitchFamily="18" charset="-120"/>
            </a:endParaRPr>
          </a:p>
        </p:txBody>
      </p:sp>
      <p:sp>
        <p:nvSpPr>
          <p:cNvPr id="3" name="文本框 6">
            <a:extLst>
              <a:ext uri="{FF2B5EF4-FFF2-40B4-BE49-F238E27FC236}">
                <a16:creationId xmlns:a16="http://schemas.microsoft.com/office/drawing/2014/main" id="{4ED126EB-F0A0-B94B-AEC5-3BCEDAAF864C}"/>
              </a:ext>
            </a:extLst>
          </p:cNvPr>
          <p:cNvSpPr txBox="1"/>
          <p:nvPr/>
        </p:nvSpPr>
        <p:spPr>
          <a:xfrm>
            <a:off x="342328" y="2499519"/>
            <a:ext cx="2954656" cy="830997"/>
          </a:xfrm>
          <a:prstGeom prst="rect">
            <a:avLst/>
          </a:prstGeom>
          <a:noFill/>
        </p:spPr>
        <p:txBody>
          <a:bodyPr wrap="none" rtlCol="0">
            <a:spAutoFit/>
          </a:bodyPr>
          <a:lstStyle/>
          <a:p>
            <a:pPr algn="ctr" defTabSz="1219170"/>
            <a:r>
              <a:rPr lang="zh-TW" altLang="en-US" sz="4800" b="1" spc="600" dirty="0">
                <a:solidFill>
                  <a:prstClr val="white"/>
                </a:solidFill>
                <a:latin typeface="Arial" panose="020B0604020202020204" pitchFamily="34" charset="0"/>
                <a:ea typeface="Microsoft JhengHei" panose="020B0604030504040204" pitchFamily="34" charset="-120"/>
                <a:cs typeface="Arial" panose="020B0604020202020204" pitchFamily="34" charset="0"/>
                <a:sym typeface="+mn-lt"/>
              </a:rPr>
              <a:t>課程大綱</a:t>
            </a:r>
            <a:endParaRPr lang="en-US" altLang="zh-CN" sz="4800" b="1" spc="600" dirty="0">
              <a:solidFill>
                <a:prstClr val="white"/>
              </a:solidFill>
              <a:latin typeface="Arial" panose="020B0604020202020204" pitchFamily="34" charset="0"/>
              <a:ea typeface="Microsoft JhengHei" panose="020B0604030504040204" pitchFamily="34" charset="-120"/>
              <a:cs typeface="Arial" panose="020B0604020202020204" pitchFamily="34" charset="0"/>
              <a:sym typeface="+mn-lt"/>
            </a:endParaRPr>
          </a:p>
        </p:txBody>
      </p:sp>
      <p:sp>
        <p:nvSpPr>
          <p:cNvPr id="5" name="直角三角形 4">
            <a:extLst>
              <a:ext uri="{FF2B5EF4-FFF2-40B4-BE49-F238E27FC236}">
                <a16:creationId xmlns:a16="http://schemas.microsoft.com/office/drawing/2014/main" id="{FCB4A97E-553C-7542-A120-5EDD5DF6C3BA}"/>
              </a:ext>
            </a:extLst>
          </p:cNvPr>
          <p:cNvSpPr/>
          <p:nvPr/>
        </p:nvSpPr>
        <p:spPr>
          <a:xfrm flipH="1">
            <a:off x="2540000" y="1394305"/>
            <a:ext cx="1930400" cy="42672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kumimoji="1" lang="zh-TW" altLang="en-US" sz="2400">
              <a:solidFill>
                <a:prstClr val="white"/>
              </a:solidFill>
              <a:latin typeface="Calibri" panose="020F0502020204030204"/>
              <a:ea typeface="新細明體" panose="02020500000000000000" pitchFamily="18" charset="-120"/>
            </a:endParaRPr>
          </a:p>
        </p:txBody>
      </p:sp>
      <p:sp>
        <p:nvSpPr>
          <p:cNvPr id="4" name="平行四邊形 3">
            <a:extLst>
              <a:ext uri="{FF2B5EF4-FFF2-40B4-BE49-F238E27FC236}">
                <a16:creationId xmlns:a16="http://schemas.microsoft.com/office/drawing/2014/main" id="{5EA3B27D-CCE5-C94F-A133-19DA1CB769D5}"/>
              </a:ext>
            </a:extLst>
          </p:cNvPr>
          <p:cNvSpPr/>
          <p:nvPr/>
        </p:nvSpPr>
        <p:spPr>
          <a:xfrm rot="1468006">
            <a:off x="3499512" y="-484705"/>
            <a:ext cx="425585" cy="7797617"/>
          </a:xfrm>
          <a:prstGeom prst="parallelogram">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kumimoji="1" lang="zh-TW" altLang="en-US" sz="2400">
              <a:solidFill>
                <a:prstClr val="white"/>
              </a:solidFill>
              <a:latin typeface="Calibri" panose="020F0502020204030204"/>
              <a:ea typeface="新細明體" panose="02020500000000000000" pitchFamily="18" charset="-120"/>
            </a:endParaRPr>
          </a:p>
        </p:txBody>
      </p:sp>
      <p:sp>
        <p:nvSpPr>
          <p:cNvPr id="13" name="內容版面配置區 2"/>
          <p:cNvSpPr>
            <a:spLocks noGrp="1"/>
          </p:cNvSpPr>
          <p:nvPr>
            <p:ph idx="1" hasCustomPrompt="1"/>
          </p:nvPr>
        </p:nvSpPr>
        <p:spPr>
          <a:xfrm>
            <a:off x="6447429" y="941381"/>
            <a:ext cx="5196108" cy="1247688"/>
          </a:xfrm>
        </p:spPr>
        <p:txBody>
          <a:bodyPr/>
          <a:lstStyle>
            <a:lvl1pPr marL="0" indent="0">
              <a:buNone/>
              <a:defRPr sz="3000" b="1">
                <a:latin typeface="+mn-lt"/>
                <a:ea typeface="微軟正黑體" panose="020B0604030504040204" pitchFamily="34" charset="-120"/>
              </a:defRPr>
            </a:lvl1pPr>
            <a:lvl2pPr marL="358775" indent="-292100">
              <a:defRPr sz="2200">
                <a:latin typeface="+mn-lt"/>
                <a:ea typeface="微軟正黑體" panose="020B0604030504040204" pitchFamily="34" charset="-120"/>
              </a:defRPr>
            </a:lvl2pPr>
            <a:lvl3pPr marL="803275" indent="-301625">
              <a:defRPr sz="2000">
                <a:latin typeface="+mn-lt"/>
                <a:ea typeface="微軟正黑體" panose="020B0604030504040204" pitchFamily="34" charset="-120"/>
              </a:defRPr>
            </a:lvl3pPr>
            <a:lvl4pPr marL="1076325" indent="-301625">
              <a:defRPr sz="1800">
                <a:latin typeface="+mn-lt"/>
                <a:ea typeface="微軟正黑體" panose="020B0604030504040204" pitchFamily="34" charset="-120"/>
              </a:defRPr>
            </a:lvl4pPr>
            <a:lvl5pPr marL="1341438" indent="-301625" defTabSz="179388">
              <a:defRPr sz="1600">
                <a:latin typeface="+mn-lt"/>
                <a:ea typeface="微軟正黑體" panose="020B0604030504040204" pitchFamily="34" charset="-120"/>
              </a:defRPr>
            </a:lvl5pPr>
          </a:lstStyle>
          <a:p>
            <a:pPr lvl="0"/>
            <a:r>
              <a:rPr lang="zh-TW" altLang="en-US" dirty="0"/>
              <a:t>按一下以編輯母片文字樣式</a:t>
            </a:r>
          </a:p>
          <a:p>
            <a:pPr lvl="1"/>
            <a:r>
              <a:rPr lang="zh-TW" altLang="en-US" dirty="0"/>
              <a:t>第二層</a:t>
            </a:r>
          </a:p>
        </p:txBody>
      </p:sp>
      <p:sp>
        <p:nvSpPr>
          <p:cNvPr id="14" name="內容版面配置區 2"/>
          <p:cNvSpPr>
            <a:spLocks noGrp="1"/>
          </p:cNvSpPr>
          <p:nvPr>
            <p:ph idx="10" hasCustomPrompt="1"/>
          </p:nvPr>
        </p:nvSpPr>
        <p:spPr>
          <a:xfrm>
            <a:off x="5736704" y="2933343"/>
            <a:ext cx="5196108" cy="1247688"/>
          </a:xfrm>
        </p:spPr>
        <p:txBody>
          <a:bodyPr/>
          <a:lstStyle>
            <a:lvl1pPr marL="0" indent="0">
              <a:buNone/>
              <a:defRPr sz="3000" b="1">
                <a:latin typeface="+mn-lt"/>
                <a:ea typeface="微軟正黑體" panose="020B0604030504040204" pitchFamily="34" charset="-120"/>
              </a:defRPr>
            </a:lvl1pPr>
            <a:lvl2pPr marL="358775" indent="-292100">
              <a:defRPr sz="2200">
                <a:latin typeface="+mn-lt"/>
                <a:ea typeface="微軟正黑體" panose="020B0604030504040204" pitchFamily="34" charset="-120"/>
              </a:defRPr>
            </a:lvl2pPr>
            <a:lvl3pPr marL="803275" indent="-301625">
              <a:defRPr sz="2000">
                <a:latin typeface="+mn-lt"/>
                <a:ea typeface="微軟正黑體" panose="020B0604030504040204" pitchFamily="34" charset="-120"/>
              </a:defRPr>
            </a:lvl3pPr>
            <a:lvl4pPr marL="1076325" indent="-301625">
              <a:defRPr sz="1800">
                <a:latin typeface="+mn-lt"/>
                <a:ea typeface="微軟正黑體" panose="020B0604030504040204" pitchFamily="34" charset="-120"/>
              </a:defRPr>
            </a:lvl4pPr>
            <a:lvl5pPr marL="1341438" indent="-301625" defTabSz="179388">
              <a:defRPr sz="1600">
                <a:latin typeface="+mn-lt"/>
                <a:ea typeface="微軟正黑體" panose="020B0604030504040204" pitchFamily="34" charset="-120"/>
              </a:defRPr>
            </a:lvl5pPr>
          </a:lstStyle>
          <a:p>
            <a:pPr lvl="0"/>
            <a:r>
              <a:rPr lang="zh-TW" altLang="en-US" dirty="0"/>
              <a:t>按一下以編輯母片文字樣式</a:t>
            </a:r>
          </a:p>
          <a:p>
            <a:pPr lvl="1"/>
            <a:r>
              <a:rPr lang="zh-TW" altLang="en-US" dirty="0"/>
              <a:t>第二層</a:t>
            </a:r>
          </a:p>
        </p:txBody>
      </p:sp>
      <p:sp>
        <p:nvSpPr>
          <p:cNvPr id="15" name="內容版面配置區 2"/>
          <p:cNvSpPr>
            <a:spLocks noGrp="1"/>
          </p:cNvSpPr>
          <p:nvPr>
            <p:ph idx="11" hasCustomPrompt="1"/>
          </p:nvPr>
        </p:nvSpPr>
        <p:spPr>
          <a:xfrm>
            <a:off x="5020282" y="4925305"/>
            <a:ext cx="5196108" cy="1247688"/>
          </a:xfrm>
        </p:spPr>
        <p:txBody>
          <a:bodyPr/>
          <a:lstStyle>
            <a:lvl1pPr marL="0" indent="0">
              <a:buNone/>
              <a:defRPr sz="3000" b="1">
                <a:latin typeface="+mn-lt"/>
                <a:ea typeface="微軟正黑體" panose="020B0604030504040204" pitchFamily="34" charset="-120"/>
              </a:defRPr>
            </a:lvl1pPr>
            <a:lvl2pPr marL="358775" indent="-292100">
              <a:defRPr sz="2200">
                <a:latin typeface="+mn-lt"/>
                <a:ea typeface="微軟正黑體" panose="020B0604030504040204" pitchFamily="34" charset="-120"/>
              </a:defRPr>
            </a:lvl2pPr>
            <a:lvl3pPr marL="803275" indent="-301625">
              <a:defRPr sz="2000">
                <a:latin typeface="+mn-lt"/>
                <a:ea typeface="微軟正黑體" panose="020B0604030504040204" pitchFamily="34" charset="-120"/>
              </a:defRPr>
            </a:lvl3pPr>
            <a:lvl4pPr marL="1076325" indent="-301625">
              <a:defRPr sz="1800">
                <a:latin typeface="+mn-lt"/>
                <a:ea typeface="微軟正黑體" panose="020B0604030504040204" pitchFamily="34" charset="-120"/>
              </a:defRPr>
            </a:lvl4pPr>
            <a:lvl5pPr marL="1341438" indent="-301625" defTabSz="179388">
              <a:defRPr sz="1600">
                <a:latin typeface="+mn-lt"/>
                <a:ea typeface="微軟正黑體" panose="020B0604030504040204" pitchFamily="34" charset="-120"/>
              </a:defRPr>
            </a:lvl5pPr>
          </a:lstStyle>
          <a:p>
            <a:pPr lvl="0"/>
            <a:r>
              <a:rPr lang="zh-TW" altLang="en-US" dirty="0"/>
              <a:t>按一下以編輯母片文字樣式</a:t>
            </a:r>
          </a:p>
          <a:p>
            <a:pPr lvl="1"/>
            <a:r>
              <a:rPr lang="zh-TW" altLang="en-US" dirty="0"/>
              <a:t>第二層</a:t>
            </a:r>
          </a:p>
        </p:txBody>
      </p:sp>
      <p:sp>
        <p:nvSpPr>
          <p:cNvPr id="16" name="內容版面配置區 2"/>
          <p:cNvSpPr>
            <a:spLocks noGrp="1"/>
          </p:cNvSpPr>
          <p:nvPr>
            <p:ph idx="12" hasCustomPrompt="1"/>
          </p:nvPr>
        </p:nvSpPr>
        <p:spPr>
          <a:xfrm>
            <a:off x="3737942" y="4745839"/>
            <a:ext cx="1175890" cy="1247688"/>
          </a:xfrm>
        </p:spPr>
        <p:txBody>
          <a:bodyPr/>
          <a:lstStyle>
            <a:lvl1pPr marL="0" indent="0" algn="r">
              <a:buNone/>
              <a:defRPr sz="4800" b="1">
                <a:solidFill>
                  <a:srgbClr val="0070C0"/>
                </a:solidFill>
                <a:latin typeface="+mn-lt"/>
                <a:ea typeface="微軟正黑體" panose="020B0604030504040204" pitchFamily="34" charset="-120"/>
              </a:defRPr>
            </a:lvl1pPr>
            <a:lvl2pPr marL="538163" indent="-292100">
              <a:defRPr sz="2200">
                <a:latin typeface="+mn-lt"/>
                <a:ea typeface="微軟正黑體" panose="020B0604030504040204" pitchFamily="34" charset="-120"/>
              </a:defRPr>
            </a:lvl2pPr>
            <a:lvl3pPr marL="803275" indent="-301625">
              <a:defRPr sz="2000">
                <a:latin typeface="+mn-lt"/>
                <a:ea typeface="微軟正黑體" panose="020B0604030504040204" pitchFamily="34" charset="-120"/>
              </a:defRPr>
            </a:lvl3pPr>
            <a:lvl4pPr marL="1076325" indent="-301625">
              <a:defRPr sz="1800">
                <a:latin typeface="+mn-lt"/>
                <a:ea typeface="微軟正黑體" panose="020B0604030504040204" pitchFamily="34" charset="-120"/>
              </a:defRPr>
            </a:lvl4pPr>
            <a:lvl5pPr marL="1341438" indent="-301625" defTabSz="179388">
              <a:defRPr sz="1600">
                <a:latin typeface="+mn-lt"/>
                <a:ea typeface="微軟正黑體" panose="020B0604030504040204" pitchFamily="34" charset="-120"/>
              </a:defRPr>
            </a:lvl5pPr>
          </a:lstStyle>
          <a:p>
            <a:pPr lvl="0"/>
            <a:r>
              <a:rPr lang="zh-TW" altLang="en-US" dirty="0"/>
              <a:t>按一下以編輯母片文字樣式</a:t>
            </a:r>
          </a:p>
        </p:txBody>
      </p:sp>
      <p:sp>
        <p:nvSpPr>
          <p:cNvPr id="17" name="內容版面配置區 2"/>
          <p:cNvSpPr>
            <a:spLocks noGrp="1"/>
          </p:cNvSpPr>
          <p:nvPr>
            <p:ph idx="13" hasCustomPrompt="1"/>
          </p:nvPr>
        </p:nvSpPr>
        <p:spPr>
          <a:xfrm>
            <a:off x="4470400" y="2739086"/>
            <a:ext cx="1175890" cy="1247688"/>
          </a:xfrm>
        </p:spPr>
        <p:txBody>
          <a:bodyPr/>
          <a:lstStyle>
            <a:lvl1pPr marL="0" indent="0" algn="r">
              <a:buNone/>
              <a:defRPr sz="4800" b="1">
                <a:solidFill>
                  <a:srgbClr val="0070C0"/>
                </a:solidFill>
                <a:latin typeface="+mn-lt"/>
                <a:ea typeface="微軟正黑體" panose="020B0604030504040204" pitchFamily="34" charset="-120"/>
              </a:defRPr>
            </a:lvl1pPr>
            <a:lvl2pPr marL="538163" indent="-292100">
              <a:defRPr sz="2200">
                <a:latin typeface="+mn-lt"/>
                <a:ea typeface="微軟正黑體" panose="020B0604030504040204" pitchFamily="34" charset="-120"/>
              </a:defRPr>
            </a:lvl2pPr>
            <a:lvl3pPr marL="803275" indent="-301625">
              <a:defRPr sz="2000">
                <a:latin typeface="+mn-lt"/>
                <a:ea typeface="微軟正黑體" panose="020B0604030504040204" pitchFamily="34" charset="-120"/>
              </a:defRPr>
            </a:lvl3pPr>
            <a:lvl4pPr marL="1076325" indent="-301625">
              <a:defRPr sz="1800">
                <a:latin typeface="+mn-lt"/>
                <a:ea typeface="微軟正黑體" panose="020B0604030504040204" pitchFamily="34" charset="-120"/>
              </a:defRPr>
            </a:lvl4pPr>
            <a:lvl5pPr marL="1341438" indent="-301625" defTabSz="179388">
              <a:defRPr sz="1600">
                <a:latin typeface="+mn-lt"/>
                <a:ea typeface="微軟正黑體" panose="020B0604030504040204" pitchFamily="34" charset="-120"/>
              </a:defRPr>
            </a:lvl5pPr>
          </a:lstStyle>
          <a:p>
            <a:pPr lvl="0"/>
            <a:r>
              <a:rPr lang="zh-TW" altLang="en-US" dirty="0"/>
              <a:t>按一下以編輯母片文字樣式</a:t>
            </a:r>
          </a:p>
        </p:txBody>
      </p:sp>
      <p:sp>
        <p:nvSpPr>
          <p:cNvPr id="18" name="內容版面配置區 2"/>
          <p:cNvSpPr>
            <a:spLocks noGrp="1"/>
          </p:cNvSpPr>
          <p:nvPr>
            <p:ph idx="14" hasCustomPrompt="1"/>
          </p:nvPr>
        </p:nvSpPr>
        <p:spPr>
          <a:xfrm>
            <a:off x="5183736" y="761915"/>
            <a:ext cx="1175890" cy="1247688"/>
          </a:xfrm>
        </p:spPr>
        <p:txBody>
          <a:bodyPr/>
          <a:lstStyle>
            <a:lvl1pPr marL="0" indent="0" algn="r">
              <a:buNone/>
              <a:defRPr sz="4800" b="1">
                <a:solidFill>
                  <a:srgbClr val="0070C0"/>
                </a:solidFill>
                <a:latin typeface="+mn-lt"/>
                <a:ea typeface="微軟正黑體" panose="020B0604030504040204" pitchFamily="34" charset="-120"/>
              </a:defRPr>
            </a:lvl1pPr>
            <a:lvl2pPr marL="538163" indent="-292100">
              <a:defRPr sz="2200">
                <a:latin typeface="+mn-lt"/>
                <a:ea typeface="微軟正黑體" panose="020B0604030504040204" pitchFamily="34" charset="-120"/>
              </a:defRPr>
            </a:lvl2pPr>
            <a:lvl3pPr marL="803275" indent="-301625">
              <a:defRPr sz="2000">
                <a:latin typeface="+mn-lt"/>
                <a:ea typeface="微軟正黑體" panose="020B0604030504040204" pitchFamily="34" charset="-120"/>
              </a:defRPr>
            </a:lvl3pPr>
            <a:lvl4pPr marL="1076325" indent="-301625">
              <a:defRPr sz="1800">
                <a:latin typeface="+mn-lt"/>
                <a:ea typeface="微軟正黑體" panose="020B0604030504040204" pitchFamily="34" charset="-120"/>
              </a:defRPr>
            </a:lvl4pPr>
            <a:lvl5pPr marL="1341438" indent="-301625" defTabSz="179388">
              <a:defRPr sz="1600">
                <a:latin typeface="+mn-lt"/>
                <a:ea typeface="微軟正黑體" panose="020B0604030504040204" pitchFamily="34" charset="-120"/>
              </a:defRPr>
            </a:lvl5pPr>
          </a:lstStyle>
          <a:p>
            <a:pPr lvl="0"/>
            <a:r>
              <a:rPr lang="zh-TW" altLang="en-US" dirty="0"/>
              <a:t>按一下以編輯母片文字樣式</a:t>
            </a:r>
          </a:p>
        </p:txBody>
      </p:sp>
    </p:spTree>
    <p:extLst>
      <p:ext uri="{BB962C8B-B14F-4D97-AF65-F5344CB8AC3E}">
        <p14:creationId xmlns:p14="http://schemas.microsoft.com/office/powerpoint/2010/main" val="2937320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urse Outline_C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手動輸入 8">
            <a:extLst>
              <a:ext uri="{FF2B5EF4-FFF2-40B4-BE49-F238E27FC236}">
                <a16:creationId xmlns:a16="http://schemas.microsoft.com/office/drawing/2014/main" id="{CAC82AC7-9250-4B44-A598-B05FA8BD6003}"/>
              </a:ext>
            </a:extLst>
          </p:cNvPr>
          <p:cNvSpPr/>
          <p:nvPr/>
        </p:nvSpPr>
        <p:spPr>
          <a:xfrm rot="5400000" flipH="1">
            <a:off x="101599" y="1193802"/>
            <a:ext cx="4267203" cy="4470400"/>
          </a:xfrm>
          <a:prstGeom prst="flowChartManualInput">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kumimoji="1" lang="zh-TW" altLang="en-US" sz="2400" dirty="0">
              <a:solidFill>
                <a:prstClr val="white"/>
              </a:solidFill>
              <a:latin typeface="Calibri" panose="020F0502020204030204"/>
              <a:ea typeface="新細明體" panose="02020500000000000000" pitchFamily="18" charset="-120"/>
            </a:endParaRPr>
          </a:p>
        </p:txBody>
      </p:sp>
      <p:sp>
        <p:nvSpPr>
          <p:cNvPr id="3" name="文本框 6">
            <a:extLst>
              <a:ext uri="{FF2B5EF4-FFF2-40B4-BE49-F238E27FC236}">
                <a16:creationId xmlns:a16="http://schemas.microsoft.com/office/drawing/2014/main" id="{4ED126EB-F0A0-B94B-AEC5-3BCEDAAF864C}"/>
              </a:ext>
            </a:extLst>
          </p:cNvPr>
          <p:cNvSpPr txBox="1"/>
          <p:nvPr/>
        </p:nvSpPr>
        <p:spPr>
          <a:xfrm>
            <a:off x="342328" y="2499519"/>
            <a:ext cx="2954656" cy="830997"/>
          </a:xfrm>
          <a:prstGeom prst="rect">
            <a:avLst/>
          </a:prstGeom>
          <a:noFill/>
        </p:spPr>
        <p:txBody>
          <a:bodyPr wrap="none" rtlCol="0">
            <a:spAutoFit/>
          </a:bodyPr>
          <a:lstStyle/>
          <a:p>
            <a:pPr algn="ctr" defTabSz="1219170"/>
            <a:r>
              <a:rPr lang="zh-TW" altLang="en-US" sz="4800" b="1" spc="600" dirty="0">
                <a:solidFill>
                  <a:prstClr val="white"/>
                </a:solidFill>
                <a:latin typeface="Arial" panose="020B0604020202020204" pitchFamily="34" charset="0"/>
                <a:ea typeface="Microsoft JhengHei" panose="020B0604030504040204" pitchFamily="34" charset="-120"/>
                <a:cs typeface="Arial" panose="020B0604020202020204" pitchFamily="34" charset="0"/>
                <a:sym typeface="+mn-lt"/>
              </a:rPr>
              <a:t>课程大纲</a:t>
            </a:r>
            <a:endParaRPr lang="en-US" altLang="zh-CN" sz="4800" b="1" spc="600" dirty="0">
              <a:solidFill>
                <a:prstClr val="white"/>
              </a:solidFill>
              <a:latin typeface="Arial" panose="020B0604020202020204" pitchFamily="34" charset="0"/>
              <a:ea typeface="Microsoft JhengHei" panose="020B0604030504040204" pitchFamily="34" charset="-120"/>
              <a:cs typeface="Arial" panose="020B0604020202020204" pitchFamily="34" charset="0"/>
              <a:sym typeface="+mn-lt"/>
            </a:endParaRPr>
          </a:p>
        </p:txBody>
      </p:sp>
      <p:sp>
        <p:nvSpPr>
          <p:cNvPr id="5" name="直角三角形 4">
            <a:extLst>
              <a:ext uri="{FF2B5EF4-FFF2-40B4-BE49-F238E27FC236}">
                <a16:creationId xmlns:a16="http://schemas.microsoft.com/office/drawing/2014/main" id="{FCB4A97E-553C-7542-A120-5EDD5DF6C3BA}"/>
              </a:ext>
            </a:extLst>
          </p:cNvPr>
          <p:cNvSpPr/>
          <p:nvPr/>
        </p:nvSpPr>
        <p:spPr>
          <a:xfrm flipH="1">
            <a:off x="2540000" y="1394305"/>
            <a:ext cx="1930400" cy="42672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kumimoji="1" lang="zh-TW" altLang="en-US" sz="2400">
              <a:solidFill>
                <a:prstClr val="white"/>
              </a:solidFill>
              <a:latin typeface="Calibri" panose="020F0502020204030204"/>
              <a:ea typeface="新細明體" panose="02020500000000000000" pitchFamily="18" charset="-120"/>
            </a:endParaRPr>
          </a:p>
        </p:txBody>
      </p:sp>
      <p:sp>
        <p:nvSpPr>
          <p:cNvPr id="4" name="平行四邊形 3">
            <a:extLst>
              <a:ext uri="{FF2B5EF4-FFF2-40B4-BE49-F238E27FC236}">
                <a16:creationId xmlns:a16="http://schemas.microsoft.com/office/drawing/2014/main" id="{5EA3B27D-CCE5-C94F-A133-19DA1CB769D5}"/>
              </a:ext>
            </a:extLst>
          </p:cNvPr>
          <p:cNvSpPr/>
          <p:nvPr/>
        </p:nvSpPr>
        <p:spPr>
          <a:xfrm rot="1468006">
            <a:off x="3499512" y="-484705"/>
            <a:ext cx="425585" cy="7797617"/>
          </a:xfrm>
          <a:prstGeom prst="parallelogram">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kumimoji="1" lang="zh-TW" altLang="en-US" sz="2400">
              <a:solidFill>
                <a:prstClr val="white"/>
              </a:solidFill>
              <a:latin typeface="Calibri" panose="020F0502020204030204"/>
              <a:ea typeface="新細明體" panose="02020500000000000000" pitchFamily="18" charset="-120"/>
            </a:endParaRPr>
          </a:p>
        </p:txBody>
      </p:sp>
      <p:sp>
        <p:nvSpPr>
          <p:cNvPr id="13" name="內容版面配置區 2"/>
          <p:cNvSpPr>
            <a:spLocks noGrp="1"/>
          </p:cNvSpPr>
          <p:nvPr>
            <p:ph idx="1" hasCustomPrompt="1"/>
          </p:nvPr>
        </p:nvSpPr>
        <p:spPr>
          <a:xfrm>
            <a:off x="6447429" y="941381"/>
            <a:ext cx="5196108" cy="1247688"/>
          </a:xfrm>
        </p:spPr>
        <p:txBody>
          <a:bodyPr/>
          <a:lstStyle>
            <a:lvl1pPr marL="0" indent="0">
              <a:buNone/>
              <a:defRPr sz="3000" b="1">
                <a:latin typeface="+mn-lt"/>
                <a:ea typeface="微軟正黑體" panose="020B0604030504040204" pitchFamily="34" charset="-120"/>
              </a:defRPr>
            </a:lvl1pPr>
            <a:lvl2pPr marL="358775" indent="-292100">
              <a:defRPr sz="2200">
                <a:latin typeface="+mn-lt"/>
                <a:ea typeface="微軟正黑體" panose="020B0604030504040204" pitchFamily="34" charset="-120"/>
              </a:defRPr>
            </a:lvl2pPr>
            <a:lvl3pPr marL="803275" indent="-301625">
              <a:defRPr sz="2000">
                <a:latin typeface="+mn-lt"/>
                <a:ea typeface="微軟正黑體" panose="020B0604030504040204" pitchFamily="34" charset="-120"/>
              </a:defRPr>
            </a:lvl3pPr>
            <a:lvl4pPr marL="1076325" indent="-301625">
              <a:defRPr sz="1800">
                <a:latin typeface="+mn-lt"/>
                <a:ea typeface="微軟正黑體" panose="020B0604030504040204" pitchFamily="34" charset="-120"/>
              </a:defRPr>
            </a:lvl4pPr>
            <a:lvl5pPr marL="1341438" indent="-301625" defTabSz="179388">
              <a:defRPr sz="1600">
                <a:latin typeface="+mn-lt"/>
                <a:ea typeface="微軟正黑體" panose="020B0604030504040204" pitchFamily="34" charset="-120"/>
              </a:defRPr>
            </a:lvl5pPr>
          </a:lstStyle>
          <a:p>
            <a:pPr lvl="0"/>
            <a:r>
              <a:rPr lang="zh-TW" altLang="en-US" dirty="0"/>
              <a:t>按一下以編輯母片文字樣式</a:t>
            </a:r>
          </a:p>
          <a:p>
            <a:pPr lvl="1"/>
            <a:r>
              <a:rPr lang="zh-TW" altLang="en-US" dirty="0"/>
              <a:t>第二層</a:t>
            </a:r>
          </a:p>
        </p:txBody>
      </p:sp>
      <p:sp>
        <p:nvSpPr>
          <p:cNvPr id="14" name="內容版面配置區 2"/>
          <p:cNvSpPr>
            <a:spLocks noGrp="1"/>
          </p:cNvSpPr>
          <p:nvPr>
            <p:ph idx="10" hasCustomPrompt="1"/>
          </p:nvPr>
        </p:nvSpPr>
        <p:spPr>
          <a:xfrm>
            <a:off x="5736704" y="2933343"/>
            <a:ext cx="5196108" cy="1247688"/>
          </a:xfrm>
        </p:spPr>
        <p:txBody>
          <a:bodyPr/>
          <a:lstStyle>
            <a:lvl1pPr marL="0" indent="0">
              <a:buNone/>
              <a:defRPr sz="3000" b="1">
                <a:latin typeface="+mn-lt"/>
                <a:ea typeface="微軟正黑體" panose="020B0604030504040204" pitchFamily="34" charset="-120"/>
              </a:defRPr>
            </a:lvl1pPr>
            <a:lvl2pPr marL="358775" indent="-292100">
              <a:defRPr sz="2200">
                <a:latin typeface="+mn-lt"/>
                <a:ea typeface="微軟正黑體" panose="020B0604030504040204" pitchFamily="34" charset="-120"/>
              </a:defRPr>
            </a:lvl2pPr>
            <a:lvl3pPr marL="803275" indent="-301625">
              <a:defRPr sz="2000">
                <a:latin typeface="+mn-lt"/>
                <a:ea typeface="微軟正黑體" panose="020B0604030504040204" pitchFamily="34" charset="-120"/>
              </a:defRPr>
            </a:lvl3pPr>
            <a:lvl4pPr marL="1076325" indent="-301625">
              <a:defRPr sz="1800">
                <a:latin typeface="+mn-lt"/>
                <a:ea typeface="微軟正黑體" panose="020B0604030504040204" pitchFamily="34" charset="-120"/>
              </a:defRPr>
            </a:lvl4pPr>
            <a:lvl5pPr marL="1341438" indent="-301625" defTabSz="179388">
              <a:defRPr sz="1600">
                <a:latin typeface="+mn-lt"/>
                <a:ea typeface="微軟正黑體" panose="020B0604030504040204" pitchFamily="34" charset="-120"/>
              </a:defRPr>
            </a:lvl5pPr>
          </a:lstStyle>
          <a:p>
            <a:pPr lvl="0"/>
            <a:r>
              <a:rPr lang="zh-TW" altLang="en-US" dirty="0"/>
              <a:t>按一下以編輯母片文字樣式</a:t>
            </a:r>
          </a:p>
          <a:p>
            <a:pPr lvl="1"/>
            <a:r>
              <a:rPr lang="zh-TW" altLang="en-US" dirty="0"/>
              <a:t>第二層</a:t>
            </a:r>
          </a:p>
        </p:txBody>
      </p:sp>
      <p:sp>
        <p:nvSpPr>
          <p:cNvPr id="15" name="內容版面配置區 2"/>
          <p:cNvSpPr>
            <a:spLocks noGrp="1"/>
          </p:cNvSpPr>
          <p:nvPr>
            <p:ph idx="11" hasCustomPrompt="1"/>
          </p:nvPr>
        </p:nvSpPr>
        <p:spPr>
          <a:xfrm>
            <a:off x="5020282" y="4925305"/>
            <a:ext cx="5196108" cy="1247688"/>
          </a:xfrm>
        </p:spPr>
        <p:txBody>
          <a:bodyPr/>
          <a:lstStyle>
            <a:lvl1pPr marL="0" indent="0">
              <a:buNone/>
              <a:defRPr sz="3000" b="1">
                <a:latin typeface="+mn-lt"/>
                <a:ea typeface="微軟正黑體" panose="020B0604030504040204" pitchFamily="34" charset="-120"/>
              </a:defRPr>
            </a:lvl1pPr>
            <a:lvl2pPr marL="358775" indent="-292100">
              <a:defRPr sz="2200">
                <a:latin typeface="+mn-lt"/>
                <a:ea typeface="微軟正黑體" panose="020B0604030504040204" pitchFamily="34" charset="-120"/>
              </a:defRPr>
            </a:lvl2pPr>
            <a:lvl3pPr marL="803275" indent="-301625">
              <a:defRPr sz="2000">
                <a:latin typeface="+mn-lt"/>
                <a:ea typeface="微軟正黑體" panose="020B0604030504040204" pitchFamily="34" charset="-120"/>
              </a:defRPr>
            </a:lvl3pPr>
            <a:lvl4pPr marL="1076325" indent="-301625">
              <a:defRPr sz="1800">
                <a:latin typeface="+mn-lt"/>
                <a:ea typeface="微軟正黑體" panose="020B0604030504040204" pitchFamily="34" charset="-120"/>
              </a:defRPr>
            </a:lvl4pPr>
            <a:lvl5pPr marL="1341438" indent="-301625" defTabSz="179388">
              <a:defRPr sz="1600">
                <a:latin typeface="+mn-lt"/>
                <a:ea typeface="微軟正黑體" panose="020B0604030504040204" pitchFamily="34" charset="-120"/>
              </a:defRPr>
            </a:lvl5pPr>
          </a:lstStyle>
          <a:p>
            <a:pPr lvl="0"/>
            <a:r>
              <a:rPr lang="zh-TW" altLang="en-US" dirty="0"/>
              <a:t>按一下以編輯母片文字樣式</a:t>
            </a:r>
          </a:p>
          <a:p>
            <a:pPr lvl="1"/>
            <a:r>
              <a:rPr lang="zh-TW" altLang="en-US" dirty="0"/>
              <a:t>第二層</a:t>
            </a:r>
          </a:p>
        </p:txBody>
      </p:sp>
      <p:sp>
        <p:nvSpPr>
          <p:cNvPr id="16" name="內容版面配置區 2"/>
          <p:cNvSpPr>
            <a:spLocks noGrp="1"/>
          </p:cNvSpPr>
          <p:nvPr>
            <p:ph idx="12" hasCustomPrompt="1"/>
          </p:nvPr>
        </p:nvSpPr>
        <p:spPr>
          <a:xfrm>
            <a:off x="3737942" y="4745839"/>
            <a:ext cx="1175890" cy="1247688"/>
          </a:xfrm>
        </p:spPr>
        <p:txBody>
          <a:bodyPr/>
          <a:lstStyle>
            <a:lvl1pPr marL="0" indent="0" algn="r">
              <a:buNone/>
              <a:defRPr sz="4800" b="1">
                <a:solidFill>
                  <a:srgbClr val="0070C0"/>
                </a:solidFill>
                <a:latin typeface="+mn-lt"/>
                <a:ea typeface="微軟正黑體" panose="020B0604030504040204" pitchFamily="34" charset="-120"/>
              </a:defRPr>
            </a:lvl1pPr>
            <a:lvl2pPr marL="538163" indent="-292100">
              <a:defRPr sz="2200">
                <a:latin typeface="+mn-lt"/>
                <a:ea typeface="微軟正黑體" panose="020B0604030504040204" pitchFamily="34" charset="-120"/>
              </a:defRPr>
            </a:lvl2pPr>
            <a:lvl3pPr marL="803275" indent="-301625">
              <a:defRPr sz="2000">
                <a:latin typeface="+mn-lt"/>
                <a:ea typeface="微軟正黑體" panose="020B0604030504040204" pitchFamily="34" charset="-120"/>
              </a:defRPr>
            </a:lvl3pPr>
            <a:lvl4pPr marL="1076325" indent="-301625">
              <a:defRPr sz="1800">
                <a:latin typeface="+mn-lt"/>
                <a:ea typeface="微軟正黑體" panose="020B0604030504040204" pitchFamily="34" charset="-120"/>
              </a:defRPr>
            </a:lvl4pPr>
            <a:lvl5pPr marL="1341438" indent="-301625" defTabSz="179388">
              <a:defRPr sz="1600">
                <a:latin typeface="+mn-lt"/>
                <a:ea typeface="微軟正黑體" panose="020B0604030504040204" pitchFamily="34" charset="-120"/>
              </a:defRPr>
            </a:lvl5pPr>
          </a:lstStyle>
          <a:p>
            <a:pPr lvl="0"/>
            <a:r>
              <a:rPr lang="zh-TW" altLang="en-US" dirty="0"/>
              <a:t>按一下以編輯母片文字樣式</a:t>
            </a:r>
          </a:p>
        </p:txBody>
      </p:sp>
      <p:sp>
        <p:nvSpPr>
          <p:cNvPr id="17" name="內容版面配置區 2"/>
          <p:cNvSpPr>
            <a:spLocks noGrp="1"/>
          </p:cNvSpPr>
          <p:nvPr>
            <p:ph idx="13" hasCustomPrompt="1"/>
          </p:nvPr>
        </p:nvSpPr>
        <p:spPr>
          <a:xfrm>
            <a:off x="4470400" y="2739086"/>
            <a:ext cx="1175890" cy="1247688"/>
          </a:xfrm>
        </p:spPr>
        <p:txBody>
          <a:bodyPr/>
          <a:lstStyle>
            <a:lvl1pPr marL="0" indent="0" algn="r">
              <a:buNone/>
              <a:defRPr sz="4800" b="1">
                <a:solidFill>
                  <a:srgbClr val="0070C0"/>
                </a:solidFill>
                <a:latin typeface="+mn-lt"/>
                <a:ea typeface="微軟正黑體" panose="020B0604030504040204" pitchFamily="34" charset="-120"/>
              </a:defRPr>
            </a:lvl1pPr>
            <a:lvl2pPr marL="538163" indent="-292100">
              <a:defRPr sz="2200">
                <a:latin typeface="+mn-lt"/>
                <a:ea typeface="微軟正黑體" panose="020B0604030504040204" pitchFamily="34" charset="-120"/>
              </a:defRPr>
            </a:lvl2pPr>
            <a:lvl3pPr marL="803275" indent="-301625">
              <a:defRPr sz="2000">
                <a:latin typeface="+mn-lt"/>
                <a:ea typeface="微軟正黑體" panose="020B0604030504040204" pitchFamily="34" charset="-120"/>
              </a:defRPr>
            </a:lvl3pPr>
            <a:lvl4pPr marL="1076325" indent="-301625">
              <a:defRPr sz="1800">
                <a:latin typeface="+mn-lt"/>
                <a:ea typeface="微軟正黑體" panose="020B0604030504040204" pitchFamily="34" charset="-120"/>
              </a:defRPr>
            </a:lvl4pPr>
            <a:lvl5pPr marL="1341438" indent="-301625" defTabSz="179388">
              <a:defRPr sz="1600">
                <a:latin typeface="+mn-lt"/>
                <a:ea typeface="微軟正黑體" panose="020B0604030504040204" pitchFamily="34" charset="-120"/>
              </a:defRPr>
            </a:lvl5pPr>
          </a:lstStyle>
          <a:p>
            <a:pPr lvl="0"/>
            <a:r>
              <a:rPr lang="zh-TW" altLang="en-US" dirty="0"/>
              <a:t>按一下以編輯母片文字樣式</a:t>
            </a:r>
          </a:p>
        </p:txBody>
      </p:sp>
      <p:sp>
        <p:nvSpPr>
          <p:cNvPr id="18" name="內容版面配置區 2"/>
          <p:cNvSpPr>
            <a:spLocks noGrp="1"/>
          </p:cNvSpPr>
          <p:nvPr>
            <p:ph idx="14" hasCustomPrompt="1"/>
          </p:nvPr>
        </p:nvSpPr>
        <p:spPr>
          <a:xfrm>
            <a:off x="5183736" y="761915"/>
            <a:ext cx="1175890" cy="1247688"/>
          </a:xfrm>
        </p:spPr>
        <p:txBody>
          <a:bodyPr/>
          <a:lstStyle>
            <a:lvl1pPr marL="0" indent="0" algn="r">
              <a:buNone/>
              <a:defRPr sz="4800" b="1">
                <a:solidFill>
                  <a:srgbClr val="0070C0"/>
                </a:solidFill>
                <a:latin typeface="+mn-lt"/>
                <a:ea typeface="微軟正黑體" panose="020B0604030504040204" pitchFamily="34" charset="-120"/>
              </a:defRPr>
            </a:lvl1pPr>
            <a:lvl2pPr marL="538163" indent="-292100">
              <a:defRPr sz="2200">
                <a:latin typeface="+mn-lt"/>
                <a:ea typeface="微軟正黑體" panose="020B0604030504040204" pitchFamily="34" charset="-120"/>
              </a:defRPr>
            </a:lvl2pPr>
            <a:lvl3pPr marL="803275" indent="-301625">
              <a:defRPr sz="2000">
                <a:latin typeface="+mn-lt"/>
                <a:ea typeface="微軟正黑體" panose="020B0604030504040204" pitchFamily="34" charset="-120"/>
              </a:defRPr>
            </a:lvl3pPr>
            <a:lvl4pPr marL="1076325" indent="-301625">
              <a:defRPr sz="1800">
                <a:latin typeface="+mn-lt"/>
                <a:ea typeface="微軟正黑體" panose="020B0604030504040204" pitchFamily="34" charset="-120"/>
              </a:defRPr>
            </a:lvl4pPr>
            <a:lvl5pPr marL="1341438" indent="-301625" defTabSz="179388">
              <a:defRPr sz="1600">
                <a:latin typeface="+mn-lt"/>
                <a:ea typeface="微軟正黑體" panose="020B0604030504040204" pitchFamily="34" charset="-120"/>
              </a:defRPr>
            </a:lvl5pPr>
          </a:lstStyle>
          <a:p>
            <a:pPr lvl="0"/>
            <a:r>
              <a:rPr lang="zh-TW" altLang="en-US" dirty="0"/>
              <a:t>按一下以編輯母片文字樣式</a:t>
            </a:r>
          </a:p>
        </p:txBody>
      </p:sp>
    </p:spTree>
    <p:extLst>
      <p:ext uri="{BB962C8B-B14F-4D97-AF65-F5344CB8AC3E}">
        <p14:creationId xmlns:p14="http://schemas.microsoft.com/office/powerpoint/2010/main" val="89032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2" tIns="45681" rIns="91362" bIns="45681" numCol="1" anchor="ctr" anchorCtr="0" compatLnSpc="1">
            <a:prstTxWarp prst="textNoShape">
              <a:avLst/>
            </a:prstTxWarp>
          </a:bodyPr>
          <a:lstStyle/>
          <a:p>
            <a:pPr lvl="0" eaLnBrk="0" fontAlgn="base" hangingPunct="0">
              <a:spcAft>
                <a:spcPct val="0"/>
              </a:spcAft>
            </a:pPr>
            <a:r>
              <a:rPr lang="zh-TW" altLang="en-US" dirty="0"/>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2" tIns="45681" rIns="91362" bIns="45681" numCol="1" anchor="t" anchorCtr="0" compatLnSpc="1">
            <a:prstTxWarp prst="textNoShape">
              <a:avLst/>
            </a:prstTxWarp>
          </a:bodyPr>
          <a:lstStyle/>
          <a:p>
            <a:pPr marL="358775" lvl="0" indent="-358775" eaLnBrk="0" fontAlgn="base" hangingPunct="0">
              <a:spcBef>
                <a:spcPct val="20000"/>
              </a:spcBef>
              <a:spcAft>
                <a:spcPct val="0"/>
              </a:spcAft>
            </a:pPr>
            <a:r>
              <a:rPr lang="zh-TW" altLang="en-US" dirty="0"/>
              <a:t>編輯母片文字樣式</a:t>
            </a:r>
          </a:p>
          <a:p>
            <a:pPr marL="623888" lvl="1" indent="-377825" eaLnBrk="0" fontAlgn="base" hangingPunct="0">
              <a:spcBef>
                <a:spcPct val="20000"/>
              </a:spcBef>
              <a:spcAft>
                <a:spcPct val="0"/>
              </a:spcAft>
            </a:pPr>
            <a:r>
              <a:rPr lang="zh-TW" altLang="en-US" dirty="0"/>
              <a:t>第二層</a:t>
            </a:r>
          </a:p>
          <a:p>
            <a:pPr marL="896938" lvl="2" indent="-301625" eaLnBrk="0" fontAlgn="base" hangingPunct="0">
              <a:spcBef>
                <a:spcPct val="20000"/>
              </a:spcBef>
              <a:spcAft>
                <a:spcPct val="0"/>
              </a:spcAft>
            </a:pPr>
            <a:r>
              <a:rPr lang="zh-TW" altLang="en-US" dirty="0"/>
              <a:t>第三層</a:t>
            </a:r>
          </a:p>
          <a:p>
            <a:pPr marL="1162050" lvl="3" indent="-301625" eaLnBrk="0" fontAlgn="base" hangingPunct="0">
              <a:spcBef>
                <a:spcPct val="20000"/>
              </a:spcBef>
              <a:spcAft>
                <a:spcPct val="0"/>
              </a:spcAft>
            </a:pPr>
            <a:r>
              <a:rPr lang="zh-TW" altLang="en-US" dirty="0"/>
              <a:t>第四層</a:t>
            </a:r>
          </a:p>
          <a:p>
            <a:pPr marL="1435100" lvl="4" indent="-301625" eaLnBrk="0" fontAlgn="base" hangingPunct="0">
              <a:spcBef>
                <a:spcPct val="20000"/>
              </a:spcBef>
              <a:spcAft>
                <a:spcPct val="0"/>
              </a:spcAft>
            </a:pPr>
            <a:r>
              <a:rPr lang="zh-TW" altLang="en-US" dirty="0"/>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Calibri" panose="020F0502020204030204" pitchFamily="34" charset="0"/>
                <a:ea typeface="微軟正黑體" panose="020B0604030504040204" pitchFamily="34" charset="-120"/>
              </a:defRPr>
            </a:lvl1pPr>
          </a:lstStyle>
          <a:p>
            <a:fld id="{F4676A67-98B4-47DD-ADBD-1F10EDEAE866}" type="datetimeFigureOut">
              <a:rPr lang="zh-TW" altLang="en-US" smtClean="0"/>
              <a:pPr/>
              <a:t>2023/2/21</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Calibri" panose="020F0502020204030204" pitchFamily="34" charset="0"/>
                <a:ea typeface="微軟正黑體" panose="020B0604030504040204" pitchFamily="34" charset="-120"/>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Calibri" panose="020F0502020204030204" pitchFamily="34" charset="0"/>
                <a:ea typeface="微軟正黑體" panose="020B0604030504040204" pitchFamily="34" charset="-120"/>
              </a:defRPr>
            </a:lvl1pPr>
          </a:lstStyle>
          <a:p>
            <a:fld id="{CCF68912-E366-4690-A4D4-BFF52DBED2DE}" type="slidenum">
              <a:rPr lang="zh-TW" altLang="en-US" smtClean="0"/>
              <a:pPr/>
              <a:t>‹#›</a:t>
            </a:fld>
            <a:endParaRPr lang="zh-TW" altLang="en-US"/>
          </a:p>
        </p:txBody>
      </p:sp>
    </p:spTree>
    <p:extLst>
      <p:ext uri="{BB962C8B-B14F-4D97-AF65-F5344CB8AC3E}">
        <p14:creationId xmlns:p14="http://schemas.microsoft.com/office/powerpoint/2010/main" val="102887325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9" r:id="rId12"/>
    <p:sldLayoutId id="2147483710" r:id="rId13"/>
  </p:sldLayoutIdLst>
  <p:txStyles>
    <p:title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zh-TW" altLang="en-US" sz="3600" kern="1200" baseline="0" dirty="0" smtClean="0">
          <a:solidFill>
            <a:schemeClr val="tx1"/>
          </a:solidFill>
          <a:latin typeface="+mn-lt"/>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zh-TW" altLang="en-US" sz="3200" kern="1200" baseline="0" dirty="0" smtClean="0">
          <a:solidFill>
            <a:schemeClr val="tx1"/>
          </a:solidFill>
          <a:latin typeface="+mn-lt"/>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TW" altLang="en-US" sz="2400" kern="1200" baseline="0" dirty="0" smtClean="0">
          <a:solidFill>
            <a:schemeClr val="tx1"/>
          </a:solidFill>
          <a:latin typeface="+mn-lt"/>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TW" altLang="en-US" sz="2000" kern="1200" baseline="0" dirty="0" smtClean="0">
          <a:solidFill>
            <a:schemeClr val="tx1"/>
          </a:solidFill>
          <a:latin typeface="+mn-lt"/>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TW" altLang="en-US" sz="2000" kern="1200" baseline="0" dirty="0">
          <a:solidFill>
            <a:schemeClr val="tx1"/>
          </a:solidFill>
          <a:latin typeface="+mn-lt"/>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kubernetes.io/docs/concepts/overview/component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ctrTitle"/>
          </p:nvPr>
        </p:nvSpPr>
        <p:spPr>
          <a:xfrm>
            <a:off x="942886" y="2001528"/>
            <a:ext cx="8640000" cy="1800000"/>
          </a:xfrm>
        </p:spPr>
        <p:txBody>
          <a:bodyPr>
            <a:normAutofit/>
          </a:bodyPr>
          <a:lstStyle/>
          <a:p>
            <a:pPr>
              <a:defRPr/>
            </a:pPr>
            <a:r>
              <a:rPr lang="en-US" altLang="zh-TW" sz="3000" dirty="0">
                <a:solidFill>
                  <a:schemeClr val="dk1"/>
                </a:solidFill>
                <a:cs typeface="Calibri" panose="020F0502020204030204" pitchFamily="34" charset="0"/>
                <a:sym typeface="Poppins Medium"/>
              </a:rPr>
              <a:t>Cloud Services Deployment and Parallel Execution</a:t>
            </a:r>
            <a:endParaRPr lang="en-US" altLang="zh-TW" sz="3000" dirty="0">
              <a:solidFill>
                <a:srgbClr val="FF0000"/>
              </a:solidFill>
            </a:endParaRPr>
          </a:p>
        </p:txBody>
      </p:sp>
      <p:sp>
        <p:nvSpPr>
          <p:cNvPr id="2" name="內容版面配置區 1"/>
          <p:cNvSpPr>
            <a:spLocks noGrp="1"/>
          </p:cNvSpPr>
          <p:nvPr>
            <p:ph sz="quarter" idx="10"/>
          </p:nvPr>
        </p:nvSpPr>
        <p:spPr/>
        <p:txBody>
          <a:bodyPr/>
          <a:lstStyle/>
          <a:p>
            <a:pPr defTabSz="1219170">
              <a:defRPr/>
            </a:pPr>
            <a:r>
              <a:rPr lang="en-US" altLang="zh-TW" sz="2000" kern="0" dirty="0">
                <a:ea typeface="微軟正黑體"/>
                <a:cs typeface="Times New Roman" panose="02020603050405020304" pitchFamily="18" charset="0"/>
              </a:rPr>
              <a:t>Jenn-Wei Lin</a:t>
            </a:r>
          </a:p>
          <a:p>
            <a:pPr defTabSz="1219170">
              <a:defRPr/>
            </a:pPr>
            <a:r>
              <a:rPr lang="en-US" altLang="zh-TW" sz="2000" kern="0" dirty="0">
                <a:ea typeface="微軟正黑體"/>
                <a:cs typeface="Times New Roman" panose="02020603050405020304" pitchFamily="18" charset="0"/>
              </a:rPr>
              <a:t>Professor | Fu Jen Catholic University</a:t>
            </a:r>
          </a:p>
        </p:txBody>
      </p:sp>
    </p:spTree>
    <p:extLst>
      <p:ext uri="{BB962C8B-B14F-4D97-AF65-F5344CB8AC3E}">
        <p14:creationId xmlns:p14="http://schemas.microsoft.com/office/powerpoint/2010/main" val="2439224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275112"/>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Pods Creation Process Flow </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1" y="713610"/>
            <a:ext cx="10972800" cy="5656710"/>
          </a:xfrm>
          <a:prstGeom prst="rect">
            <a:avLst/>
          </a:prstGeom>
        </p:spPr>
      </p:pic>
    </p:spTree>
    <p:extLst>
      <p:ext uri="{BB962C8B-B14F-4D97-AF65-F5344CB8AC3E}">
        <p14:creationId xmlns:p14="http://schemas.microsoft.com/office/powerpoint/2010/main" val="175624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609600" y="0"/>
            <a:ext cx="10972800" cy="8001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2" tIns="45681" rIns="91362" bIns="45681" numCol="1" rtlCol="0" anchor="ctr" anchorCtr="0" compatLnSpc="1">
            <a:prstTxWarp prst="textNoShape">
              <a:avLst/>
            </a:prstTxWarp>
            <a:normAutofit/>
          </a:bodyPr>
          <a:lstStyle/>
          <a:p>
            <a:pPr>
              <a:lnSpc>
                <a:spcPct val="100000"/>
              </a:lnSpc>
            </a:pPr>
            <a:r>
              <a:rPr lang="en-US" altLang="zh-TW" sz="3800" dirty="0"/>
              <a:t>High Availability and Load Balancing</a:t>
            </a:r>
            <a:r>
              <a:rPr lang="zh-TW" altLang="en-US" sz="3800" dirty="0"/>
              <a:t> </a:t>
            </a:r>
            <a:r>
              <a:rPr lang="en-US" altLang="zh-TW" sz="3800" dirty="0"/>
              <a:t>for Kubernetes</a:t>
            </a:r>
            <a:endParaRPr lang="zh-TW" altLang="en-US" sz="3800" dirty="0"/>
          </a:p>
        </p:txBody>
      </p:sp>
      <p:grpSp>
        <p:nvGrpSpPr>
          <p:cNvPr id="2" name="群組 1">
            <a:extLst>
              <a:ext uri="{FF2B5EF4-FFF2-40B4-BE49-F238E27FC236}">
                <a16:creationId xmlns:a16="http://schemas.microsoft.com/office/drawing/2014/main" id="{6ACE8687-41EC-4DE6-98D0-CE712A4AE8C8}"/>
              </a:ext>
            </a:extLst>
          </p:cNvPr>
          <p:cNvGrpSpPr/>
          <p:nvPr/>
        </p:nvGrpSpPr>
        <p:grpSpPr>
          <a:xfrm>
            <a:off x="733112" y="1671546"/>
            <a:ext cx="10849288" cy="3795232"/>
            <a:chOff x="733112" y="2599801"/>
            <a:chExt cx="10849288" cy="3795232"/>
          </a:xfrm>
        </p:grpSpPr>
        <p:sp>
          <p:nvSpPr>
            <p:cNvPr id="6" name="圓角矩形 5"/>
            <p:cNvSpPr/>
            <p:nvPr/>
          </p:nvSpPr>
          <p:spPr>
            <a:xfrm>
              <a:off x="752311" y="5214819"/>
              <a:ext cx="1508820" cy="1180214"/>
            </a:xfrm>
            <a:prstGeom prst="roundRect">
              <a:avLst>
                <a:gd name="adj" fmla="val 7621"/>
              </a:avLst>
            </a:prstGeom>
            <a:solidFill>
              <a:schemeClr val="accent1">
                <a:lumMod val="40000"/>
                <a:lumOff val="60000"/>
                <a:alpha val="7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圓角矩形 6"/>
            <p:cNvSpPr/>
            <p:nvPr/>
          </p:nvSpPr>
          <p:spPr>
            <a:xfrm>
              <a:off x="2552757" y="5214819"/>
              <a:ext cx="1508820" cy="1180214"/>
            </a:xfrm>
            <a:prstGeom prst="roundRect">
              <a:avLst>
                <a:gd name="adj" fmla="val 7621"/>
              </a:avLst>
            </a:prstGeom>
            <a:solidFill>
              <a:schemeClr val="accent1">
                <a:lumMod val="40000"/>
                <a:lumOff val="60000"/>
                <a:alpha val="7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圓角矩形 7"/>
            <p:cNvSpPr/>
            <p:nvPr/>
          </p:nvSpPr>
          <p:spPr>
            <a:xfrm>
              <a:off x="4420562" y="5214819"/>
              <a:ext cx="1508820" cy="1180214"/>
            </a:xfrm>
            <a:prstGeom prst="roundRect">
              <a:avLst>
                <a:gd name="adj" fmla="val 7621"/>
              </a:avLst>
            </a:prstGeom>
            <a:solidFill>
              <a:schemeClr val="accent1">
                <a:lumMod val="40000"/>
                <a:lumOff val="60000"/>
                <a:alpha val="7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圓角矩形 8"/>
            <p:cNvSpPr/>
            <p:nvPr/>
          </p:nvSpPr>
          <p:spPr>
            <a:xfrm>
              <a:off x="6288367" y="5214819"/>
              <a:ext cx="1508820" cy="1180214"/>
            </a:xfrm>
            <a:prstGeom prst="roundRect">
              <a:avLst>
                <a:gd name="adj" fmla="val 7621"/>
              </a:avLst>
            </a:prstGeom>
            <a:solidFill>
              <a:schemeClr val="bg1">
                <a:lumMod val="75000"/>
                <a:alpha val="7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圓角矩形 9"/>
            <p:cNvSpPr/>
            <p:nvPr/>
          </p:nvSpPr>
          <p:spPr>
            <a:xfrm>
              <a:off x="8156172" y="5214819"/>
              <a:ext cx="1508820" cy="1180214"/>
            </a:xfrm>
            <a:prstGeom prst="roundRect">
              <a:avLst>
                <a:gd name="adj" fmla="val 7621"/>
              </a:avLst>
            </a:prstGeom>
            <a:solidFill>
              <a:schemeClr val="bg1">
                <a:lumMod val="75000"/>
                <a:alpha val="7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圓角矩形 10"/>
            <p:cNvSpPr/>
            <p:nvPr/>
          </p:nvSpPr>
          <p:spPr>
            <a:xfrm>
              <a:off x="10023977" y="5203731"/>
              <a:ext cx="1508820" cy="1180214"/>
            </a:xfrm>
            <a:prstGeom prst="roundRect">
              <a:avLst>
                <a:gd name="adj" fmla="val 7621"/>
              </a:avLst>
            </a:prstGeom>
            <a:solidFill>
              <a:schemeClr val="bg1">
                <a:lumMod val="75000"/>
                <a:alpha val="7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圓角矩形 11"/>
            <p:cNvSpPr/>
            <p:nvPr/>
          </p:nvSpPr>
          <p:spPr>
            <a:xfrm>
              <a:off x="4899837" y="3623728"/>
              <a:ext cx="2392326" cy="593755"/>
            </a:xfrm>
            <a:prstGeom prst="roundRect">
              <a:avLst>
                <a:gd name="adj" fmla="val 7621"/>
              </a:avLst>
            </a:prstGeom>
            <a:solidFill>
              <a:schemeClr val="accent2">
                <a:lumMod val="60000"/>
                <a:lumOff val="40000"/>
                <a:alpha val="7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圓角矩形 12"/>
            <p:cNvSpPr/>
            <p:nvPr/>
          </p:nvSpPr>
          <p:spPr>
            <a:xfrm>
              <a:off x="4678952" y="2599801"/>
              <a:ext cx="2834095" cy="593755"/>
            </a:xfrm>
            <a:prstGeom prst="roundRect">
              <a:avLst>
                <a:gd name="adj" fmla="val 7621"/>
              </a:avLst>
            </a:prstGeom>
            <a:no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 name="流程圖: 結束點 15"/>
            <p:cNvSpPr/>
            <p:nvPr/>
          </p:nvSpPr>
          <p:spPr>
            <a:xfrm>
              <a:off x="6426627" y="5364726"/>
              <a:ext cx="1232300" cy="440199"/>
            </a:xfrm>
            <a:prstGeom prst="flowChartTerminator">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p:cNvSpPr txBox="1"/>
            <p:nvPr/>
          </p:nvSpPr>
          <p:spPr>
            <a:xfrm>
              <a:off x="6506244" y="5415548"/>
              <a:ext cx="825162" cy="338554"/>
            </a:xfrm>
            <a:prstGeom prst="rect">
              <a:avLst/>
            </a:prstGeom>
            <a:noFill/>
          </p:spPr>
          <p:txBody>
            <a:bodyPr wrap="none" rtlCol="0">
              <a:spAutoFit/>
            </a:bodyPr>
            <a:lstStyle/>
            <a:p>
              <a:r>
                <a:rPr lang="en-US" altLang="zh-TW" sz="1600" b="1" dirty="0" err="1">
                  <a:solidFill>
                    <a:schemeClr val="accent1">
                      <a:lumMod val="75000"/>
                    </a:schemeClr>
                  </a:solidFill>
                </a:rPr>
                <a:t>kubelet</a:t>
              </a:r>
              <a:endParaRPr lang="zh-TW" altLang="en-US" sz="1600" b="1" dirty="0">
                <a:solidFill>
                  <a:schemeClr val="accent1">
                    <a:lumMod val="75000"/>
                  </a:schemeClr>
                </a:solidFill>
              </a:endParaRPr>
            </a:p>
          </p:txBody>
        </p:sp>
        <p:sp>
          <p:nvSpPr>
            <p:cNvPr id="18" name="流程圖: 結束點 17"/>
            <p:cNvSpPr/>
            <p:nvPr/>
          </p:nvSpPr>
          <p:spPr>
            <a:xfrm>
              <a:off x="858711" y="5363786"/>
              <a:ext cx="1232300" cy="440199"/>
            </a:xfrm>
            <a:prstGeom prst="flowChartTerminator">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938328" y="5414608"/>
              <a:ext cx="1040541" cy="338554"/>
            </a:xfrm>
            <a:prstGeom prst="rect">
              <a:avLst/>
            </a:prstGeom>
            <a:noFill/>
          </p:spPr>
          <p:txBody>
            <a:bodyPr wrap="none" rtlCol="0">
              <a:spAutoFit/>
            </a:bodyPr>
            <a:lstStyle/>
            <a:p>
              <a:r>
                <a:rPr lang="en-US" altLang="zh-TW" sz="1600" b="1" dirty="0" err="1">
                  <a:solidFill>
                    <a:schemeClr val="accent1">
                      <a:lumMod val="75000"/>
                    </a:schemeClr>
                  </a:solidFill>
                </a:rPr>
                <a:t>api</a:t>
              </a:r>
              <a:r>
                <a:rPr lang="en-US" altLang="zh-TW" sz="1600" b="1" dirty="0">
                  <a:solidFill>
                    <a:schemeClr val="accent1">
                      <a:lumMod val="75000"/>
                    </a:schemeClr>
                  </a:solidFill>
                </a:rPr>
                <a:t>-server</a:t>
              </a:r>
              <a:endParaRPr lang="zh-TW" altLang="en-US" sz="1600" b="1" dirty="0">
                <a:solidFill>
                  <a:schemeClr val="accent1">
                    <a:lumMod val="75000"/>
                  </a:schemeClr>
                </a:solidFill>
              </a:endParaRPr>
            </a:p>
          </p:txBody>
        </p:sp>
        <p:sp>
          <p:nvSpPr>
            <p:cNvPr id="24" name="流程圖: 結束點 23"/>
            <p:cNvSpPr/>
            <p:nvPr/>
          </p:nvSpPr>
          <p:spPr>
            <a:xfrm>
              <a:off x="2691017" y="5363786"/>
              <a:ext cx="1232300" cy="440199"/>
            </a:xfrm>
            <a:prstGeom prst="flowChartTerminator">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2770634" y="5414608"/>
              <a:ext cx="1040541" cy="338554"/>
            </a:xfrm>
            <a:prstGeom prst="rect">
              <a:avLst/>
            </a:prstGeom>
            <a:noFill/>
          </p:spPr>
          <p:txBody>
            <a:bodyPr wrap="none" rtlCol="0">
              <a:spAutoFit/>
            </a:bodyPr>
            <a:lstStyle/>
            <a:p>
              <a:r>
                <a:rPr lang="en-US" altLang="zh-TW" sz="1600" b="1" dirty="0" err="1">
                  <a:solidFill>
                    <a:schemeClr val="accent1">
                      <a:lumMod val="75000"/>
                    </a:schemeClr>
                  </a:solidFill>
                </a:rPr>
                <a:t>api</a:t>
              </a:r>
              <a:r>
                <a:rPr lang="en-US" altLang="zh-TW" sz="1600" b="1" dirty="0">
                  <a:solidFill>
                    <a:schemeClr val="accent1">
                      <a:lumMod val="75000"/>
                    </a:schemeClr>
                  </a:solidFill>
                </a:rPr>
                <a:t>-server</a:t>
              </a:r>
              <a:endParaRPr lang="zh-TW" altLang="en-US" sz="1600" b="1" dirty="0">
                <a:solidFill>
                  <a:schemeClr val="accent1">
                    <a:lumMod val="75000"/>
                  </a:schemeClr>
                </a:solidFill>
              </a:endParaRPr>
            </a:p>
          </p:txBody>
        </p:sp>
        <p:sp>
          <p:nvSpPr>
            <p:cNvPr id="26" name="流程圖: 結束點 25"/>
            <p:cNvSpPr/>
            <p:nvPr/>
          </p:nvSpPr>
          <p:spPr>
            <a:xfrm>
              <a:off x="4571609" y="5364727"/>
              <a:ext cx="1232300" cy="440199"/>
            </a:xfrm>
            <a:prstGeom prst="flowChartTerminator">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4651226" y="5415549"/>
              <a:ext cx="1040541" cy="338554"/>
            </a:xfrm>
            <a:prstGeom prst="rect">
              <a:avLst/>
            </a:prstGeom>
            <a:noFill/>
          </p:spPr>
          <p:txBody>
            <a:bodyPr wrap="none" rtlCol="0">
              <a:spAutoFit/>
            </a:bodyPr>
            <a:lstStyle/>
            <a:p>
              <a:r>
                <a:rPr lang="en-US" altLang="zh-TW" sz="1600" b="1" dirty="0" err="1">
                  <a:solidFill>
                    <a:schemeClr val="accent1">
                      <a:lumMod val="75000"/>
                    </a:schemeClr>
                  </a:solidFill>
                </a:rPr>
                <a:t>api</a:t>
              </a:r>
              <a:r>
                <a:rPr lang="en-US" altLang="zh-TW" sz="1600" b="1" dirty="0">
                  <a:solidFill>
                    <a:schemeClr val="accent1">
                      <a:lumMod val="75000"/>
                    </a:schemeClr>
                  </a:solidFill>
                </a:rPr>
                <a:t>-server</a:t>
              </a:r>
              <a:endParaRPr lang="zh-TW" altLang="en-US" sz="1600" b="1" dirty="0">
                <a:solidFill>
                  <a:schemeClr val="accent1">
                    <a:lumMod val="75000"/>
                  </a:schemeClr>
                </a:solidFill>
              </a:endParaRPr>
            </a:p>
          </p:txBody>
        </p:sp>
        <p:sp>
          <p:nvSpPr>
            <p:cNvPr id="30" name="流程圖: 結束點 29"/>
            <p:cNvSpPr/>
            <p:nvPr/>
          </p:nvSpPr>
          <p:spPr>
            <a:xfrm>
              <a:off x="8287155" y="5363786"/>
              <a:ext cx="1232300" cy="440199"/>
            </a:xfrm>
            <a:prstGeom prst="flowChartTerminator">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文字方塊 30"/>
            <p:cNvSpPr txBox="1"/>
            <p:nvPr/>
          </p:nvSpPr>
          <p:spPr>
            <a:xfrm>
              <a:off x="8366772" y="5414608"/>
              <a:ext cx="825162" cy="338554"/>
            </a:xfrm>
            <a:prstGeom prst="rect">
              <a:avLst/>
            </a:prstGeom>
            <a:noFill/>
          </p:spPr>
          <p:txBody>
            <a:bodyPr wrap="none" rtlCol="0">
              <a:spAutoFit/>
            </a:bodyPr>
            <a:lstStyle/>
            <a:p>
              <a:r>
                <a:rPr lang="en-US" altLang="zh-TW" sz="1600" b="1" dirty="0" err="1">
                  <a:solidFill>
                    <a:schemeClr val="accent1">
                      <a:lumMod val="75000"/>
                    </a:schemeClr>
                  </a:solidFill>
                </a:rPr>
                <a:t>kubelet</a:t>
              </a:r>
              <a:endParaRPr lang="zh-TW" altLang="en-US" sz="1600" b="1" dirty="0">
                <a:solidFill>
                  <a:schemeClr val="accent1">
                    <a:lumMod val="75000"/>
                  </a:schemeClr>
                </a:solidFill>
              </a:endParaRPr>
            </a:p>
          </p:txBody>
        </p:sp>
        <p:sp>
          <p:nvSpPr>
            <p:cNvPr id="32" name="流程圖: 結束點 31"/>
            <p:cNvSpPr/>
            <p:nvPr/>
          </p:nvSpPr>
          <p:spPr>
            <a:xfrm>
              <a:off x="10195601" y="5312964"/>
              <a:ext cx="1232300" cy="440199"/>
            </a:xfrm>
            <a:prstGeom prst="flowChartTerminator">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10275218" y="5363786"/>
              <a:ext cx="825162" cy="338554"/>
            </a:xfrm>
            <a:prstGeom prst="rect">
              <a:avLst/>
            </a:prstGeom>
            <a:noFill/>
          </p:spPr>
          <p:txBody>
            <a:bodyPr wrap="none" rtlCol="0">
              <a:spAutoFit/>
            </a:bodyPr>
            <a:lstStyle/>
            <a:p>
              <a:r>
                <a:rPr lang="en-US" altLang="zh-TW" sz="1600" b="1" dirty="0" err="1">
                  <a:solidFill>
                    <a:schemeClr val="accent1">
                      <a:lumMod val="75000"/>
                    </a:schemeClr>
                  </a:solidFill>
                </a:rPr>
                <a:t>kubelet</a:t>
              </a:r>
              <a:endParaRPr lang="zh-TW" altLang="en-US" sz="1600" b="1" dirty="0">
                <a:solidFill>
                  <a:schemeClr val="accent1">
                    <a:lumMod val="75000"/>
                  </a:schemeClr>
                </a:solidFill>
              </a:endParaRPr>
            </a:p>
          </p:txBody>
        </p:sp>
        <p:sp>
          <p:nvSpPr>
            <p:cNvPr id="34" name="文字方塊 33"/>
            <p:cNvSpPr txBox="1"/>
            <p:nvPr/>
          </p:nvSpPr>
          <p:spPr>
            <a:xfrm>
              <a:off x="733112" y="5952952"/>
              <a:ext cx="1547218" cy="338554"/>
            </a:xfrm>
            <a:prstGeom prst="rect">
              <a:avLst/>
            </a:prstGeom>
            <a:noFill/>
          </p:spPr>
          <p:txBody>
            <a:bodyPr wrap="none" rtlCol="0">
              <a:spAutoFit/>
            </a:bodyPr>
            <a:lstStyle/>
            <a:p>
              <a:r>
                <a:rPr lang="en-US" altLang="zh-TW" sz="1600" b="1" dirty="0">
                  <a:solidFill>
                    <a:schemeClr val="accent1">
                      <a:lumMod val="75000"/>
                    </a:schemeClr>
                  </a:solidFill>
                </a:rPr>
                <a:t>Master Node #1</a:t>
              </a:r>
              <a:endParaRPr lang="zh-TW" altLang="en-US" sz="1600" b="1" dirty="0">
                <a:solidFill>
                  <a:schemeClr val="accent1">
                    <a:lumMod val="75000"/>
                  </a:schemeClr>
                </a:solidFill>
              </a:endParaRPr>
            </a:p>
          </p:txBody>
        </p:sp>
        <p:sp>
          <p:nvSpPr>
            <p:cNvPr id="35" name="文字方塊 34"/>
            <p:cNvSpPr txBox="1"/>
            <p:nvPr/>
          </p:nvSpPr>
          <p:spPr>
            <a:xfrm>
              <a:off x="2533558" y="5953015"/>
              <a:ext cx="1547218" cy="338554"/>
            </a:xfrm>
            <a:prstGeom prst="rect">
              <a:avLst/>
            </a:prstGeom>
            <a:noFill/>
          </p:spPr>
          <p:txBody>
            <a:bodyPr wrap="none" rtlCol="0">
              <a:spAutoFit/>
            </a:bodyPr>
            <a:lstStyle/>
            <a:p>
              <a:r>
                <a:rPr lang="en-US" altLang="zh-TW" sz="1600" b="1" dirty="0">
                  <a:solidFill>
                    <a:schemeClr val="accent1">
                      <a:lumMod val="75000"/>
                    </a:schemeClr>
                  </a:solidFill>
                </a:rPr>
                <a:t>Master Node #2</a:t>
              </a:r>
              <a:endParaRPr lang="zh-TW" altLang="en-US" sz="1600" b="1" dirty="0">
                <a:solidFill>
                  <a:schemeClr val="accent1">
                    <a:lumMod val="75000"/>
                  </a:schemeClr>
                </a:solidFill>
              </a:endParaRPr>
            </a:p>
          </p:txBody>
        </p:sp>
        <p:sp>
          <p:nvSpPr>
            <p:cNvPr id="36" name="文字方塊 35"/>
            <p:cNvSpPr txBox="1"/>
            <p:nvPr/>
          </p:nvSpPr>
          <p:spPr>
            <a:xfrm>
              <a:off x="4439761" y="5932526"/>
              <a:ext cx="1547218" cy="338554"/>
            </a:xfrm>
            <a:prstGeom prst="rect">
              <a:avLst/>
            </a:prstGeom>
            <a:noFill/>
          </p:spPr>
          <p:txBody>
            <a:bodyPr wrap="none" rtlCol="0">
              <a:spAutoFit/>
            </a:bodyPr>
            <a:lstStyle/>
            <a:p>
              <a:r>
                <a:rPr lang="en-US" altLang="zh-TW" sz="1600" b="1" dirty="0">
                  <a:solidFill>
                    <a:schemeClr val="accent1">
                      <a:lumMod val="75000"/>
                    </a:schemeClr>
                  </a:solidFill>
                </a:rPr>
                <a:t>Master Node #3</a:t>
              </a:r>
              <a:endParaRPr lang="zh-TW" altLang="en-US" sz="1600" b="1" dirty="0">
                <a:solidFill>
                  <a:schemeClr val="accent1">
                    <a:lumMod val="75000"/>
                  </a:schemeClr>
                </a:solidFill>
              </a:endParaRPr>
            </a:p>
          </p:txBody>
        </p:sp>
        <p:sp>
          <p:nvSpPr>
            <p:cNvPr id="37" name="文字方塊 36"/>
            <p:cNvSpPr txBox="1"/>
            <p:nvPr/>
          </p:nvSpPr>
          <p:spPr>
            <a:xfrm>
              <a:off x="6288367" y="5941868"/>
              <a:ext cx="1573636" cy="338554"/>
            </a:xfrm>
            <a:prstGeom prst="rect">
              <a:avLst/>
            </a:prstGeom>
            <a:noFill/>
          </p:spPr>
          <p:txBody>
            <a:bodyPr wrap="none" rtlCol="0">
              <a:spAutoFit/>
            </a:bodyPr>
            <a:lstStyle/>
            <a:p>
              <a:r>
                <a:rPr lang="en-US" altLang="zh-TW" sz="1600" b="1" dirty="0">
                  <a:solidFill>
                    <a:schemeClr val="accent1">
                      <a:lumMod val="75000"/>
                    </a:schemeClr>
                  </a:solidFill>
                </a:rPr>
                <a:t>Worker Node #1</a:t>
              </a:r>
              <a:endParaRPr lang="zh-TW" altLang="en-US" sz="1600" b="1" dirty="0">
                <a:solidFill>
                  <a:schemeClr val="accent1">
                    <a:lumMod val="75000"/>
                  </a:schemeClr>
                </a:solidFill>
              </a:endParaRPr>
            </a:p>
          </p:txBody>
        </p:sp>
        <p:sp>
          <p:nvSpPr>
            <p:cNvPr id="38" name="文字方塊 37"/>
            <p:cNvSpPr txBox="1"/>
            <p:nvPr/>
          </p:nvSpPr>
          <p:spPr>
            <a:xfrm>
              <a:off x="8142018" y="5952952"/>
              <a:ext cx="1573636" cy="338554"/>
            </a:xfrm>
            <a:prstGeom prst="rect">
              <a:avLst/>
            </a:prstGeom>
            <a:noFill/>
          </p:spPr>
          <p:txBody>
            <a:bodyPr wrap="none" rtlCol="0">
              <a:spAutoFit/>
            </a:bodyPr>
            <a:lstStyle/>
            <a:p>
              <a:r>
                <a:rPr lang="en-US" altLang="zh-TW" sz="1600" b="1" dirty="0">
                  <a:solidFill>
                    <a:schemeClr val="accent1">
                      <a:lumMod val="75000"/>
                    </a:schemeClr>
                  </a:solidFill>
                </a:rPr>
                <a:t>Worker Node #2</a:t>
              </a:r>
              <a:endParaRPr lang="zh-TW" altLang="en-US" sz="1600" b="1" dirty="0">
                <a:solidFill>
                  <a:schemeClr val="accent1">
                    <a:lumMod val="75000"/>
                  </a:schemeClr>
                </a:solidFill>
              </a:endParaRPr>
            </a:p>
          </p:txBody>
        </p:sp>
        <p:sp>
          <p:nvSpPr>
            <p:cNvPr id="39" name="文字方塊 38"/>
            <p:cNvSpPr txBox="1"/>
            <p:nvPr/>
          </p:nvSpPr>
          <p:spPr>
            <a:xfrm>
              <a:off x="10008764" y="5941868"/>
              <a:ext cx="1573636" cy="338554"/>
            </a:xfrm>
            <a:prstGeom prst="rect">
              <a:avLst/>
            </a:prstGeom>
            <a:noFill/>
          </p:spPr>
          <p:txBody>
            <a:bodyPr wrap="none" rtlCol="0">
              <a:spAutoFit/>
            </a:bodyPr>
            <a:lstStyle/>
            <a:p>
              <a:r>
                <a:rPr lang="en-US" altLang="zh-TW" sz="1600" b="1" dirty="0">
                  <a:solidFill>
                    <a:schemeClr val="accent1">
                      <a:lumMod val="75000"/>
                    </a:schemeClr>
                  </a:solidFill>
                </a:rPr>
                <a:t>Worker Node #3</a:t>
              </a:r>
              <a:endParaRPr lang="zh-TW" altLang="en-US" sz="1600" b="1" dirty="0">
                <a:solidFill>
                  <a:schemeClr val="accent1">
                    <a:lumMod val="75000"/>
                  </a:schemeClr>
                </a:solidFill>
              </a:endParaRPr>
            </a:p>
          </p:txBody>
        </p:sp>
        <p:sp>
          <p:nvSpPr>
            <p:cNvPr id="40" name="文字方塊 39"/>
            <p:cNvSpPr txBox="1"/>
            <p:nvPr/>
          </p:nvSpPr>
          <p:spPr>
            <a:xfrm>
              <a:off x="5255866" y="3718099"/>
              <a:ext cx="1680268" cy="400110"/>
            </a:xfrm>
            <a:prstGeom prst="rect">
              <a:avLst/>
            </a:prstGeom>
            <a:noFill/>
          </p:spPr>
          <p:txBody>
            <a:bodyPr wrap="none" rtlCol="0">
              <a:spAutoFit/>
            </a:bodyPr>
            <a:lstStyle/>
            <a:p>
              <a:r>
                <a:rPr lang="en-US" altLang="zh-TW" sz="2000" b="1" dirty="0">
                  <a:solidFill>
                    <a:schemeClr val="accent6">
                      <a:lumMod val="75000"/>
                    </a:schemeClr>
                  </a:solidFill>
                </a:rPr>
                <a:t>Load Balancer</a:t>
              </a:r>
              <a:endParaRPr lang="zh-TW" altLang="en-US" sz="2000" b="1" dirty="0">
                <a:solidFill>
                  <a:schemeClr val="accent6">
                    <a:lumMod val="75000"/>
                  </a:schemeClr>
                </a:solidFill>
              </a:endParaRPr>
            </a:p>
          </p:txBody>
        </p:sp>
        <p:sp>
          <p:nvSpPr>
            <p:cNvPr id="41" name="文字方塊 40"/>
            <p:cNvSpPr txBox="1"/>
            <p:nvPr/>
          </p:nvSpPr>
          <p:spPr>
            <a:xfrm>
              <a:off x="5142698" y="2715663"/>
              <a:ext cx="1836850" cy="338554"/>
            </a:xfrm>
            <a:prstGeom prst="rect">
              <a:avLst/>
            </a:prstGeom>
            <a:noFill/>
          </p:spPr>
          <p:txBody>
            <a:bodyPr wrap="none" rtlCol="0">
              <a:spAutoFit/>
            </a:bodyPr>
            <a:lstStyle/>
            <a:p>
              <a:r>
                <a:rPr lang="en-US" altLang="zh-TW" sz="1600" b="1" dirty="0" err="1">
                  <a:solidFill>
                    <a:schemeClr val="tx1">
                      <a:lumMod val="50000"/>
                      <a:lumOff val="50000"/>
                    </a:schemeClr>
                  </a:solidFill>
                </a:rPr>
                <a:t>kubectl</a:t>
              </a:r>
              <a:r>
                <a:rPr lang="en-US" altLang="zh-TW" sz="1600" b="1" dirty="0">
                  <a:solidFill>
                    <a:schemeClr val="tx1">
                      <a:lumMod val="50000"/>
                      <a:lumOff val="50000"/>
                    </a:schemeClr>
                  </a:solidFill>
                </a:rPr>
                <a:t>, Clients, </a:t>
              </a:r>
              <a:r>
                <a:rPr lang="en-US" altLang="zh-TW" sz="1600" b="1" dirty="0" err="1">
                  <a:solidFill>
                    <a:schemeClr val="tx1">
                      <a:lumMod val="50000"/>
                      <a:lumOff val="50000"/>
                    </a:schemeClr>
                  </a:solidFill>
                </a:rPr>
                <a:t>etc</a:t>
              </a:r>
              <a:endParaRPr lang="zh-TW" altLang="en-US" sz="1600" b="1" dirty="0">
                <a:solidFill>
                  <a:schemeClr val="tx1">
                    <a:lumMod val="50000"/>
                    <a:lumOff val="50000"/>
                  </a:schemeClr>
                </a:solidFill>
              </a:endParaRPr>
            </a:p>
          </p:txBody>
        </p:sp>
        <p:cxnSp>
          <p:nvCxnSpPr>
            <p:cNvPr id="59" name="弧形接點 58"/>
            <p:cNvCxnSpPr>
              <a:stCxn id="12" idx="2"/>
              <a:endCxn id="6" idx="0"/>
            </p:cNvCxnSpPr>
            <p:nvPr/>
          </p:nvCxnSpPr>
          <p:spPr>
            <a:xfrm rot="5400000">
              <a:off x="3302693" y="2421512"/>
              <a:ext cx="997336" cy="4589279"/>
            </a:xfrm>
            <a:prstGeom prst="curvedConnector3">
              <a:avLst/>
            </a:prstGeom>
            <a:ln w="19050">
              <a:solidFill>
                <a:schemeClr val="tx1">
                  <a:lumMod val="50000"/>
                  <a:lumOff val="50000"/>
                </a:schemeClr>
              </a:solidFill>
              <a:headEnd type="none"/>
              <a:tailEnd type="stealth" w="lg" len="med"/>
            </a:ln>
          </p:spPr>
          <p:style>
            <a:lnRef idx="1">
              <a:schemeClr val="accent1"/>
            </a:lnRef>
            <a:fillRef idx="0">
              <a:schemeClr val="accent1"/>
            </a:fillRef>
            <a:effectRef idx="0">
              <a:schemeClr val="accent1"/>
            </a:effectRef>
            <a:fontRef idx="minor">
              <a:schemeClr val="tx1"/>
            </a:fontRef>
          </p:style>
        </p:cxnSp>
        <p:cxnSp>
          <p:nvCxnSpPr>
            <p:cNvPr id="62" name="弧形接點 61"/>
            <p:cNvCxnSpPr>
              <a:stCxn id="12" idx="2"/>
              <a:endCxn id="7" idx="0"/>
            </p:cNvCxnSpPr>
            <p:nvPr/>
          </p:nvCxnSpPr>
          <p:spPr>
            <a:xfrm rot="5400000">
              <a:off x="4202916" y="3321735"/>
              <a:ext cx="997336" cy="2788833"/>
            </a:xfrm>
            <a:prstGeom prst="curvedConnector3">
              <a:avLst>
                <a:gd name="adj1" fmla="val 50000"/>
              </a:avLst>
            </a:prstGeom>
            <a:ln w="19050">
              <a:solidFill>
                <a:schemeClr val="tx1">
                  <a:lumMod val="50000"/>
                  <a:lumOff val="50000"/>
                </a:schemeClr>
              </a:solidFill>
              <a:headEnd type="none"/>
              <a:tailEnd type="stealth" w="lg" len="med"/>
            </a:ln>
          </p:spPr>
          <p:style>
            <a:lnRef idx="1">
              <a:schemeClr val="accent1"/>
            </a:lnRef>
            <a:fillRef idx="0">
              <a:schemeClr val="accent1"/>
            </a:fillRef>
            <a:effectRef idx="0">
              <a:schemeClr val="accent1"/>
            </a:effectRef>
            <a:fontRef idx="minor">
              <a:schemeClr val="tx1"/>
            </a:fontRef>
          </p:style>
        </p:cxnSp>
        <p:cxnSp>
          <p:nvCxnSpPr>
            <p:cNvPr id="65" name="弧形接點 64"/>
            <p:cNvCxnSpPr>
              <a:stCxn id="12" idx="2"/>
              <a:endCxn id="8" idx="0"/>
            </p:cNvCxnSpPr>
            <p:nvPr/>
          </p:nvCxnSpPr>
          <p:spPr>
            <a:xfrm rot="5400000">
              <a:off x="5136818" y="4255637"/>
              <a:ext cx="997336" cy="921028"/>
            </a:xfrm>
            <a:prstGeom prst="curvedConnector3">
              <a:avLst>
                <a:gd name="adj1" fmla="val 50000"/>
              </a:avLst>
            </a:prstGeom>
            <a:ln w="19050">
              <a:solidFill>
                <a:schemeClr val="tx1">
                  <a:lumMod val="50000"/>
                  <a:lumOff val="50000"/>
                </a:schemeClr>
              </a:solidFill>
              <a:headEnd type="none"/>
              <a:tailEnd type="stealth" w="lg" len="med"/>
            </a:ln>
          </p:spPr>
          <p:style>
            <a:lnRef idx="1">
              <a:schemeClr val="accent1"/>
            </a:lnRef>
            <a:fillRef idx="0">
              <a:schemeClr val="accent1"/>
            </a:fillRef>
            <a:effectRef idx="0">
              <a:schemeClr val="accent1"/>
            </a:effectRef>
            <a:fontRef idx="minor">
              <a:schemeClr val="tx1"/>
            </a:fontRef>
          </p:style>
        </p:cxnSp>
        <p:cxnSp>
          <p:nvCxnSpPr>
            <p:cNvPr id="68" name="弧形接點 67"/>
            <p:cNvCxnSpPr>
              <a:stCxn id="12" idx="2"/>
              <a:endCxn id="9" idx="0"/>
            </p:cNvCxnSpPr>
            <p:nvPr/>
          </p:nvCxnSpPr>
          <p:spPr>
            <a:xfrm rot="16200000" flipH="1">
              <a:off x="6070720" y="4242762"/>
              <a:ext cx="997336" cy="946777"/>
            </a:xfrm>
            <a:prstGeom prst="curvedConnector3">
              <a:avLst>
                <a:gd name="adj1" fmla="val 50000"/>
              </a:avLst>
            </a:prstGeom>
            <a:ln w="19050">
              <a:solidFill>
                <a:schemeClr val="tx1">
                  <a:lumMod val="50000"/>
                  <a:lumOff val="50000"/>
                </a:schemeClr>
              </a:solidFill>
              <a:headEnd type="none"/>
              <a:tailEnd type="stealth" w="lg" len="med"/>
            </a:ln>
          </p:spPr>
          <p:style>
            <a:lnRef idx="1">
              <a:schemeClr val="accent1"/>
            </a:lnRef>
            <a:fillRef idx="0">
              <a:schemeClr val="accent1"/>
            </a:fillRef>
            <a:effectRef idx="0">
              <a:schemeClr val="accent1"/>
            </a:effectRef>
            <a:fontRef idx="minor">
              <a:schemeClr val="tx1"/>
            </a:fontRef>
          </p:style>
        </p:cxnSp>
        <p:cxnSp>
          <p:nvCxnSpPr>
            <p:cNvPr id="71" name="弧形接點 70"/>
            <p:cNvCxnSpPr>
              <a:stCxn id="12" idx="2"/>
              <a:endCxn id="10" idx="0"/>
            </p:cNvCxnSpPr>
            <p:nvPr/>
          </p:nvCxnSpPr>
          <p:spPr>
            <a:xfrm rot="16200000" flipH="1">
              <a:off x="7004623" y="3308860"/>
              <a:ext cx="997336" cy="2814582"/>
            </a:xfrm>
            <a:prstGeom prst="curvedConnector3">
              <a:avLst>
                <a:gd name="adj1" fmla="val 50000"/>
              </a:avLst>
            </a:prstGeom>
            <a:ln w="19050">
              <a:solidFill>
                <a:schemeClr val="tx1">
                  <a:lumMod val="50000"/>
                  <a:lumOff val="50000"/>
                </a:schemeClr>
              </a:solidFill>
              <a:headEnd type="none"/>
              <a:tailEnd type="stealth" w="lg" len="med"/>
            </a:ln>
          </p:spPr>
          <p:style>
            <a:lnRef idx="1">
              <a:schemeClr val="accent1"/>
            </a:lnRef>
            <a:fillRef idx="0">
              <a:schemeClr val="accent1"/>
            </a:fillRef>
            <a:effectRef idx="0">
              <a:schemeClr val="accent1"/>
            </a:effectRef>
            <a:fontRef idx="minor">
              <a:schemeClr val="tx1"/>
            </a:fontRef>
          </p:style>
        </p:cxnSp>
        <p:cxnSp>
          <p:nvCxnSpPr>
            <p:cNvPr id="74" name="弧形接點 73"/>
            <p:cNvCxnSpPr>
              <a:stCxn id="12" idx="2"/>
              <a:endCxn id="11" idx="0"/>
            </p:cNvCxnSpPr>
            <p:nvPr/>
          </p:nvCxnSpPr>
          <p:spPr>
            <a:xfrm rot="16200000" flipH="1">
              <a:off x="7944069" y="2369413"/>
              <a:ext cx="986248" cy="4682387"/>
            </a:xfrm>
            <a:prstGeom prst="curvedConnector3">
              <a:avLst>
                <a:gd name="adj1" fmla="val 50000"/>
              </a:avLst>
            </a:prstGeom>
            <a:ln w="19050">
              <a:solidFill>
                <a:schemeClr val="tx1">
                  <a:lumMod val="50000"/>
                  <a:lumOff val="50000"/>
                </a:schemeClr>
              </a:solidFill>
              <a:headEnd type="none"/>
              <a:tailEnd type="stealth" w="lg" len="med"/>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a:stCxn id="13" idx="2"/>
              <a:endCxn id="12" idx="0"/>
            </p:cNvCxnSpPr>
            <p:nvPr/>
          </p:nvCxnSpPr>
          <p:spPr>
            <a:xfrm>
              <a:off x="6096000" y="3193556"/>
              <a:ext cx="0" cy="430172"/>
            </a:xfrm>
            <a:prstGeom prst="straightConnector1">
              <a:avLst/>
            </a:prstGeom>
            <a:ln w="19050">
              <a:solidFill>
                <a:schemeClr val="tx1">
                  <a:lumMod val="50000"/>
                  <a:lumOff val="50000"/>
                </a:schemeClr>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579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5214669" y="722559"/>
            <a:ext cx="1614793" cy="524542"/>
          </a:xfrm>
          <a:prstGeom prst="roundRect">
            <a:avLst>
              <a:gd name="adj" fmla="val 7621"/>
            </a:avLst>
          </a:prstGeom>
          <a:solidFill>
            <a:schemeClr val="accent2">
              <a:lumMod val="75000"/>
              <a:alpha val="7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標題 1"/>
          <p:cNvSpPr>
            <a:spLocks noGrp="1"/>
          </p:cNvSpPr>
          <p:nvPr>
            <p:ph type="title"/>
          </p:nvPr>
        </p:nvSpPr>
        <p:spPr>
          <a:xfrm>
            <a:off x="609600" y="0"/>
            <a:ext cx="10972800" cy="800100"/>
          </a:xfrm>
        </p:spPr>
        <p:txBody>
          <a:bodyPr/>
          <a:lstStyle/>
          <a:p>
            <a:r>
              <a:rPr lang="en-US" altLang="zh-TW" sz="3600" dirty="0"/>
              <a:t>High Availability</a:t>
            </a:r>
            <a:r>
              <a:rPr lang="zh-TW" altLang="en-US" sz="3600" dirty="0"/>
              <a:t> </a:t>
            </a:r>
            <a:r>
              <a:rPr lang="en-US" altLang="zh-TW" sz="3600" dirty="0"/>
              <a:t>for Kubernetes with Database</a:t>
            </a:r>
            <a:endParaRPr lang="zh-TW" altLang="en-US" dirty="0"/>
          </a:p>
        </p:txBody>
      </p:sp>
      <p:sp>
        <p:nvSpPr>
          <p:cNvPr id="4" name="圓角矩形 3"/>
          <p:cNvSpPr/>
          <p:nvPr/>
        </p:nvSpPr>
        <p:spPr>
          <a:xfrm>
            <a:off x="5288603" y="751107"/>
            <a:ext cx="1614793" cy="524542"/>
          </a:xfrm>
          <a:prstGeom prst="roundRect">
            <a:avLst>
              <a:gd name="adj" fmla="val 7621"/>
            </a:avLst>
          </a:prstGeom>
          <a:solidFill>
            <a:schemeClr val="accent2">
              <a:lumMod val="75000"/>
              <a:alpha val="7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 name="文字方塊 4"/>
          <p:cNvSpPr txBox="1"/>
          <p:nvPr/>
        </p:nvSpPr>
        <p:spPr>
          <a:xfrm>
            <a:off x="5649651" y="875325"/>
            <a:ext cx="902042" cy="400110"/>
          </a:xfrm>
          <a:prstGeom prst="rect">
            <a:avLst/>
          </a:prstGeom>
          <a:noFill/>
        </p:spPr>
        <p:txBody>
          <a:bodyPr wrap="none" rtlCol="0">
            <a:spAutoFit/>
          </a:bodyPr>
          <a:lstStyle/>
          <a:p>
            <a:pPr algn="ctr"/>
            <a:r>
              <a:rPr lang="en-US" altLang="zh-TW" sz="2000" b="1" dirty="0">
                <a:solidFill>
                  <a:schemeClr val="bg1"/>
                </a:solidFill>
              </a:rPr>
              <a:t>Clients</a:t>
            </a:r>
            <a:endParaRPr lang="zh-TW" altLang="en-US" sz="2000" b="1" dirty="0">
              <a:solidFill>
                <a:schemeClr val="bg1"/>
              </a:solidFill>
            </a:endParaRPr>
          </a:p>
        </p:txBody>
      </p:sp>
      <p:sp>
        <p:nvSpPr>
          <p:cNvPr id="7" name="圓角矩形 6"/>
          <p:cNvSpPr/>
          <p:nvPr/>
        </p:nvSpPr>
        <p:spPr>
          <a:xfrm>
            <a:off x="5077852" y="1563921"/>
            <a:ext cx="2036297" cy="494481"/>
          </a:xfrm>
          <a:prstGeom prst="roundRect">
            <a:avLst>
              <a:gd name="adj" fmla="val 7621"/>
            </a:avLst>
          </a:prstGeom>
          <a:solidFill>
            <a:schemeClr val="accent2">
              <a:lumMod val="60000"/>
              <a:lumOff val="40000"/>
              <a:alpha val="7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文字方塊 7"/>
          <p:cNvSpPr txBox="1"/>
          <p:nvPr/>
        </p:nvSpPr>
        <p:spPr>
          <a:xfrm>
            <a:off x="5255866" y="1592255"/>
            <a:ext cx="1680268" cy="400110"/>
          </a:xfrm>
          <a:prstGeom prst="rect">
            <a:avLst/>
          </a:prstGeom>
          <a:noFill/>
        </p:spPr>
        <p:txBody>
          <a:bodyPr wrap="none" rtlCol="0">
            <a:spAutoFit/>
          </a:bodyPr>
          <a:lstStyle/>
          <a:p>
            <a:r>
              <a:rPr lang="en-US" altLang="zh-TW" sz="2000" b="1" dirty="0">
                <a:solidFill>
                  <a:schemeClr val="accent6">
                    <a:lumMod val="75000"/>
                  </a:schemeClr>
                </a:solidFill>
              </a:rPr>
              <a:t>Load Balancer</a:t>
            </a:r>
            <a:endParaRPr lang="zh-TW" altLang="en-US" sz="2000" b="1" dirty="0">
              <a:solidFill>
                <a:schemeClr val="accent6">
                  <a:lumMod val="75000"/>
                </a:schemeClr>
              </a:solidFill>
            </a:endParaRPr>
          </a:p>
        </p:txBody>
      </p:sp>
      <p:grpSp>
        <p:nvGrpSpPr>
          <p:cNvPr id="29" name="群組 28"/>
          <p:cNvGrpSpPr/>
          <p:nvPr/>
        </p:nvGrpSpPr>
        <p:grpSpPr>
          <a:xfrm>
            <a:off x="1150385" y="2388247"/>
            <a:ext cx="2267315" cy="3993301"/>
            <a:chOff x="1150385" y="2532622"/>
            <a:chExt cx="2267315" cy="3993301"/>
          </a:xfrm>
        </p:grpSpPr>
        <p:sp>
          <p:nvSpPr>
            <p:cNvPr id="9" name="圓角矩形 8"/>
            <p:cNvSpPr/>
            <p:nvPr/>
          </p:nvSpPr>
          <p:spPr>
            <a:xfrm>
              <a:off x="1150385" y="2532622"/>
              <a:ext cx="2267315" cy="3993301"/>
            </a:xfrm>
            <a:prstGeom prst="roundRect">
              <a:avLst>
                <a:gd name="adj" fmla="val 7621"/>
              </a:avLst>
            </a:prstGeom>
            <a:solidFill>
              <a:schemeClr val="accent1">
                <a:lumMod val="40000"/>
                <a:lumOff val="60000"/>
                <a:alpha val="7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文字方塊 9"/>
            <p:cNvSpPr txBox="1"/>
            <p:nvPr/>
          </p:nvSpPr>
          <p:spPr>
            <a:xfrm>
              <a:off x="1180993" y="2566508"/>
              <a:ext cx="793807" cy="338554"/>
            </a:xfrm>
            <a:prstGeom prst="rect">
              <a:avLst/>
            </a:prstGeom>
            <a:noFill/>
          </p:spPr>
          <p:txBody>
            <a:bodyPr wrap="none" rtlCol="0">
              <a:spAutoFit/>
            </a:bodyPr>
            <a:lstStyle/>
            <a:p>
              <a:pPr algn="ctr"/>
              <a:r>
                <a:rPr lang="en-US" altLang="zh-TW" sz="1600" b="1" dirty="0">
                  <a:solidFill>
                    <a:schemeClr val="tx1">
                      <a:lumMod val="65000"/>
                      <a:lumOff val="35000"/>
                    </a:schemeClr>
                  </a:solidFill>
                </a:rPr>
                <a:t>Node 1</a:t>
              </a:r>
            </a:p>
          </p:txBody>
        </p:sp>
        <p:sp>
          <p:nvSpPr>
            <p:cNvPr id="11" name="圓角矩形 10"/>
            <p:cNvSpPr/>
            <p:nvPr/>
          </p:nvSpPr>
          <p:spPr>
            <a:xfrm>
              <a:off x="1265892" y="2938947"/>
              <a:ext cx="1997071" cy="411840"/>
            </a:xfrm>
            <a:prstGeom prst="roundRect">
              <a:avLst>
                <a:gd name="adj" fmla="val 7621"/>
              </a:avLst>
            </a:prstGeom>
            <a:solidFill>
              <a:schemeClr val="accent1">
                <a:lumMod val="75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文字方塊 11"/>
            <p:cNvSpPr txBox="1"/>
            <p:nvPr/>
          </p:nvSpPr>
          <p:spPr>
            <a:xfrm>
              <a:off x="1952156" y="2973687"/>
              <a:ext cx="663771" cy="338554"/>
            </a:xfrm>
            <a:prstGeom prst="rect">
              <a:avLst/>
            </a:prstGeom>
            <a:noFill/>
          </p:spPr>
          <p:txBody>
            <a:bodyPr wrap="none" rtlCol="0">
              <a:spAutoFit/>
            </a:bodyPr>
            <a:lstStyle/>
            <a:p>
              <a:pPr algn="ctr"/>
              <a:r>
                <a:rPr lang="en-US" altLang="zh-TW" sz="1600" b="1" dirty="0">
                  <a:solidFill>
                    <a:schemeClr val="bg1"/>
                  </a:solidFill>
                </a:rPr>
                <a:t>Proxy</a:t>
              </a:r>
              <a:endParaRPr lang="zh-TW" altLang="en-US" sz="1600" b="1" dirty="0">
                <a:solidFill>
                  <a:schemeClr val="bg1"/>
                </a:solidFill>
              </a:endParaRPr>
            </a:p>
          </p:txBody>
        </p:sp>
        <p:sp>
          <p:nvSpPr>
            <p:cNvPr id="21" name="圓角矩形 20"/>
            <p:cNvSpPr/>
            <p:nvPr/>
          </p:nvSpPr>
          <p:spPr>
            <a:xfrm>
              <a:off x="1265893" y="3503424"/>
              <a:ext cx="1997071" cy="1230414"/>
            </a:xfrm>
            <a:prstGeom prst="roundRect">
              <a:avLst>
                <a:gd name="adj" fmla="val 7621"/>
              </a:avLst>
            </a:prstGeom>
            <a:solidFill>
              <a:schemeClr val="accent2">
                <a:lumMod val="60000"/>
                <a:lumOff val="40000"/>
                <a:alpha val="7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圓角矩形 21"/>
            <p:cNvSpPr/>
            <p:nvPr/>
          </p:nvSpPr>
          <p:spPr>
            <a:xfrm>
              <a:off x="1378969" y="3797647"/>
              <a:ext cx="1767669" cy="806003"/>
            </a:xfrm>
            <a:prstGeom prst="roundRect">
              <a:avLst>
                <a:gd name="adj" fmla="val 7621"/>
              </a:avLst>
            </a:prstGeom>
            <a:solidFill>
              <a:schemeClr val="accent2">
                <a:lumMod val="60000"/>
                <a:lumOff val="40000"/>
              </a:schemeClr>
            </a:solidFill>
            <a:ln w="9525">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3" name="文字方塊 22"/>
            <p:cNvSpPr txBox="1"/>
            <p:nvPr/>
          </p:nvSpPr>
          <p:spPr>
            <a:xfrm>
              <a:off x="1287778" y="3489645"/>
              <a:ext cx="785280" cy="338554"/>
            </a:xfrm>
            <a:prstGeom prst="rect">
              <a:avLst/>
            </a:prstGeom>
            <a:noFill/>
          </p:spPr>
          <p:txBody>
            <a:bodyPr wrap="none" rtlCol="0">
              <a:spAutoFit/>
            </a:bodyPr>
            <a:lstStyle/>
            <a:p>
              <a:pPr algn="ctr"/>
              <a:r>
                <a:rPr lang="en-US" altLang="zh-TW" sz="1600" dirty="0">
                  <a:solidFill>
                    <a:schemeClr val="tx1">
                      <a:lumMod val="65000"/>
                      <a:lumOff val="35000"/>
                    </a:schemeClr>
                  </a:solidFill>
                </a:rPr>
                <a:t>Keeper</a:t>
              </a:r>
            </a:p>
          </p:txBody>
        </p:sp>
        <p:sp>
          <p:nvSpPr>
            <p:cNvPr id="24" name="文字方塊 23"/>
            <p:cNvSpPr txBox="1"/>
            <p:nvPr/>
          </p:nvSpPr>
          <p:spPr>
            <a:xfrm>
              <a:off x="1651449" y="3875580"/>
              <a:ext cx="1222707" cy="584775"/>
            </a:xfrm>
            <a:prstGeom prst="rect">
              <a:avLst/>
            </a:prstGeom>
            <a:noFill/>
          </p:spPr>
          <p:txBody>
            <a:bodyPr wrap="none" rtlCol="0">
              <a:spAutoFit/>
            </a:bodyPr>
            <a:lstStyle/>
            <a:p>
              <a:pPr algn="ctr"/>
              <a:r>
                <a:rPr lang="en-US" altLang="zh-TW" sz="1600" b="1" dirty="0" err="1">
                  <a:solidFill>
                    <a:schemeClr val="bg1"/>
                  </a:solidFill>
                </a:rPr>
                <a:t>ProstgreSQL</a:t>
              </a:r>
              <a:endParaRPr lang="en-US" altLang="zh-TW" sz="1600" b="1" dirty="0">
                <a:solidFill>
                  <a:schemeClr val="bg1"/>
                </a:solidFill>
              </a:endParaRPr>
            </a:p>
            <a:p>
              <a:pPr algn="ctr"/>
              <a:r>
                <a:rPr lang="en-US" altLang="zh-TW" sz="1600" b="1" dirty="0">
                  <a:solidFill>
                    <a:schemeClr val="bg1"/>
                  </a:solidFill>
                </a:rPr>
                <a:t>(Standby)</a:t>
              </a:r>
              <a:endParaRPr lang="zh-TW" altLang="en-US" sz="1600" b="1" dirty="0">
                <a:solidFill>
                  <a:schemeClr val="bg1"/>
                </a:solidFill>
              </a:endParaRPr>
            </a:p>
          </p:txBody>
        </p:sp>
      </p:grpSp>
      <p:grpSp>
        <p:nvGrpSpPr>
          <p:cNvPr id="30" name="群組 29"/>
          <p:cNvGrpSpPr/>
          <p:nvPr/>
        </p:nvGrpSpPr>
        <p:grpSpPr>
          <a:xfrm>
            <a:off x="5108792" y="2375222"/>
            <a:ext cx="2267315" cy="3993300"/>
            <a:chOff x="1150385" y="2532623"/>
            <a:chExt cx="2267315" cy="3993300"/>
          </a:xfrm>
        </p:grpSpPr>
        <p:sp>
          <p:nvSpPr>
            <p:cNvPr id="31" name="圓角矩形 30"/>
            <p:cNvSpPr/>
            <p:nvPr/>
          </p:nvSpPr>
          <p:spPr>
            <a:xfrm>
              <a:off x="1150385" y="2532623"/>
              <a:ext cx="2267315" cy="3993300"/>
            </a:xfrm>
            <a:prstGeom prst="roundRect">
              <a:avLst>
                <a:gd name="adj" fmla="val 7621"/>
              </a:avLst>
            </a:prstGeom>
            <a:solidFill>
              <a:schemeClr val="accent1">
                <a:lumMod val="40000"/>
                <a:lumOff val="60000"/>
                <a:alpha val="7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2" name="文字方塊 31"/>
            <p:cNvSpPr txBox="1"/>
            <p:nvPr/>
          </p:nvSpPr>
          <p:spPr>
            <a:xfrm>
              <a:off x="1180993" y="2566508"/>
              <a:ext cx="793807" cy="338554"/>
            </a:xfrm>
            <a:prstGeom prst="rect">
              <a:avLst/>
            </a:prstGeom>
            <a:noFill/>
          </p:spPr>
          <p:txBody>
            <a:bodyPr wrap="none" rtlCol="0">
              <a:spAutoFit/>
            </a:bodyPr>
            <a:lstStyle/>
            <a:p>
              <a:pPr algn="ctr"/>
              <a:r>
                <a:rPr lang="en-US" altLang="zh-TW" sz="1600" b="1" dirty="0">
                  <a:solidFill>
                    <a:schemeClr val="tx1">
                      <a:lumMod val="65000"/>
                      <a:lumOff val="35000"/>
                    </a:schemeClr>
                  </a:solidFill>
                </a:rPr>
                <a:t>Node 2</a:t>
              </a:r>
            </a:p>
          </p:txBody>
        </p:sp>
        <p:sp>
          <p:nvSpPr>
            <p:cNvPr id="33" name="圓角矩形 32"/>
            <p:cNvSpPr/>
            <p:nvPr/>
          </p:nvSpPr>
          <p:spPr>
            <a:xfrm>
              <a:off x="1265892" y="2938947"/>
              <a:ext cx="1997071" cy="411840"/>
            </a:xfrm>
            <a:prstGeom prst="roundRect">
              <a:avLst>
                <a:gd name="adj" fmla="val 7621"/>
              </a:avLst>
            </a:prstGeom>
            <a:solidFill>
              <a:schemeClr val="accent1">
                <a:lumMod val="75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4" name="文字方塊 33"/>
            <p:cNvSpPr txBox="1"/>
            <p:nvPr/>
          </p:nvSpPr>
          <p:spPr>
            <a:xfrm>
              <a:off x="1952156" y="2973687"/>
              <a:ext cx="663771" cy="338554"/>
            </a:xfrm>
            <a:prstGeom prst="rect">
              <a:avLst/>
            </a:prstGeom>
            <a:noFill/>
          </p:spPr>
          <p:txBody>
            <a:bodyPr wrap="none" rtlCol="0">
              <a:spAutoFit/>
            </a:bodyPr>
            <a:lstStyle/>
            <a:p>
              <a:pPr algn="ctr"/>
              <a:r>
                <a:rPr lang="en-US" altLang="zh-TW" sz="1600" b="1" dirty="0">
                  <a:solidFill>
                    <a:schemeClr val="bg1"/>
                  </a:solidFill>
                </a:rPr>
                <a:t>Proxy</a:t>
              </a:r>
              <a:endParaRPr lang="zh-TW" altLang="en-US" sz="1600" b="1" dirty="0">
                <a:solidFill>
                  <a:schemeClr val="bg1"/>
                </a:solidFill>
              </a:endParaRPr>
            </a:p>
          </p:txBody>
        </p:sp>
        <p:sp>
          <p:nvSpPr>
            <p:cNvPr id="35" name="圓角矩形 34"/>
            <p:cNvSpPr/>
            <p:nvPr/>
          </p:nvSpPr>
          <p:spPr>
            <a:xfrm>
              <a:off x="1265893" y="3503424"/>
              <a:ext cx="1997071" cy="1230414"/>
            </a:xfrm>
            <a:prstGeom prst="roundRect">
              <a:avLst>
                <a:gd name="adj" fmla="val 7621"/>
              </a:avLst>
            </a:prstGeom>
            <a:solidFill>
              <a:schemeClr val="accent2">
                <a:lumMod val="60000"/>
                <a:lumOff val="40000"/>
                <a:alpha val="7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6" name="圓角矩形 35"/>
            <p:cNvSpPr/>
            <p:nvPr/>
          </p:nvSpPr>
          <p:spPr>
            <a:xfrm>
              <a:off x="1378969" y="3797647"/>
              <a:ext cx="1767669" cy="806003"/>
            </a:xfrm>
            <a:prstGeom prst="roundRect">
              <a:avLst>
                <a:gd name="adj" fmla="val 7621"/>
              </a:avLst>
            </a:prstGeom>
            <a:solidFill>
              <a:schemeClr val="accent2">
                <a:lumMod val="60000"/>
                <a:lumOff val="40000"/>
              </a:schemeClr>
            </a:solidFill>
            <a:ln w="9525">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7" name="文字方塊 36"/>
            <p:cNvSpPr txBox="1"/>
            <p:nvPr/>
          </p:nvSpPr>
          <p:spPr>
            <a:xfrm>
              <a:off x="1287778" y="3489645"/>
              <a:ext cx="785280" cy="338554"/>
            </a:xfrm>
            <a:prstGeom prst="rect">
              <a:avLst/>
            </a:prstGeom>
            <a:noFill/>
          </p:spPr>
          <p:txBody>
            <a:bodyPr wrap="none" rtlCol="0">
              <a:spAutoFit/>
            </a:bodyPr>
            <a:lstStyle/>
            <a:p>
              <a:pPr algn="ctr"/>
              <a:r>
                <a:rPr lang="en-US" altLang="zh-TW" sz="1600" dirty="0">
                  <a:solidFill>
                    <a:schemeClr val="tx1">
                      <a:lumMod val="65000"/>
                      <a:lumOff val="35000"/>
                    </a:schemeClr>
                  </a:solidFill>
                </a:rPr>
                <a:t>Keeper</a:t>
              </a:r>
            </a:p>
          </p:txBody>
        </p:sp>
        <p:sp>
          <p:nvSpPr>
            <p:cNvPr id="38" name="文字方塊 37"/>
            <p:cNvSpPr txBox="1"/>
            <p:nvPr/>
          </p:nvSpPr>
          <p:spPr>
            <a:xfrm>
              <a:off x="1651449" y="3875580"/>
              <a:ext cx="1222707" cy="584775"/>
            </a:xfrm>
            <a:prstGeom prst="rect">
              <a:avLst/>
            </a:prstGeom>
            <a:noFill/>
          </p:spPr>
          <p:txBody>
            <a:bodyPr wrap="none" rtlCol="0">
              <a:spAutoFit/>
            </a:bodyPr>
            <a:lstStyle/>
            <a:p>
              <a:pPr algn="ctr"/>
              <a:r>
                <a:rPr lang="en-US" altLang="zh-TW" sz="1600" b="1" dirty="0" err="1">
                  <a:solidFill>
                    <a:schemeClr val="bg1"/>
                  </a:solidFill>
                </a:rPr>
                <a:t>ProstgreSQL</a:t>
              </a:r>
              <a:endParaRPr lang="en-US" altLang="zh-TW" sz="1600" b="1" dirty="0">
                <a:solidFill>
                  <a:schemeClr val="bg1"/>
                </a:solidFill>
              </a:endParaRPr>
            </a:p>
            <a:p>
              <a:pPr algn="ctr"/>
              <a:r>
                <a:rPr lang="en-US" altLang="zh-TW" sz="1600" b="1" dirty="0">
                  <a:solidFill>
                    <a:schemeClr val="bg1"/>
                  </a:solidFill>
                </a:rPr>
                <a:t>(Master)</a:t>
              </a:r>
              <a:endParaRPr lang="zh-TW" altLang="en-US" sz="1600" b="1" dirty="0">
                <a:solidFill>
                  <a:schemeClr val="bg1"/>
                </a:solidFill>
              </a:endParaRPr>
            </a:p>
          </p:txBody>
        </p:sp>
      </p:grpSp>
      <p:grpSp>
        <p:nvGrpSpPr>
          <p:cNvPr id="43" name="群組 42"/>
          <p:cNvGrpSpPr/>
          <p:nvPr/>
        </p:nvGrpSpPr>
        <p:grpSpPr>
          <a:xfrm>
            <a:off x="8838051" y="2388247"/>
            <a:ext cx="2267315" cy="3958234"/>
            <a:chOff x="1150385" y="2532623"/>
            <a:chExt cx="2267315" cy="3993300"/>
          </a:xfrm>
        </p:grpSpPr>
        <p:sp>
          <p:nvSpPr>
            <p:cNvPr id="44" name="圓角矩形 43"/>
            <p:cNvSpPr/>
            <p:nvPr/>
          </p:nvSpPr>
          <p:spPr>
            <a:xfrm>
              <a:off x="1150385" y="2532623"/>
              <a:ext cx="2267315" cy="3993300"/>
            </a:xfrm>
            <a:prstGeom prst="roundRect">
              <a:avLst>
                <a:gd name="adj" fmla="val 7621"/>
              </a:avLst>
            </a:prstGeom>
            <a:solidFill>
              <a:schemeClr val="accent1">
                <a:lumMod val="40000"/>
                <a:lumOff val="60000"/>
                <a:alpha val="7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5" name="文字方塊 44"/>
            <p:cNvSpPr txBox="1"/>
            <p:nvPr/>
          </p:nvSpPr>
          <p:spPr>
            <a:xfrm>
              <a:off x="1180993" y="2566508"/>
              <a:ext cx="793807" cy="338554"/>
            </a:xfrm>
            <a:prstGeom prst="rect">
              <a:avLst/>
            </a:prstGeom>
            <a:noFill/>
          </p:spPr>
          <p:txBody>
            <a:bodyPr wrap="none" rtlCol="0">
              <a:spAutoFit/>
            </a:bodyPr>
            <a:lstStyle/>
            <a:p>
              <a:pPr algn="ctr"/>
              <a:r>
                <a:rPr lang="en-US" altLang="zh-TW" sz="1600" b="1" dirty="0">
                  <a:solidFill>
                    <a:schemeClr val="tx1">
                      <a:lumMod val="65000"/>
                      <a:lumOff val="35000"/>
                    </a:schemeClr>
                  </a:solidFill>
                </a:rPr>
                <a:t>Node 3</a:t>
              </a:r>
            </a:p>
          </p:txBody>
        </p:sp>
        <p:sp>
          <p:nvSpPr>
            <p:cNvPr id="46" name="圓角矩形 45"/>
            <p:cNvSpPr/>
            <p:nvPr/>
          </p:nvSpPr>
          <p:spPr>
            <a:xfrm>
              <a:off x="1265892" y="2938947"/>
              <a:ext cx="1997071" cy="411840"/>
            </a:xfrm>
            <a:prstGeom prst="roundRect">
              <a:avLst>
                <a:gd name="adj" fmla="val 7621"/>
              </a:avLst>
            </a:prstGeom>
            <a:solidFill>
              <a:schemeClr val="accent1">
                <a:lumMod val="75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7" name="文字方塊 46"/>
            <p:cNvSpPr txBox="1"/>
            <p:nvPr/>
          </p:nvSpPr>
          <p:spPr>
            <a:xfrm>
              <a:off x="1952156" y="2973687"/>
              <a:ext cx="663771" cy="338554"/>
            </a:xfrm>
            <a:prstGeom prst="rect">
              <a:avLst/>
            </a:prstGeom>
            <a:noFill/>
          </p:spPr>
          <p:txBody>
            <a:bodyPr wrap="none" rtlCol="0">
              <a:spAutoFit/>
            </a:bodyPr>
            <a:lstStyle/>
            <a:p>
              <a:pPr algn="ctr"/>
              <a:r>
                <a:rPr lang="en-US" altLang="zh-TW" sz="1600" b="1" dirty="0">
                  <a:solidFill>
                    <a:schemeClr val="bg1"/>
                  </a:solidFill>
                </a:rPr>
                <a:t>Proxy</a:t>
              </a:r>
              <a:endParaRPr lang="zh-TW" altLang="en-US" sz="1600" b="1" dirty="0">
                <a:solidFill>
                  <a:schemeClr val="bg1"/>
                </a:solidFill>
              </a:endParaRPr>
            </a:p>
          </p:txBody>
        </p:sp>
        <p:sp>
          <p:nvSpPr>
            <p:cNvPr id="48" name="圓角矩形 47"/>
            <p:cNvSpPr/>
            <p:nvPr/>
          </p:nvSpPr>
          <p:spPr>
            <a:xfrm>
              <a:off x="1265893" y="3503424"/>
              <a:ext cx="1997071" cy="1230414"/>
            </a:xfrm>
            <a:prstGeom prst="roundRect">
              <a:avLst>
                <a:gd name="adj" fmla="val 7621"/>
              </a:avLst>
            </a:prstGeom>
            <a:solidFill>
              <a:schemeClr val="accent2">
                <a:lumMod val="60000"/>
                <a:lumOff val="40000"/>
                <a:alpha val="7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9" name="圓角矩形 48"/>
            <p:cNvSpPr/>
            <p:nvPr/>
          </p:nvSpPr>
          <p:spPr>
            <a:xfrm>
              <a:off x="1378969" y="3797647"/>
              <a:ext cx="1767669" cy="806003"/>
            </a:xfrm>
            <a:prstGeom prst="roundRect">
              <a:avLst>
                <a:gd name="adj" fmla="val 7621"/>
              </a:avLst>
            </a:prstGeom>
            <a:solidFill>
              <a:schemeClr val="accent2">
                <a:lumMod val="60000"/>
                <a:lumOff val="40000"/>
              </a:schemeClr>
            </a:solidFill>
            <a:ln w="9525">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0" name="文字方塊 49"/>
            <p:cNvSpPr txBox="1"/>
            <p:nvPr/>
          </p:nvSpPr>
          <p:spPr>
            <a:xfrm>
              <a:off x="1287778" y="3489645"/>
              <a:ext cx="785280" cy="338554"/>
            </a:xfrm>
            <a:prstGeom prst="rect">
              <a:avLst/>
            </a:prstGeom>
            <a:noFill/>
          </p:spPr>
          <p:txBody>
            <a:bodyPr wrap="none" rtlCol="0">
              <a:spAutoFit/>
            </a:bodyPr>
            <a:lstStyle/>
            <a:p>
              <a:pPr algn="ctr"/>
              <a:r>
                <a:rPr lang="en-US" altLang="zh-TW" sz="1600" dirty="0">
                  <a:solidFill>
                    <a:schemeClr val="tx1">
                      <a:lumMod val="65000"/>
                      <a:lumOff val="35000"/>
                    </a:schemeClr>
                  </a:solidFill>
                </a:rPr>
                <a:t>Keeper</a:t>
              </a:r>
            </a:p>
          </p:txBody>
        </p:sp>
        <p:sp>
          <p:nvSpPr>
            <p:cNvPr id="51" name="文字方塊 50"/>
            <p:cNvSpPr txBox="1"/>
            <p:nvPr/>
          </p:nvSpPr>
          <p:spPr>
            <a:xfrm>
              <a:off x="1651449" y="3875580"/>
              <a:ext cx="1222707" cy="584775"/>
            </a:xfrm>
            <a:prstGeom prst="rect">
              <a:avLst/>
            </a:prstGeom>
            <a:noFill/>
          </p:spPr>
          <p:txBody>
            <a:bodyPr wrap="none" rtlCol="0">
              <a:spAutoFit/>
            </a:bodyPr>
            <a:lstStyle/>
            <a:p>
              <a:pPr algn="ctr"/>
              <a:r>
                <a:rPr lang="en-US" altLang="zh-TW" sz="1600" b="1" dirty="0" err="1">
                  <a:solidFill>
                    <a:schemeClr val="bg1"/>
                  </a:solidFill>
                </a:rPr>
                <a:t>ProstgreSQL</a:t>
              </a:r>
              <a:endParaRPr lang="en-US" altLang="zh-TW" sz="1600" b="1" dirty="0">
                <a:solidFill>
                  <a:schemeClr val="bg1"/>
                </a:solidFill>
              </a:endParaRPr>
            </a:p>
            <a:p>
              <a:pPr algn="ctr"/>
              <a:r>
                <a:rPr lang="en-US" altLang="zh-TW" sz="1600" b="1" dirty="0">
                  <a:solidFill>
                    <a:schemeClr val="bg1"/>
                  </a:solidFill>
                </a:rPr>
                <a:t>(Standby)</a:t>
              </a:r>
              <a:endParaRPr lang="zh-TW" altLang="en-US" sz="1600" b="1" dirty="0">
                <a:solidFill>
                  <a:schemeClr val="bg1"/>
                </a:solidFill>
              </a:endParaRPr>
            </a:p>
          </p:txBody>
        </p:sp>
      </p:grpSp>
      <p:cxnSp>
        <p:nvCxnSpPr>
          <p:cNvPr id="56" name="直線單箭頭接點 55"/>
          <p:cNvCxnSpPr>
            <a:stCxn id="4" idx="2"/>
            <a:endCxn id="8" idx="0"/>
          </p:cNvCxnSpPr>
          <p:nvPr/>
        </p:nvCxnSpPr>
        <p:spPr>
          <a:xfrm>
            <a:off x="6096000" y="1275649"/>
            <a:ext cx="0" cy="316606"/>
          </a:xfrm>
          <a:prstGeom prst="straightConnector1">
            <a:avLst/>
          </a:prstGeom>
          <a:ln w="158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a:cxnSpLocks/>
            <a:stCxn id="7" idx="2"/>
          </p:cNvCxnSpPr>
          <p:nvPr/>
        </p:nvCxnSpPr>
        <p:spPr>
          <a:xfrm flipH="1">
            <a:off x="6096000" y="2058402"/>
            <a:ext cx="1" cy="684598"/>
          </a:xfrm>
          <a:prstGeom prst="straightConnector1">
            <a:avLst/>
          </a:prstGeom>
          <a:ln w="158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單箭頭接點 61"/>
          <p:cNvCxnSpPr>
            <a:stCxn id="7" idx="2"/>
            <a:endCxn id="11" idx="0"/>
          </p:cNvCxnSpPr>
          <p:nvPr/>
        </p:nvCxnSpPr>
        <p:spPr>
          <a:xfrm flipH="1">
            <a:off x="2264428" y="2058402"/>
            <a:ext cx="3831573" cy="736170"/>
          </a:xfrm>
          <a:prstGeom prst="straightConnector1">
            <a:avLst/>
          </a:prstGeom>
          <a:ln w="158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單箭頭接點 64"/>
          <p:cNvCxnSpPr>
            <a:stCxn id="7" idx="2"/>
            <a:endCxn id="46" idx="0"/>
          </p:cNvCxnSpPr>
          <p:nvPr/>
        </p:nvCxnSpPr>
        <p:spPr>
          <a:xfrm>
            <a:off x="6096001" y="2058402"/>
            <a:ext cx="3856093" cy="732601"/>
          </a:xfrm>
          <a:prstGeom prst="straightConnector1">
            <a:avLst/>
          </a:prstGeom>
          <a:ln w="158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單箭頭接點 68"/>
          <p:cNvCxnSpPr>
            <a:cxnSpLocks/>
            <a:stCxn id="11" idx="3"/>
            <a:endCxn id="33" idx="1"/>
          </p:cNvCxnSpPr>
          <p:nvPr/>
        </p:nvCxnSpPr>
        <p:spPr>
          <a:xfrm flipV="1">
            <a:off x="3262963" y="2987466"/>
            <a:ext cx="1961336" cy="13026"/>
          </a:xfrm>
          <a:prstGeom prst="straightConnector1">
            <a:avLst/>
          </a:prstGeom>
          <a:ln w="158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a:cxnSpLocks/>
            <a:endCxn id="33" idx="3"/>
          </p:cNvCxnSpPr>
          <p:nvPr/>
        </p:nvCxnSpPr>
        <p:spPr>
          <a:xfrm flipH="1" flipV="1">
            <a:off x="7221370" y="2987466"/>
            <a:ext cx="1619190" cy="21173"/>
          </a:xfrm>
          <a:prstGeom prst="straightConnector1">
            <a:avLst/>
          </a:prstGeom>
          <a:ln w="158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a:cxnSpLocks/>
          </p:cNvCxnSpPr>
          <p:nvPr/>
        </p:nvCxnSpPr>
        <p:spPr>
          <a:xfrm flipH="1">
            <a:off x="6160537" y="3214223"/>
            <a:ext cx="1624" cy="446860"/>
          </a:xfrm>
          <a:prstGeom prst="straightConnector1">
            <a:avLst/>
          </a:prstGeom>
          <a:ln w="158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a:stCxn id="36" idx="1"/>
            <a:endCxn id="22" idx="3"/>
          </p:cNvCxnSpPr>
          <p:nvPr/>
        </p:nvCxnSpPr>
        <p:spPr>
          <a:xfrm flipH="1">
            <a:off x="3146638" y="4043248"/>
            <a:ext cx="2190738" cy="13026"/>
          </a:xfrm>
          <a:prstGeom prst="straightConnector1">
            <a:avLst/>
          </a:prstGeom>
          <a:ln w="15875">
            <a:solidFill>
              <a:schemeClr val="accent1">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4" name="直線單箭頭接點 83"/>
          <p:cNvCxnSpPr>
            <a:stCxn id="36" idx="3"/>
            <a:endCxn id="49" idx="1"/>
          </p:cNvCxnSpPr>
          <p:nvPr/>
        </p:nvCxnSpPr>
        <p:spPr>
          <a:xfrm flipV="1">
            <a:off x="7105045" y="4041626"/>
            <a:ext cx="1961590" cy="1622"/>
          </a:xfrm>
          <a:prstGeom prst="straightConnector1">
            <a:avLst/>
          </a:prstGeom>
          <a:ln w="15875">
            <a:solidFill>
              <a:schemeClr val="accent1">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87" name="文字方塊 86"/>
          <p:cNvSpPr txBox="1"/>
          <p:nvPr/>
        </p:nvSpPr>
        <p:spPr>
          <a:xfrm>
            <a:off x="3615147" y="4099161"/>
            <a:ext cx="1217871" cy="307777"/>
          </a:xfrm>
          <a:prstGeom prst="rect">
            <a:avLst/>
          </a:prstGeom>
          <a:noFill/>
          <a:ln>
            <a:solidFill>
              <a:schemeClr val="accent1">
                <a:lumMod val="75000"/>
              </a:schemeClr>
            </a:solidFill>
            <a:prstDash val="solid"/>
          </a:ln>
        </p:spPr>
        <p:txBody>
          <a:bodyPr wrap="square" rtlCol="0">
            <a:spAutoFit/>
          </a:bodyPr>
          <a:lstStyle/>
          <a:p>
            <a:pPr algn="ctr"/>
            <a:r>
              <a:rPr lang="en-US" altLang="zh-TW" sz="1400" b="1" dirty="0">
                <a:solidFill>
                  <a:schemeClr val="accent1">
                    <a:lumMod val="75000"/>
                  </a:schemeClr>
                </a:solidFill>
              </a:rPr>
              <a:t>Replication</a:t>
            </a:r>
            <a:endParaRPr lang="zh-TW" altLang="en-US" sz="1400" b="1" dirty="0">
              <a:solidFill>
                <a:schemeClr val="accent1">
                  <a:lumMod val="75000"/>
                </a:schemeClr>
              </a:solidFill>
            </a:endParaRPr>
          </a:p>
        </p:txBody>
      </p:sp>
      <p:sp>
        <p:nvSpPr>
          <p:cNvPr id="88" name="文字方塊 87"/>
          <p:cNvSpPr txBox="1"/>
          <p:nvPr/>
        </p:nvSpPr>
        <p:spPr>
          <a:xfrm>
            <a:off x="7483327" y="4105883"/>
            <a:ext cx="1217871" cy="307777"/>
          </a:xfrm>
          <a:prstGeom prst="rect">
            <a:avLst/>
          </a:prstGeom>
          <a:noFill/>
          <a:ln>
            <a:solidFill>
              <a:schemeClr val="accent1">
                <a:lumMod val="75000"/>
              </a:schemeClr>
            </a:solidFill>
            <a:prstDash val="solid"/>
          </a:ln>
        </p:spPr>
        <p:txBody>
          <a:bodyPr wrap="square" rtlCol="0">
            <a:spAutoFit/>
          </a:bodyPr>
          <a:lstStyle/>
          <a:p>
            <a:pPr algn="ctr"/>
            <a:r>
              <a:rPr lang="en-US" altLang="zh-TW" sz="1400" b="1" dirty="0">
                <a:solidFill>
                  <a:schemeClr val="accent1">
                    <a:lumMod val="75000"/>
                  </a:schemeClr>
                </a:solidFill>
              </a:rPr>
              <a:t>Replication</a:t>
            </a:r>
            <a:endParaRPr lang="zh-TW" altLang="en-US" sz="1400" b="1" dirty="0">
              <a:solidFill>
                <a:schemeClr val="accent1">
                  <a:lumMod val="75000"/>
                </a:schemeClr>
              </a:solidFill>
            </a:endParaRPr>
          </a:p>
        </p:txBody>
      </p:sp>
    </p:spTree>
    <p:extLst>
      <p:ext uri="{BB962C8B-B14F-4D97-AF65-F5344CB8AC3E}">
        <p14:creationId xmlns:p14="http://schemas.microsoft.com/office/powerpoint/2010/main" val="222865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9443C45F-936F-447F-B509-1EE610B8456E}"/>
              </a:ext>
            </a:extLst>
          </p:cNvPr>
          <p:cNvSpPr/>
          <p:nvPr/>
        </p:nvSpPr>
        <p:spPr>
          <a:xfrm>
            <a:off x="0" y="0"/>
            <a:ext cx="4194810"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標題 1">
            <a:extLst>
              <a:ext uri="{FF2B5EF4-FFF2-40B4-BE49-F238E27FC236}">
                <a16:creationId xmlns:a16="http://schemas.microsoft.com/office/drawing/2014/main" id="{EEDE92B4-F640-49A5-9BD9-2AE20883EE3B}"/>
              </a:ext>
            </a:extLst>
          </p:cNvPr>
          <p:cNvSpPr txBox="1">
            <a:spLocks/>
          </p:cNvSpPr>
          <p:nvPr/>
        </p:nvSpPr>
        <p:spPr>
          <a:xfrm>
            <a:off x="609600" y="2431038"/>
            <a:ext cx="268224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solidFill>
                  <a:schemeClr val="bg1"/>
                </a:solidFill>
              </a:rPr>
              <a:t>Outline</a:t>
            </a:r>
          </a:p>
        </p:txBody>
      </p:sp>
      <p:grpSp>
        <p:nvGrpSpPr>
          <p:cNvPr id="16" name="群組 15">
            <a:extLst>
              <a:ext uri="{FF2B5EF4-FFF2-40B4-BE49-F238E27FC236}">
                <a16:creationId xmlns:a16="http://schemas.microsoft.com/office/drawing/2014/main" id="{7821BBEF-D964-436B-88CB-9B585781C498}"/>
              </a:ext>
            </a:extLst>
          </p:cNvPr>
          <p:cNvGrpSpPr/>
          <p:nvPr/>
        </p:nvGrpSpPr>
        <p:grpSpPr>
          <a:xfrm>
            <a:off x="4980478" y="572611"/>
            <a:ext cx="6412020" cy="1929137"/>
            <a:chOff x="4009927" y="158277"/>
            <a:chExt cx="3818676" cy="1570315"/>
          </a:xfrm>
        </p:grpSpPr>
        <p:sp>
          <p:nvSpPr>
            <p:cNvPr id="17" name="任意多边形 18">
              <a:extLst>
                <a:ext uri="{FF2B5EF4-FFF2-40B4-BE49-F238E27FC236}">
                  <a16:creationId xmlns:a16="http://schemas.microsoft.com/office/drawing/2014/main" id="{4D3919E7-50FB-4390-8115-565E3346EE04}"/>
                </a:ext>
              </a:extLst>
            </p:cNvPr>
            <p:cNvSpPr/>
            <p:nvPr/>
          </p:nvSpPr>
          <p:spPr>
            <a:xfrm>
              <a:off x="4616494" y="216832"/>
              <a:ext cx="3212109" cy="1511760"/>
            </a:xfrm>
            <a:custGeom>
              <a:avLst/>
              <a:gdLst>
                <a:gd name="connsiteX0" fmla="*/ 98297 w 589768"/>
                <a:gd name="connsiteY0" fmla="*/ 0 h 5346192"/>
                <a:gd name="connsiteX1" fmla="*/ 491471 w 589768"/>
                <a:gd name="connsiteY1" fmla="*/ 0 h 5346192"/>
                <a:gd name="connsiteX2" fmla="*/ 589768 w 589768"/>
                <a:gd name="connsiteY2" fmla="*/ 98297 h 5346192"/>
                <a:gd name="connsiteX3" fmla="*/ 589768 w 589768"/>
                <a:gd name="connsiteY3" fmla="*/ 5346192 h 5346192"/>
                <a:gd name="connsiteX4" fmla="*/ 589768 w 589768"/>
                <a:gd name="connsiteY4" fmla="*/ 5346192 h 5346192"/>
                <a:gd name="connsiteX5" fmla="*/ 0 w 589768"/>
                <a:gd name="connsiteY5" fmla="*/ 5346192 h 5346192"/>
                <a:gd name="connsiteX6" fmla="*/ 0 w 589768"/>
                <a:gd name="connsiteY6" fmla="*/ 5346192 h 5346192"/>
                <a:gd name="connsiteX7" fmla="*/ 0 w 589768"/>
                <a:gd name="connsiteY7" fmla="*/ 98297 h 5346192"/>
                <a:gd name="connsiteX8" fmla="*/ 98297 w 589768"/>
                <a:gd name="connsiteY8" fmla="*/ 0 h 534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768" h="5346192">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14461" rIns="207330" bIns="114461" numCol="1" spcCol="1270" anchor="t" anchorCtr="0">
              <a:noAutofit/>
            </a:bodyPr>
            <a:lstStyle>
              <a:defPPr>
                <a:defRPr lang="zh-TW"/>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lnSpc>
                  <a:spcPct val="120000"/>
                </a:lnSpc>
              </a:pPr>
              <a:r>
                <a:rPr lang="en-US" altLang="zh-CN" sz="3000" b="1" dirty="0">
                  <a:solidFill>
                    <a:schemeClr val="bg1">
                      <a:lumMod val="65000"/>
                    </a:schemeClr>
                  </a:solidFill>
                  <a:ea typeface="Noto Sans CJK TC" panose="020B0500000000000000" pitchFamily="34" charset="-128"/>
                  <a:cs typeface="+mn-ea"/>
                  <a:sym typeface="+mn-lt"/>
                </a:rPr>
                <a:t>Kubernetes</a:t>
              </a:r>
            </a:p>
            <a:p>
              <a:pPr marL="285750" indent="-285750">
                <a:lnSpc>
                  <a:spcPct val="120000"/>
                </a:lnSpc>
                <a:buFont typeface="Arial" panose="020B0604020202020204" pitchFamily="34" charset="0"/>
                <a:buChar char="•"/>
              </a:pPr>
              <a:r>
                <a:rPr lang="en-US" altLang="zh-CN" dirty="0">
                  <a:solidFill>
                    <a:schemeClr val="bg1">
                      <a:lumMod val="65000"/>
                    </a:schemeClr>
                  </a:solidFill>
                  <a:ea typeface="Noto Sans CJK TC" panose="020B0500000000000000" pitchFamily="34" charset="-128"/>
                  <a:cs typeface="+mn-ea"/>
                  <a:sym typeface="+mn-lt"/>
                </a:rPr>
                <a:t>Kubernetes Architecture</a:t>
              </a:r>
            </a:p>
            <a:p>
              <a:pPr marL="285750" indent="-285750">
                <a:lnSpc>
                  <a:spcPct val="120000"/>
                </a:lnSpc>
                <a:buFont typeface="Arial" panose="020B0604020202020204" pitchFamily="34" charset="0"/>
                <a:buChar char="•"/>
              </a:pPr>
              <a:r>
                <a:rPr lang="en-US" altLang="zh-CN" dirty="0">
                  <a:solidFill>
                    <a:schemeClr val="bg1">
                      <a:lumMod val="65000"/>
                    </a:schemeClr>
                  </a:solidFill>
                  <a:ea typeface="Noto Sans CJK TC" panose="020B0500000000000000" pitchFamily="34" charset="-128"/>
                  <a:cs typeface="+mn-ea"/>
                  <a:sym typeface="+mn-lt"/>
                </a:rPr>
                <a:t>Kubernetes Components</a:t>
              </a:r>
            </a:p>
            <a:p>
              <a:pPr marL="285750" indent="-285750">
                <a:lnSpc>
                  <a:spcPct val="120000"/>
                </a:lnSpc>
                <a:buFont typeface="Arial" panose="020B0604020202020204" pitchFamily="34" charset="0"/>
                <a:buChar char="•"/>
              </a:pPr>
              <a:r>
                <a:rPr lang="en-US" altLang="zh-CN" dirty="0">
                  <a:solidFill>
                    <a:schemeClr val="bg1">
                      <a:lumMod val="65000"/>
                    </a:schemeClr>
                  </a:solidFill>
                  <a:ea typeface="Noto Sans CJK TC" panose="020B0500000000000000" pitchFamily="34" charset="-128"/>
                  <a:cs typeface="+mn-ea"/>
                  <a:sym typeface="+mn-lt"/>
                </a:rPr>
                <a:t>Pods Creation Process Flow</a:t>
              </a:r>
            </a:p>
          </p:txBody>
        </p:sp>
        <p:sp>
          <p:nvSpPr>
            <p:cNvPr id="18" name="文字方塊 17">
              <a:extLst>
                <a:ext uri="{FF2B5EF4-FFF2-40B4-BE49-F238E27FC236}">
                  <a16:creationId xmlns:a16="http://schemas.microsoft.com/office/drawing/2014/main" id="{9E1B65A4-75D8-494B-AAA4-5447E6D16D06}"/>
                </a:ext>
              </a:extLst>
            </p:cNvPr>
            <p:cNvSpPr txBox="1"/>
            <p:nvPr/>
          </p:nvSpPr>
          <p:spPr>
            <a:xfrm>
              <a:off x="4009927" y="158277"/>
              <a:ext cx="482298" cy="676430"/>
            </a:xfrm>
            <a:prstGeom prst="rect">
              <a:avLst/>
            </a:prstGeom>
            <a:noFill/>
          </p:spPr>
          <p:txBody>
            <a:bodyPr wrap="non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TW" sz="4800" b="1" dirty="0">
                  <a:solidFill>
                    <a:schemeClr val="bg1">
                      <a:lumMod val="65000"/>
                    </a:schemeClr>
                  </a:solidFill>
                </a:rPr>
                <a:t>01</a:t>
              </a:r>
              <a:endParaRPr kumimoji="1" lang="zh-TW" altLang="en-US" sz="4800" b="1" dirty="0">
                <a:solidFill>
                  <a:schemeClr val="bg1">
                    <a:lumMod val="65000"/>
                  </a:schemeClr>
                </a:solidFill>
              </a:endParaRPr>
            </a:p>
          </p:txBody>
        </p:sp>
      </p:grpSp>
      <p:grpSp>
        <p:nvGrpSpPr>
          <p:cNvPr id="19" name="群組 18">
            <a:extLst>
              <a:ext uri="{FF2B5EF4-FFF2-40B4-BE49-F238E27FC236}">
                <a16:creationId xmlns:a16="http://schemas.microsoft.com/office/drawing/2014/main" id="{FFF7BD54-FCDC-4553-BED7-0F78A11899F1}"/>
              </a:ext>
            </a:extLst>
          </p:cNvPr>
          <p:cNvGrpSpPr/>
          <p:nvPr/>
        </p:nvGrpSpPr>
        <p:grpSpPr>
          <a:xfrm>
            <a:off x="4980478" y="3151038"/>
            <a:ext cx="6033427" cy="1560109"/>
            <a:chOff x="3641811" y="2156249"/>
            <a:chExt cx="3873228" cy="1560109"/>
          </a:xfrm>
        </p:grpSpPr>
        <p:sp>
          <p:nvSpPr>
            <p:cNvPr id="20" name="任意多边形 27">
              <a:extLst>
                <a:ext uri="{FF2B5EF4-FFF2-40B4-BE49-F238E27FC236}">
                  <a16:creationId xmlns:a16="http://schemas.microsoft.com/office/drawing/2014/main" id="{AA6730F6-30BB-4EF8-990D-7E3F2F29363A}"/>
                </a:ext>
              </a:extLst>
            </p:cNvPr>
            <p:cNvSpPr/>
            <p:nvPr/>
          </p:nvSpPr>
          <p:spPr>
            <a:xfrm>
              <a:off x="4904810" y="3252477"/>
              <a:ext cx="2579915" cy="463881"/>
            </a:xfrm>
            <a:custGeom>
              <a:avLst/>
              <a:gdLst>
                <a:gd name="connsiteX0" fmla="*/ 98297 w 589768"/>
                <a:gd name="connsiteY0" fmla="*/ 0 h 5346192"/>
                <a:gd name="connsiteX1" fmla="*/ 491471 w 589768"/>
                <a:gd name="connsiteY1" fmla="*/ 0 h 5346192"/>
                <a:gd name="connsiteX2" fmla="*/ 589768 w 589768"/>
                <a:gd name="connsiteY2" fmla="*/ 98297 h 5346192"/>
                <a:gd name="connsiteX3" fmla="*/ 589768 w 589768"/>
                <a:gd name="connsiteY3" fmla="*/ 5346192 h 5346192"/>
                <a:gd name="connsiteX4" fmla="*/ 589768 w 589768"/>
                <a:gd name="connsiteY4" fmla="*/ 5346192 h 5346192"/>
                <a:gd name="connsiteX5" fmla="*/ 0 w 589768"/>
                <a:gd name="connsiteY5" fmla="*/ 5346192 h 5346192"/>
                <a:gd name="connsiteX6" fmla="*/ 0 w 589768"/>
                <a:gd name="connsiteY6" fmla="*/ 5346192 h 5346192"/>
                <a:gd name="connsiteX7" fmla="*/ 0 w 589768"/>
                <a:gd name="connsiteY7" fmla="*/ 98297 h 5346192"/>
                <a:gd name="connsiteX8" fmla="*/ 98297 w 589768"/>
                <a:gd name="connsiteY8" fmla="*/ 0 h 534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768" h="5346192">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14461" rIns="207330" bIns="114461" numCol="1" spcCol="1270" anchor="ctr" anchorCtr="0">
              <a:noAutofit/>
            </a:bodyPr>
            <a:lstStyle>
              <a:defPPr>
                <a:defRPr lang="zh-TW"/>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lgn="ctr"/>
              <a:endParaRPr lang="en-US" altLang="zh-CN" b="1" dirty="0">
                <a:solidFill>
                  <a:schemeClr val="tx1">
                    <a:lumMod val="65000"/>
                    <a:lumOff val="35000"/>
                  </a:schemeClr>
                </a:solidFill>
                <a:ea typeface="Microsoft JhengHei" panose="020B0604030504040204" pitchFamily="34" charset="-120"/>
                <a:cs typeface="+mn-ea"/>
                <a:sym typeface="+mn-lt"/>
              </a:endParaRPr>
            </a:p>
          </p:txBody>
        </p:sp>
        <p:sp>
          <p:nvSpPr>
            <p:cNvPr id="21" name="任意多边形 24">
              <a:extLst>
                <a:ext uri="{FF2B5EF4-FFF2-40B4-BE49-F238E27FC236}">
                  <a16:creationId xmlns:a16="http://schemas.microsoft.com/office/drawing/2014/main" id="{42B07272-0FF5-4AE8-84AA-22EC5602C930}"/>
                </a:ext>
              </a:extLst>
            </p:cNvPr>
            <p:cNvSpPr/>
            <p:nvPr/>
          </p:nvSpPr>
          <p:spPr>
            <a:xfrm>
              <a:off x="4295649" y="2200377"/>
              <a:ext cx="3219390" cy="1258589"/>
            </a:xfrm>
            <a:custGeom>
              <a:avLst/>
              <a:gdLst>
                <a:gd name="connsiteX0" fmla="*/ 98297 w 589768"/>
                <a:gd name="connsiteY0" fmla="*/ 0 h 5346192"/>
                <a:gd name="connsiteX1" fmla="*/ 491471 w 589768"/>
                <a:gd name="connsiteY1" fmla="*/ 0 h 5346192"/>
                <a:gd name="connsiteX2" fmla="*/ 589768 w 589768"/>
                <a:gd name="connsiteY2" fmla="*/ 98297 h 5346192"/>
                <a:gd name="connsiteX3" fmla="*/ 589768 w 589768"/>
                <a:gd name="connsiteY3" fmla="*/ 5346192 h 5346192"/>
                <a:gd name="connsiteX4" fmla="*/ 589768 w 589768"/>
                <a:gd name="connsiteY4" fmla="*/ 5346192 h 5346192"/>
                <a:gd name="connsiteX5" fmla="*/ 0 w 589768"/>
                <a:gd name="connsiteY5" fmla="*/ 5346192 h 5346192"/>
                <a:gd name="connsiteX6" fmla="*/ 0 w 589768"/>
                <a:gd name="connsiteY6" fmla="*/ 5346192 h 5346192"/>
                <a:gd name="connsiteX7" fmla="*/ 0 w 589768"/>
                <a:gd name="connsiteY7" fmla="*/ 98297 h 5346192"/>
                <a:gd name="connsiteX8" fmla="*/ 98297 w 589768"/>
                <a:gd name="connsiteY8" fmla="*/ 0 h 534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768" h="5346192">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14461" rIns="207330" bIns="114461" numCol="1" spcCol="1270" anchor="t" anchorCtr="0">
              <a:noAutofit/>
            </a:bodyPr>
            <a:lstStyle>
              <a:defPPr>
                <a:defRPr lang="zh-TW"/>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lnSpc>
                  <a:spcPct val="120000"/>
                </a:lnSpc>
              </a:pPr>
              <a:r>
                <a:rPr lang="en-US" altLang="zh-TW" sz="3000" b="1" dirty="0">
                  <a:solidFill>
                    <a:schemeClr val="tx1">
                      <a:lumMod val="75000"/>
                      <a:lumOff val="25000"/>
                    </a:schemeClr>
                  </a:solidFill>
                  <a:ea typeface="Noto Sans CJK TC" panose="020B0500000000000000" pitchFamily="34" charset="-128"/>
                  <a:cs typeface="+mn-ea"/>
                  <a:sym typeface="+mn-lt"/>
                </a:rPr>
                <a:t>MapReduce</a:t>
              </a:r>
              <a:endParaRPr lang="en-US" altLang="zh-TW" dirty="0">
                <a:solidFill>
                  <a:schemeClr val="tx1">
                    <a:lumMod val="75000"/>
                    <a:lumOff val="25000"/>
                  </a:schemeClr>
                </a:solidFill>
                <a:ea typeface="Noto Sans CJK TC" panose="020B0500000000000000" pitchFamily="34" charset="-128"/>
                <a:cs typeface="+mn-ea"/>
                <a:sym typeface="+mn-lt"/>
              </a:endParaRPr>
            </a:p>
            <a:p>
              <a:pPr marL="342900" indent="-342900">
                <a:lnSpc>
                  <a:spcPct val="120000"/>
                </a:lnSpc>
                <a:buFont typeface="Arial" panose="020B0604020202020204" pitchFamily="34" charset="0"/>
                <a:buChar char="•"/>
              </a:pPr>
              <a:r>
                <a:rPr lang="en-US" altLang="zh-CN" dirty="0">
                  <a:solidFill>
                    <a:schemeClr val="tx1">
                      <a:lumMod val="75000"/>
                      <a:lumOff val="25000"/>
                    </a:schemeClr>
                  </a:solidFill>
                  <a:ea typeface="Noto Sans CJK TC" panose="020B0500000000000000" pitchFamily="34" charset="-128"/>
                  <a:cs typeface="+mn-ea"/>
                  <a:sym typeface="+mn-lt"/>
                </a:rPr>
                <a:t>MapReduce Operation</a:t>
              </a:r>
            </a:p>
            <a:p>
              <a:pPr marL="342900" indent="-342900">
                <a:lnSpc>
                  <a:spcPct val="120000"/>
                </a:lnSpc>
                <a:buFont typeface="Arial" panose="020B0604020202020204" pitchFamily="34" charset="0"/>
                <a:buChar char="•"/>
              </a:pPr>
              <a:r>
                <a:rPr lang="en-US" altLang="zh-CN" dirty="0">
                  <a:solidFill>
                    <a:schemeClr val="tx1">
                      <a:lumMod val="75000"/>
                      <a:lumOff val="25000"/>
                    </a:schemeClr>
                  </a:solidFill>
                  <a:ea typeface="Noto Sans CJK TC" panose="020B0500000000000000" pitchFamily="34" charset="-128"/>
                  <a:cs typeface="+mn-ea"/>
                  <a:sym typeface="+mn-lt"/>
                </a:rPr>
                <a:t>WordCount Example</a:t>
              </a:r>
            </a:p>
            <a:p>
              <a:pPr marL="342900" indent="-342900">
                <a:lnSpc>
                  <a:spcPct val="120000"/>
                </a:lnSpc>
                <a:buFont typeface="Arial" panose="020B0604020202020204" pitchFamily="34" charset="0"/>
                <a:buChar char="•"/>
              </a:pPr>
              <a:r>
                <a:rPr lang="en-US" altLang="zh-CN" dirty="0">
                  <a:solidFill>
                    <a:schemeClr val="tx1">
                      <a:lumMod val="75000"/>
                      <a:lumOff val="25000"/>
                    </a:schemeClr>
                  </a:solidFill>
                  <a:ea typeface="Noto Sans CJK TC" panose="020B0500000000000000" pitchFamily="34" charset="-128"/>
                  <a:cs typeface="+mn-ea"/>
                  <a:sym typeface="+mn-lt"/>
                </a:rPr>
                <a:t>MapReduce Scheduler</a:t>
              </a:r>
            </a:p>
            <a:p>
              <a:pPr marL="342900" indent="-342900">
                <a:lnSpc>
                  <a:spcPct val="120000"/>
                </a:lnSpc>
                <a:buFont typeface="Arial" panose="020B0604020202020204" pitchFamily="34" charset="0"/>
                <a:buChar char="•"/>
              </a:pPr>
              <a:r>
                <a:rPr lang="en-US" altLang="zh-CN" dirty="0">
                  <a:solidFill>
                    <a:schemeClr val="tx1">
                      <a:lumMod val="75000"/>
                      <a:lumOff val="25000"/>
                    </a:schemeClr>
                  </a:solidFill>
                  <a:ea typeface="Noto Sans CJK TC" panose="020B0500000000000000" pitchFamily="34" charset="-128"/>
                  <a:cs typeface="+mn-ea"/>
                  <a:sym typeface="+mn-lt"/>
                </a:rPr>
                <a:t>MapReduce Speculative Execution</a:t>
              </a:r>
            </a:p>
          </p:txBody>
        </p:sp>
        <p:sp>
          <p:nvSpPr>
            <p:cNvPr id="22" name="文字方塊 18">
              <a:extLst>
                <a:ext uri="{FF2B5EF4-FFF2-40B4-BE49-F238E27FC236}">
                  <a16:creationId xmlns:a16="http://schemas.microsoft.com/office/drawing/2014/main" id="{6C0A32C0-5EFC-4CD5-B7FC-2B5DF5688CFE}"/>
                </a:ext>
              </a:extLst>
            </p:cNvPr>
            <p:cNvSpPr txBox="1"/>
            <p:nvPr/>
          </p:nvSpPr>
          <p:spPr>
            <a:xfrm>
              <a:off x="3641811" y="2156249"/>
              <a:ext cx="519884" cy="830997"/>
            </a:xfrm>
            <a:prstGeom prst="rect">
              <a:avLst/>
            </a:prstGeom>
            <a:noFill/>
          </p:spPr>
          <p:txBody>
            <a:bodyPr wrap="non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TW" sz="4800" b="1" dirty="0">
                  <a:solidFill>
                    <a:srgbClr val="0070C0"/>
                  </a:solidFill>
                </a:rPr>
                <a:t>02</a:t>
              </a:r>
              <a:endParaRPr kumimoji="1" lang="zh-TW" altLang="en-US" sz="4800" b="1" dirty="0">
                <a:solidFill>
                  <a:srgbClr val="0070C0"/>
                </a:solidFill>
              </a:endParaRPr>
            </a:p>
          </p:txBody>
        </p:sp>
      </p:grpSp>
    </p:spTree>
    <p:extLst>
      <p:ext uri="{BB962C8B-B14F-4D97-AF65-F5344CB8AC3E}">
        <p14:creationId xmlns:p14="http://schemas.microsoft.com/office/powerpoint/2010/main" val="3931613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6388406" y="1241180"/>
            <a:ext cx="5238960" cy="1265189"/>
            <a:chOff x="2771775" y="1080282"/>
            <a:chExt cx="6076011" cy="948894"/>
          </a:xfrm>
        </p:grpSpPr>
        <p:sp>
          <p:nvSpPr>
            <p:cNvPr id="16403" name="Text Placeholder 37"/>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endParaRPr lang="en-US" altLang="zh-TW" sz="2000" b="1" dirty="0">
                <a:solidFill>
                  <a:schemeClr val="accent1">
                    <a:lumMod val="75000"/>
                  </a:schemeClr>
                </a:solidFill>
                <a:latin typeface="+mn-lt"/>
                <a:cs typeface="Calibri" panose="020F0502020204030204" pitchFamily="34" charset="0"/>
              </a:endParaRPr>
            </a:p>
          </p:txBody>
        </p:sp>
        <p:sp>
          <p:nvSpPr>
            <p:cNvPr id="35" name="Text Placeholder 254"/>
            <p:cNvSpPr txBox="1">
              <a:spLocks/>
            </p:cNvSpPr>
            <p:nvPr/>
          </p:nvSpPr>
          <p:spPr bwMode="black">
            <a:xfrm>
              <a:off x="2771775" y="1290511"/>
              <a:ext cx="6076011" cy="738665"/>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MapReduce is a parallel computing model for processing large-scale data sets on multiple nodes.</a:t>
              </a:r>
            </a:p>
            <a:p>
              <a:pPr lvl="1" fontAlgn="auto">
                <a:spcBef>
                  <a:spcPts val="0"/>
                </a:spcBef>
                <a:spcAft>
                  <a:spcPts val="0"/>
                </a:spcAft>
                <a:buFont typeface="Wingdings" panose="05000000000000000000" pitchFamily="2" charset="2"/>
                <a:buChar char="Ø"/>
              </a:pPr>
              <a:r>
                <a:rPr kumimoji="0" lang="en-US" altLang="zh-TW" sz="1600" dirty="0">
                  <a:solidFill>
                    <a:prstClr val="black"/>
                  </a:solidFill>
                  <a:latin typeface="+mn-lt"/>
                  <a:ea typeface="微軟正黑體" panose="020B0604030504040204" pitchFamily="34" charset="-120"/>
                </a:rPr>
                <a:t>Analyzing huge amount of data.</a:t>
              </a:r>
            </a:p>
            <a:p>
              <a:pPr lvl="1" fontAlgn="auto">
                <a:spcBef>
                  <a:spcPts val="0"/>
                </a:spcBef>
                <a:spcAft>
                  <a:spcPts val="0"/>
                </a:spcAft>
                <a:buFont typeface="Wingdings" panose="05000000000000000000" pitchFamily="2" charset="2"/>
                <a:buChar char="Ø"/>
              </a:pPr>
              <a:r>
                <a:rPr kumimoji="0" lang="en-US" altLang="zh-TW" sz="1600" dirty="0">
                  <a:solidFill>
                    <a:prstClr val="black"/>
                  </a:solidFill>
                  <a:latin typeface="+mn-lt"/>
                  <a:ea typeface="微軟正黑體" panose="020B0604030504040204" pitchFamily="34" charset="-120"/>
                </a:rPr>
                <a:t>Information retrieval from a large-size document.</a:t>
              </a:r>
            </a:p>
          </p:txBody>
        </p:sp>
      </p:grpSp>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275112"/>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MapReduce</a:t>
            </a: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2144" y="844118"/>
            <a:ext cx="3775696" cy="4681863"/>
          </a:xfrm>
          <a:prstGeom prst="rect">
            <a:avLst/>
          </a:prstGeom>
        </p:spPr>
      </p:pic>
    </p:spTree>
    <p:extLst>
      <p:ext uri="{BB962C8B-B14F-4D97-AF65-F5344CB8AC3E}">
        <p14:creationId xmlns:p14="http://schemas.microsoft.com/office/powerpoint/2010/main" val="1016043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275112"/>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MapReduce Operation</a:t>
            </a: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4049" y="1241180"/>
            <a:ext cx="3879545" cy="4703896"/>
          </a:xfrm>
          <a:prstGeom prst="rect">
            <a:avLst/>
          </a:prstGeom>
        </p:spPr>
      </p:pic>
      <p:grpSp>
        <p:nvGrpSpPr>
          <p:cNvPr id="4" name="群組 3">
            <a:extLst>
              <a:ext uri="{FF2B5EF4-FFF2-40B4-BE49-F238E27FC236}">
                <a16:creationId xmlns:a16="http://schemas.microsoft.com/office/drawing/2014/main" id="{358E5DE2-1AAA-4E39-A656-9ADB5B3858FD}"/>
              </a:ext>
            </a:extLst>
          </p:cNvPr>
          <p:cNvGrpSpPr/>
          <p:nvPr/>
        </p:nvGrpSpPr>
        <p:grpSpPr>
          <a:xfrm>
            <a:off x="6388406" y="1241179"/>
            <a:ext cx="5238960" cy="4330945"/>
            <a:chOff x="2771775" y="1080282"/>
            <a:chExt cx="6076011" cy="2795560"/>
          </a:xfrm>
        </p:grpSpPr>
        <p:sp>
          <p:nvSpPr>
            <p:cNvPr id="5" name="Text Placeholder 37">
              <a:extLst>
                <a:ext uri="{FF2B5EF4-FFF2-40B4-BE49-F238E27FC236}">
                  <a16:creationId xmlns:a16="http://schemas.microsoft.com/office/drawing/2014/main" id="{5A59CCB7-8EBE-478F-99D7-CEFB4E030D34}"/>
                </a:ext>
              </a:extLst>
            </p:cNvPr>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endParaRPr lang="en-US" altLang="zh-TW" sz="2000" b="1" dirty="0">
                <a:solidFill>
                  <a:schemeClr val="accent1">
                    <a:lumMod val="75000"/>
                  </a:schemeClr>
                </a:solidFill>
                <a:latin typeface="+mn-lt"/>
                <a:cs typeface="Calibri" panose="020F0502020204030204" pitchFamily="34" charset="0"/>
              </a:endParaRPr>
            </a:p>
          </p:txBody>
        </p:sp>
        <p:sp>
          <p:nvSpPr>
            <p:cNvPr id="6" name="Text Placeholder 254">
              <a:extLst>
                <a:ext uri="{FF2B5EF4-FFF2-40B4-BE49-F238E27FC236}">
                  <a16:creationId xmlns:a16="http://schemas.microsoft.com/office/drawing/2014/main" id="{D841B6D1-168B-4E72-9F61-89051596E998}"/>
                </a:ext>
              </a:extLst>
            </p:cNvPr>
            <p:cNvSpPr txBox="1">
              <a:spLocks/>
            </p:cNvSpPr>
            <p:nvPr/>
          </p:nvSpPr>
          <p:spPr bwMode="black">
            <a:xfrm>
              <a:off x="2771775" y="1290511"/>
              <a:ext cx="6076011" cy="2585331"/>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marL="0" indent="0" fontAlgn="auto">
                <a:spcBef>
                  <a:spcPts val="0"/>
                </a:spcBef>
                <a:spcAft>
                  <a:spcPts val="0"/>
                </a:spcAft>
                <a:buNone/>
              </a:pPr>
              <a:endParaRPr kumimoji="0" lang="en-US" altLang="zh-TW" sz="1600" dirty="0">
                <a:solidFill>
                  <a:prstClr val="black"/>
                </a:solidFill>
                <a:latin typeface="+mn-lt"/>
                <a:ea typeface="微軟正黑體" panose="020B0604030504040204" pitchFamily="34" charset="-120"/>
              </a:endParaRPr>
            </a:p>
            <a:p>
              <a:pPr fontAlgn="auto">
                <a:spcBef>
                  <a:spcPts val="0"/>
                </a:spcBef>
                <a:spcAft>
                  <a:spcPts val="0"/>
                </a:spcAft>
                <a:buFont typeface="Wingdings" panose="05000000000000000000" pitchFamily="2" charset="2"/>
                <a:buChar char="l"/>
              </a:pPr>
              <a:r>
                <a:rPr lang="en-US" altLang="zh-TW" sz="1600" dirty="0">
                  <a:latin typeface="+mn-lt"/>
                </a:rPr>
                <a:t>The computation takes a set of input key/value pairs, and</a:t>
              </a:r>
              <a:r>
                <a:rPr lang="zh-TW" altLang="en-US" sz="1600" dirty="0">
                  <a:latin typeface="+mn-lt"/>
                </a:rPr>
                <a:t> </a:t>
              </a:r>
              <a:r>
                <a:rPr lang="en-US" altLang="zh-TW" sz="1600" dirty="0">
                  <a:latin typeface="+mn-lt"/>
                </a:rPr>
                <a:t>produces a set of output key/value pairs. The user of</a:t>
              </a:r>
              <a:r>
                <a:rPr lang="zh-TW" altLang="en-US" sz="1600" dirty="0">
                  <a:latin typeface="+mn-lt"/>
                </a:rPr>
                <a:t> </a:t>
              </a:r>
              <a:r>
                <a:rPr lang="en-US" altLang="zh-TW" sz="1600" dirty="0">
                  <a:latin typeface="+mn-lt"/>
                </a:rPr>
                <a:t>the MapReduce expresses the computation as two</a:t>
              </a:r>
              <a:r>
                <a:rPr lang="zh-TW" altLang="en-US" sz="1600" dirty="0">
                  <a:latin typeface="+mn-lt"/>
                </a:rPr>
                <a:t> </a:t>
              </a:r>
              <a:r>
                <a:rPr lang="en-US" altLang="zh-TW" sz="1600" dirty="0">
                  <a:latin typeface="+mn-lt"/>
                </a:rPr>
                <a:t>functions: Map and Reduce. </a:t>
              </a:r>
            </a:p>
            <a:p>
              <a:pPr fontAlgn="auto">
                <a:spcBef>
                  <a:spcPts val="0"/>
                </a:spcBef>
                <a:spcAft>
                  <a:spcPts val="0"/>
                </a:spcAft>
                <a:buFont typeface="Wingdings" panose="05000000000000000000" pitchFamily="2" charset="2"/>
                <a:buChar char="l"/>
              </a:pPr>
              <a:r>
                <a:rPr lang="en-US" altLang="zh-TW" sz="1600" dirty="0">
                  <a:latin typeface="+mn-lt"/>
                </a:rPr>
                <a:t>The Map function, written by the user, takes an input pair and produces a set of intermediate key/value pairs. The MapReduce library groups together all intermediate values associated with the same intermediate key and passes them to the Reduce function.</a:t>
              </a:r>
            </a:p>
            <a:p>
              <a:pPr fontAlgn="auto">
                <a:spcBef>
                  <a:spcPts val="0"/>
                </a:spcBef>
                <a:spcAft>
                  <a:spcPts val="0"/>
                </a:spcAft>
                <a:buFont typeface="Wingdings" panose="05000000000000000000" pitchFamily="2" charset="2"/>
                <a:buChar char="l"/>
              </a:pPr>
              <a:r>
                <a:rPr lang="en-US" altLang="zh-TW" sz="1600" dirty="0">
                  <a:latin typeface="+mn-lt"/>
                </a:rPr>
                <a:t>The Reduce function, also written by the user, accepts an intermediate key and a set of values for that key. Typically one output value is produced per Reduce function.</a:t>
              </a:r>
              <a:endParaRPr kumimoji="0" lang="en-US" altLang="zh-TW" sz="1600" dirty="0">
                <a:solidFill>
                  <a:prstClr val="black"/>
                </a:solidFill>
                <a:latin typeface="+mn-lt"/>
                <a:ea typeface="微軟正黑體" panose="020B0604030504040204" pitchFamily="34" charset="-120"/>
              </a:endParaRPr>
            </a:p>
            <a:p>
              <a:pPr lvl="1" fontAlgn="auto">
                <a:spcBef>
                  <a:spcPts val="0"/>
                </a:spcBef>
                <a:spcAft>
                  <a:spcPts val="0"/>
                </a:spcAft>
                <a:buNone/>
              </a:pPr>
              <a:r>
                <a:rPr kumimoji="0" lang="en-US" altLang="zh-TW" sz="1600" dirty="0">
                  <a:solidFill>
                    <a:prstClr val="black"/>
                  </a:solidFill>
                  <a:latin typeface="+mn-lt"/>
                  <a:ea typeface="微軟正黑體" panose="020B0604030504040204" pitchFamily="34" charset="-120"/>
                </a:rPr>
                <a:t>.</a:t>
              </a:r>
            </a:p>
          </p:txBody>
        </p:sp>
      </p:grpSp>
    </p:spTree>
    <p:extLst>
      <p:ext uri="{BB962C8B-B14F-4D97-AF65-F5344CB8AC3E}">
        <p14:creationId xmlns:p14="http://schemas.microsoft.com/office/powerpoint/2010/main" val="1900785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158556"/>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MapReduce Execution Flow</a:t>
            </a:r>
          </a:p>
        </p:txBody>
      </p:sp>
      <p:grpSp>
        <p:nvGrpSpPr>
          <p:cNvPr id="4" name="群組 3">
            <a:extLst>
              <a:ext uri="{FF2B5EF4-FFF2-40B4-BE49-F238E27FC236}">
                <a16:creationId xmlns:a16="http://schemas.microsoft.com/office/drawing/2014/main" id="{358E5DE2-1AAA-4E39-A656-9ADB5B3858FD}"/>
              </a:ext>
            </a:extLst>
          </p:cNvPr>
          <p:cNvGrpSpPr/>
          <p:nvPr/>
        </p:nvGrpSpPr>
        <p:grpSpPr>
          <a:xfrm>
            <a:off x="6343440" y="790134"/>
            <a:ext cx="5238960" cy="5909310"/>
            <a:chOff x="2719625" y="741996"/>
            <a:chExt cx="6076011" cy="4431995"/>
          </a:xfrm>
        </p:grpSpPr>
        <p:sp>
          <p:nvSpPr>
            <p:cNvPr id="5" name="Text Placeholder 37">
              <a:extLst>
                <a:ext uri="{FF2B5EF4-FFF2-40B4-BE49-F238E27FC236}">
                  <a16:creationId xmlns:a16="http://schemas.microsoft.com/office/drawing/2014/main" id="{5A59CCB7-8EBE-478F-99D7-CEFB4E030D34}"/>
                </a:ext>
              </a:extLst>
            </p:cNvPr>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endParaRPr lang="en-US" altLang="zh-TW" sz="2000" b="1" dirty="0">
                <a:solidFill>
                  <a:schemeClr val="accent1">
                    <a:lumMod val="75000"/>
                  </a:schemeClr>
                </a:solidFill>
                <a:latin typeface="+mn-lt"/>
                <a:cs typeface="Calibri" panose="020F0502020204030204" pitchFamily="34" charset="0"/>
              </a:endParaRPr>
            </a:p>
          </p:txBody>
        </p:sp>
        <p:sp>
          <p:nvSpPr>
            <p:cNvPr id="6" name="Text Placeholder 254">
              <a:extLst>
                <a:ext uri="{FF2B5EF4-FFF2-40B4-BE49-F238E27FC236}">
                  <a16:creationId xmlns:a16="http://schemas.microsoft.com/office/drawing/2014/main" id="{D841B6D1-168B-4E72-9F61-89051596E998}"/>
                </a:ext>
              </a:extLst>
            </p:cNvPr>
            <p:cNvSpPr txBox="1">
              <a:spLocks/>
            </p:cNvSpPr>
            <p:nvPr/>
          </p:nvSpPr>
          <p:spPr bwMode="black">
            <a:xfrm>
              <a:off x="2719625" y="741996"/>
              <a:ext cx="6076011" cy="4431995"/>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marL="0" indent="0" fontAlgn="auto">
                <a:spcBef>
                  <a:spcPts val="0"/>
                </a:spcBef>
                <a:spcAft>
                  <a:spcPts val="0"/>
                </a:spcAft>
                <a:buNone/>
              </a:pPr>
              <a:endParaRPr kumimoji="0" lang="en-US" altLang="zh-TW" sz="1600" dirty="0">
                <a:solidFill>
                  <a:prstClr val="black"/>
                </a:solidFill>
                <a:latin typeface="+mn-lt"/>
                <a:ea typeface="微軟正黑體" panose="020B0604030504040204" pitchFamily="34" charset="-120"/>
              </a:endParaRPr>
            </a:p>
            <a:p>
              <a:pPr fontAlgn="auto">
                <a:spcBef>
                  <a:spcPts val="0"/>
                </a:spcBef>
                <a:spcAft>
                  <a:spcPts val="0"/>
                </a:spcAft>
                <a:buFont typeface="Wingdings" panose="05000000000000000000" pitchFamily="2" charset="2"/>
                <a:buChar char="l"/>
              </a:pPr>
              <a:r>
                <a:rPr lang="en-US" altLang="zh-TW" sz="1600" dirty="0">
                  <a:latin typeface="+mn-lt"/>
                </a:rPr>
                <a:t>The MapReduce library in the user program first splits the input files into M pieces of typically 16 megabytes to 64 megabytes (MB) per piece. </a:t>
              </a:r>
            </a:p>
            <a:p>
              <a:pPr fontAlgn="auto">
                <a:spcBef>
                  <a:spcPts val="0"/>
                </a:spcBef>
                <a:spcAft>
                  <a:spcPts val="0"/>
                </a:spcAft>
                <a:buFont typeface="Wingdings" panose="05000000000000000000" pitchFamily="2" charset="2"/>
                <a:buChar char="l"/>
              </a:pPr>
              <a:r>
                <a:rPr lang="en-US" altLang="zh-TW" sz="1600" dirty="0">
                  <a:latin typeface="+mn-lt"/>
                </a:rPr>
                <a:t>There are M map tasks and R reduce tasks to assign. The master picks idle workers and assigns each one a map task or a reduce task.</a:t>
              </a:r>
            </a:p>
            <a:p>
              <a:pPr fontAlgn="auto">
                <a:spcBef>
                  <a:spcPts val="0"/>
                </a:spcBef>
                <a:spcAft>
                  <a:spcPts val="0"/>
                </a:spcAft>
                <a:buFont typeface="Wingdings" panose="05000000000000000000" pitchFamily="2" charset="2"/>
                <a:buChar char="l"/>
              </a:pPr>
              <a:r>
                <a:rPr lang="en-US" altLang="zh-TW" sz="1600" dirty="0">
                  <a:latin typeface="+mn-lt"/>
                </a:rPr>
                <a:t>A worker who is assigned a map task reads the contents of the corresponding input split. passes each </a:t>
              </a:r>
              <a:r>
                <a:rPr lang="en-US" altLang="zh-TW" sz="1600" dirty="0"/>
                <a:t>key/value </a:t>
              </a:r>
              <a:r>
                <a:rPr lang="en-US" altLang="zh-TW" sz="1600" dirty="0">
                  <a:latin typeface="+mn-lt"/>
                </a:rPr>
                <a:t>pair to the user-defined </a:t>
              </a:r>
              <a:r>
                <a:rPr lang="en-US" altLang="zh-TW" sz="1600" i="1" dirty="0">
                  <a:latin typeface="+mn-lt"/>
                </a:rPr>
                <a:t>Map </a:t>
              </a:r>
              <a:r>
                <a:rPr lang="en-US" altLang="zh-TW" sz="1600" dirty="0">
                  <a:latin typeface="+mn-lt"/>
                </a:rPr>
                <a:t>function. The intermediate key/value pairs produced by the </a:t>
              </a:r>
              <a:r>
                <a:rPr lang="en-US" altLang="zh-TW" sz="1600" i="1" dirty="0">
                  <a:latin typeface="+mn-lt"/>
                </a:rPr>
                <a:t>Map </a:t>
              </a:r>
              <a:r>
                <a:rPr lang="en-US" altLang="zh-TW" sz="1600" dirty="0">
                  <a:latin typeface="+mn-lt"/>
                </a:rPr>
                <a:t>function are buffered in memory.</a:t>
              </a:r>
            </a:p>
            <a:p>
              <a:pPr fontAlgn="auto">
                <a:spcBef>
                  <a:spcPts val="0"/>
                </a:spcBef>
                <a:spcAft>
                  <a:spcPts val="0"/>
                </a:spcAft>
                <a:buFont typeface="Wingdings" panose="05000000000000000000" pitchFamily="2" charset="2"/>
                <a:buChar char="l"/>
              </a:pPr>
              <a:r>
                <a:rPr lang="en-US" altLang="zh-TW" sz="1600" dirty="0">
                  <a:latin typeface="+mn-lt"/>
                </a:rPr>
                <a:t>Periodically, the buffered pairs are written to local disk. The locations of these buffered pairs on the local disk are passed back to the master, who is responsible for forwarding these locations to the reduce workers.</a:t>
              </a:r>
            </a:p>
            <a:p>
              <a:pPr fontAlgn="auto">
                <a:spcBef>
                  <a:spcPts val="0"/>
                </a:spcBef>
                <a:spcAft>
                  <a:spcPts val="0"/>
                </a:spcAft>
                <a:buFont typeface="Wingdings" panose="05000000000000000000" pitchFamily="2" charset="2"/>
                <a:buChar char="l"/>
              </a:pPr>
              <a:r>
                <a:rPr lang="en-US" altLang="zh-TW" sz="1600" dirty="0">
                  <a:latin typeface="+mn-lt"/>
                </a:rPr>
                <a:t>A reduce worker uses remote procedure calls to read the buffered data from the local disks of the map workers. It also sorts it by the intermediate keys so that all occurrences of the same key are grouped together.</a:t>
              </a:r>
            </a:p>
            <a:p>
              <a:pPr fontAlgn="auto">
                <a:spcBef>
                  <a:spcPts val="0"/>
                </a:spcBef>
                <a:spcAft>
                  <a:spcPts val="0"/>
                </a:spcAft>
                <a:buFont typeface="Wingdings" panose="05000000000000000000" pitchFamily="2" charset="2"/>
                <a:buChar char="l"/>
              </a:pPr>
              <a:r>
                <a:rPr lang="en-US" altLang="zh-TW" sz="1600" dirty="0">
                  <a:latin typeface="+mn-lt"/>
                </a:rPr>
                <a:t>The reduce worker iterates over the sorted intermediate data to the user’s </a:t>
              </a:r>
              <a:r>
                <a:rPr lang="en-US" altLang="zh-TW" sz="1600" i="1" dirty="0">
                  <a:latin typeface="+mn-lt"/>
                </a:rPr>
                <a:t>Reduce </a:t>
              </a:r>
              <a:r>
                <a:rPr lang="en-US" altLang="zh-TW" sz="1600" dirty="0">
                  <a:latin typeface="+mn-lt"/>
                </a:rPr>
                <a:t>function. The output of the </a:t>
              </a:r>
              <a:r>
                <a:rPr lang="en-US" altLang="zh-TW" sz="1600" i="1" dirty="0">
                  <a:latin typeface="+mn-lt"/>
                </a:rPr>
                <a:t>Reduce </a:t>
              </a:r>
              <a:r>
                <a:rPr lang="en-US" altLang="zh-TW" sz="1600" dirty="0">
                  <a:latin typeface="+mn-lt"/>
                </a:rPr>
                <a:t>function is appended to a final output file for this reduce partition.</a:t>
              </a:r>
              <a:endParaRPr lang="en-US" altLang="zh-TW" sz="1600" i="1" dirty="0">
                <a:latin typeface="+mn-lt"/>
              </a:endParaRPr>
            </a:p>
          </p:txBody>
        </p:sp>
      </p:grpSp>
      <p:pic>
        <p:nvPicPr>
          <p:cNvPr id="2" name="圖片 1">
            <a:extLst>
              <a:ext uri="{FF2B5EF4-FFF2-40B4-BE49-F238E27FC236}">
                <a16:creationId xmlns:a16="http://schemas.microsoft.com/office/drawing/2014/main" id="{D2794435-7CD9-4AE3-8D8C-448338A6EB22}"/>
              </a:ext>
            </a:extLst>
          </p:cNvPr>
          <p:cNvPicPr>
            <a:picLocks noChangeAspect="1"/>
          </p:cNvPicPr>
          <p:nvPr/>
        </p:nvPicPr>
        <p:blipFill>
          <a:blip r:embed="rId3"/>
          <a:stretch>
            <a:fillRect/>
          </a:stretch>
        </p:blipFill>
        <p:spPr>
          <a:xfrm>
            <a:off x="304799" y="878556"/>
            <a:ext cx="5876926" cy="5100888"/>
          </a:xfrm>
          <a:prstGeom prst="rect">
            <a:avLst/>
          </a:prstGeom>
        </p:spPr>
      </p:pic>
    </p:spTree>
    <p:extLst>
      <p:ext uri="{BB962C8B-B14F-4D97-AF65-F5344CB8AC3E}">
        <p14:creationId xmlns:p14="http://schemas.microsoft.com/office/powerpoint/2010/main" val="704871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275112"/>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WordCount Example</a:t>
            </a:r>
          </a:p>
        </p:txBody>
      </p:sp>
      <p:pic>
        <p:nvPicPr>
          <p:cNvPr id="11" name="內容版面配置區 5" descr="MapReduceWordCountOverview1.png">
            <a:extLst>
              <a:ext uri="{FF2B5EF4-FFF2-40B4-BE49-F238E27FC236}">
                <a16:creationId xmlns:a16="http://schemas.microsoft.com/office/drawing/2014/main" id="{4908A078-BDE9-49D4-B968-A2B440D6132C}"/>
              </a:ext>
            </a:extLst>
          </p:cNvPr>
          <p:cNvPicPr>
            <a:picLocks noChangeAspect="1"/>
          </p:cNvPicPr>
          <p:nvPr/>
        </p:nvPicPr>
        <p:blipFill rotWithShape="1">
          <a:blip r:embed="rId3">
            <a:extLst>
              <a:ext uri="{28A0092B-C50C-407E-A947-70E740481C1C}">
                <a14:useLocalDpi xmlns:a14="http://schemas.microsoft.com/office/drawing/2010/main" val="0"/>
              </a:ext>
            </a:extLst>
          </a:blip>
          <a:srcRect t="16289"/>
          <a:stretch/>
        </p:blipFill>
        <p:spPr bwMode="auto">
          <a:xfrm>
            <a:off x="1489315" y="1389401"/>
            <a:ext cx="9239655" cy="359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a:extLst>
              <a:ext uri="{FF2B5EF4-FFF2-40B4-BE49-F238E27FC236}">
                <a16:creationId xmlns:a16="http://schemas.microsoft.com/office/drawing/2014/main" id="{2886115A-FE67-4BE9-9E46-76A279FD4827}"/>
              </a:ext>
            </a:extLst>
          </p:cNvPr>
          <p:cNvPicPr>
            <a:picLocks noChangeAspect="1"/>
          </p:cNvPicPr>
          <p:nvPr/>
        </p:nvPicPr>
        <p:blipFill>
          <a:blip r:embed="rId4"/>
          <a:stretch>
            <a:fillRect/>
          </a:stretch>
        </p:blipFill>
        <p:spPr>
          <a:xfrm>
            <a:off x="2990772" y="4619515"/>
            <a:ext cx="3222593" cy="2133710"/>
          </a:xfrm>
          <a:prstGeom prst="rect">
            <a:avLst/>
          </a:prstGeom>
        </p:spPr>
      </p:pic>
      <p:sp>
        <p:nvSpPr>
          <p:cNvPr id="3" name="文字方塊 2">
            <a:extLst>
              <a:ext uri="{FF2B5EF4-FFF2-40B4-BE49-F238E27FC236}">
                <a16:creationId xmlns:a16="http://schemas.microsoft.com/office/drawing/2014/main" id="{49C34DA2-42EA-41A4-A8BA-329B6DF04014}"/>
              </a:ext>
            </a:extLst>
          </p:cNvPr>
          <p:cNvSpPr txBox="1"/>
          <p:nvPr/>
        </p:nvSpPr>
        <p:spPr>
          <a:xfrm>
            <a:off x="6321536" y="4868434"/>
            <a:ext cx="5260864" cy="1200329"/>
          </a:xfrm>
          <a:prstGeom prst="rect">
            <a:avLst/>
          </a:prstGeom>
          <a:noFill/>
        </p:spPr>
        <p:txBody>
          <a:bodyPr wrap="none" rtlCol="0">
            <a:spAutoFit/>
          </a:bodyPr>
          <a:lstStyle/>
          <a:p>
            <a:pPr marL="285750" indent="-285750">
              <a:buFont typeface="Arial" panose="020B0604020202020204" pitchFamily="34" charset="0"/>
              <a:buChar char="•"/>
            </a:pPr>
            <a:r>
              <a:rPr lang="en-US" altLang="zh-TW" dirty="0"/>
              <a:t>The map function emits each word plus an associated</a:t>
            </a:r>
          </a:p>
          <a:p>
            <a:r>
              <a:rPr lang="en-US" altLang="zh-TW" dirty="0"/>
              <a:t>count of occurrences (just ‘1’ in this simple example).</a:t>
            </a:r>
          </a:p>
          <a:p>
            <a:pPr marL="285750" indent="-285750">
              <a:buFont typeface="Arial" panose="020B0604020202020204" pitchFamily="34" charset="0"/>
              <a:buChar char="•"/>
            </a:pPr>
            <a:r>
              <a:rPr lang="en-US" altLang="zh-TW" dirty="0"/>
              <a:t>The reduce function sums together all counts emitted</a:t>
            </a:r>
          </a:p>
          <a:p>
            <a:r>
              <a:rPr lang="en-US" altLang="zh-TW" dirty="0"/>
              <a:t>for a particular word.</a:t>
            </a:r>
            <a:endParaRPr lang="zh-TW" altLang="en-US" dirty="0"/>
          </a:p>
        </p:txBody>
      </p:sp>
    </p:spTree>
    <p:extLst>
      <p:ext uri="{BB962C8B-B14F-4D97-AF65-F5344CB8AC3E}">
        <p14:creationId xmlns:p14="http://schemas.microsoft.com/office/powerpoint/2010/main" val="3738949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6430225" y="905025"/>
            <a:ext cx="5238960" cy="5466112"/>
            <a:chOff x="2771775" y="998989"/>
            <a:chExt cx="6076011" cy="4099592"/>
          </a:xfrm>
        </p:grpSpPr>
        <p:sp>
          <p:nvSpPr>
            <p:cNvPr id="16403" name="Text Placeholder 37"/>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endParaRPr lang="en-US" altLang="zh-TW" sz="2000" b="1" dirty="0">
                <a:solidFill>
                  <a:schemeClr val="accent1">
                    <a:lumMod val="75000"/>
                  </a:schemeClr>
                </a:solidFill>
                <a:latin typeface="+mn-lt"/>
                <a:cs typeface="Calibri" panose="020F0502020204030204" pitchFamily="34" charset="0"/>
              </a:endParaRPr>
            </a:p>
          </p:txBody>
        </p:sp>
        <p:sp>
          <p:nvSpPr>
            <p:cNvPr id="35" name="Text Placeholder 254"/>
            <p:cNvSpPr txBox="1">
              <a:spLocks/>
            </p:cNvSpPr>
            <p:nvPr/>
          </p:nvSpPr>
          <p:spPr bwMode="black">
            <a:xfrm>
              <a:off x="2771775" y="998989"/>
              <a:ext cx="6076011" cy="4099592"/>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Combiner function</a:t>
              </a:r>
            </a:p>
            <a:p>
              <a:pPr lvl="1" algn="just" fontAlgn="auto">
                <a:spcBef>
                  <a:spcPts val="0"/>
                </a:spcBef>
                <a:spcAft>
                  <a:spcPts val="0"/>
                </a:spcAft>
                <a:buFont typeface="Wingdings" panose="05000000000000000000" pitchFamily="2" charset="2"/>
                <a:buChar char="Ø"/>
              </a:pPr>
              <a:r>
                <a:rPr lang="en-US" altLang="zh-TW" sz="1600" dirty="0">
                  <a:latin typeface="+mn-lt"/>
                </a:rPr>
                <a:t>In some cases, there is significant repetition in the intermediate keys produced by each map task to frequently send these intermediate data to the same reduce task</a:t>
              </a:r>
              <a:r>
                <a:rPr kumimoji="0" lang="en-US" altLang="zh-TW" sz="1600" dirty="0">
                  <a:solidFill>
                    <a:prstClr val="black"/>
                  </a:solidFill>
                  <a:latin typeface="+mn-lt"/>
                  <a:ea typeface="微軟正黑體" panose="020B0604030504040204" pitchFamily="34" charset="-120"/>
                </a:rPr>
                <a:t>.</a:t>
              </a:r>
            </a:p>
            <a:p>
              <a:pPr lvl="1" algn="just" fontAlgn="auto">
                <a:spcBef>
                  <a:spcPts val="0"/>
                </a:spcBef>
                <a:spcAft>
                  <a:spcPts val="0"/>
                </a:spcAft>
                <a:buFont typeface="Wingdings" panose="05000000000000000000" pitchFamily="2" charset="2"/>
                <a:buChar char="Ø"/>
              </a:pPr>
              <a:r>
                <a:rPr lang="en-US" altLang="zh-TW" sz="1600" dirty="0">
                  <a:latin typeface="+mn-lt"/>
                </a:rPr>
                <a:t>We allow the user to specify an optional </a:t>
              </a:r>
              <a:r>
                <a:rPr lang="en-US" altLang="zh-TW" sz="1600" i="1" dirty="0">
                  <a:latin typeface="+mn-lt"/>
                </a:rPr>
                <a:t>Combiner </a:t>
              </a:r>
              <a:r>
                <a:rPr lang="en-US" altLang="zh-TW" sz="1600" dirty="0">
                  <a:latin typeface="+mn-lt"/>
                </a:rPr>
                <a:t>function that does partial merging of this data before it is sent over the network.</a:t>
              </a:r>
            </a:p>
            <a:p>
              <a:pPr lvl="1" algn="just" fontAlgn="auto">
                <a:spcBef>
                  <a:spcPts val="0"/>
                </a:spcBef>
                <a:spcAft>
                  <a:spcPts val="0"/>
                </a:spcAft>
                <a:buFont typeface="Wingdings" panose="05000000000000000000" pitchFamily="2" charset="2"/>
                <a:buChar char="Ø"/>
              </a:pPr>
              <a:r>
                <a:rPr lang="en-US" altLang="zh-TW" sz="1600" dirty="0">
                  <a:latin typeface="+mn-lt"/>
                </a:rPr>
                <a:t>The </a:t>
              </a:r>
              <a:r>
                <a:rPr lang="en-US" altLang="zh-TW" sz="1600" i="1" dirty="0">
                  <a:latin typeface="+mn-lt"/>
                </a:rPr>
                <a:t>Combiner </a:t>
              </a:r>
              <a:r>
                <a:rPr lang="en-US" altLang="zh-TW" sz="1600" dirty="0">
                  <a:latin typeface="+mn-lt"/>
                </a:rPr>
                <a:t>function is executed on each machine that performs a map task. Typically the same code is used to implement both the combiner and the reduce functions.</a:t>
              </a:r>
            </a:p>
            <a:p>
              <a:pPr lvl="1" algn="just" fontAlgn="auto">
                <a:spcBef>
                  <a:spcPts val="0"/>
                </a:spcBef>
                <a:spcAft>
                  <a:spcPts val="0"/>
                </a:spcAft>
                <a:buFont typeface="Wingdings" panose="05000000000000000000" pitchFamily="2" charset="2"/>
                <a:buChar char="Ø"/>
              </a:pPr>
              <a:r>
                <a:rPr lang="en-US" altLang="zh-TW" sz="1600" dirty="0">
                  <a:latin typeface="+mn-lt"/>
                </a:rPr>
                <a:t>The output of a combiner function is written to an intermediate file that will be sent to a reduce task.</a:t>
              </a:r>
            </a:p>
            <a:p>
              <a:pPr lvl="1" algn="just" fontAlgn="auto">
                <a:spcBef>
                  <a:spcPts val="0"/>
                </a:spcBef>
                <a:spcAft>
                  <a:spcPts val="0"/>
                </a:spcAft>
                <a:buFont typeface="Wingdings" panose="05000000000000000000" pitchFamily="2" charset="2"/>
                <a:buChar char="Ø"/>
              </a:pPr>
              <a:r>
                <a:rPr lang="en-US" altLang="zh-TW" sz="1600" dirty="0">
                  <a:latin typeface="+mn-lt"/>
                  <a:cs typeface="Calibri" panose="020F0502020204030204" pitchFamily="34" charset="0"/>
                </a:rPr>
                <a:t> </a:t>
              </a:r>
              <a:r>
                <a:rPr lang="en-US" altLang="zh-TW" sz="1600" dirty="0">
                  <a:latin typeface="Calibri" panose="020F0502020204030204" pitchFamily="34" charset="0"/>
                  <a:cs typeface="Calibri" panose="020F0502020204030204" pitchFamily="34" charset="0"/>
                </a:rPr>
                <a:t>Map output </a:t>
              </a:r>
              <a:r>
                <a:rPr lang="en-US" altLang="zh-TW" sz="1600" dirty="0">
                  <a:latin typeface="Calibri" panose="020F0502020204030204" pitchFamily="34" charset="0"/>
                  <a:cs typeface="Calibri" panose="020F0502020204030204" pitchFamily="34" charset="0"/>
                  <a:sym typeface="Wingdings" pitchFamily="2" charset="2"/>
                </a:rPr>
                <a:t>: (1950, 0), (1950, 20), (1950, 10), (1950, 25), (1950, 15)</a:t>
              </a:r>
            </a:p>
            <a:p>
              <a:pPr lvl="1" algn="just" fontAlgn="auto">
                <a:spcBef>
                  <a:spcPts val="0"/>
                </a:spcBef>
                <a:spcAft>
                  <a:spcPts val="0"/>
                </a:spcAft>
                <a:buFont typeface="Wingdings" panose="05000000000000000000" pitchFamily="2" charset="2"/>
                <a:buChar char="Ø"/>
              </a:pPr>
              <a:r>
                <a:rPr lang="en-US" altLang="zh-TW" sz="1600" dirty="0">
                  <a:latin typeface="Calibri" panose="020F0502020204030204" pitchFamily="34" charset="0"/>
                  <a:cs typeface="Calibri" panose="020F0502020204030204" pitchFamily="34" charset="0"/>
                </a:rPr>
                <a:t>No using combiner function to reduce input: 1950, [0, 20, 10, 25, 15])</a:t>
              </a:r>
            </a:p>
            <a:p>
              <a:pPr lvl="1" algn="just" fontAlgn="auto">
                <a:spcBef>
                  <a:spcPts val="0"/>
                </a:spcBef>
                <a:spcAft>
                  <a:spcPts val="0"/>
                </a:spcAft>
                <a:buFont typeface="Wingdings" panose="05000000000000000000" pitchFamily="2" charset="2"/>
                <a:buChar char="Ø"/>
              </a:pPr>
              <a:r>
                <a:rPr lang="en-US" altLang="zh-TW" sz="1600" dirty="0">
                  <a:latin typeface="Calibri" panose="020F0502020204030204" pitchFamily="34" charset="0"/>
                  <a:cs typeface="Calibri" panose="020F0502020204030204" pitchFamily="34" charset="0"/>
                </a:rPr>
                <a:t>Using combiner function to reduce input: (1950, 25) with assuming the max in reduce function </a:t>
              </a:r>
            </a:p>
            <a:p>
              <a:pPr lvl="1" algn="just" fontAlgn="auto">
                <a:spcBef>
                  <a:spcPts val="0"/>
                </a:spcBef>
                <a:spcAft>
                  <a:spcPts val="0"/>
                </a:spcAft>
                <a:buFont typeface="Wingdings" panose="05000000000000000000" pitchFamily="2" charset="2"/>
                <a:buChar char="Ø"/>
              </a:pPr>
              <a:endParaRPr lang="en-US" altLang="zh-TW" sz="1600" dirty="0">
                <a:latin typeface="+mn-lt"/>
              </a:endParaRPr>
            </a:p>
            <a:p>
              <a:pPr lvl="1" fontAlgn="auto">
                <a:spcBef>
                  <a:spcPts val="0"/>
                </a:spcBef>
                <a:spcAft>
                  <a:spcPts val="0"/>
                </a:spcAft>
                <a:buFont typeface="Wingdings" panose="05000000000000000000" pitchFamily="2" charset="2"/>
                <a:buChar char="Ø"/>
              </a:pPr>
              <a:endParaRPr kumimoji="0" lang="en-US" altLang="zh-TW" sz="1600" dirty="0">
                <a:solidFill>
                  <a:prstClr val="black"/>
                </a:solidFill>
                <a:latin typeface="+mn-lt"/>
                <a:ea typeface="微軟正黑體" panose="020B0604030504040204" pitchFamily="34" charset="-120"/>
              </a:endParaRPr>
            </a:p>
          </p:txBody>
        </p:sp>
      </p:grpSp>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275112"/>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MapReduce Refinement </a:t>
            </a:r>
          </a:p>
        </p:txBody>
      </p:sp>
      <p:grpSp>
        <p:nvGrpSpPr>
          <p:cNvPr id="29" name="群組 28"/>
          <p:cNvGrpSpPr/>
          <p:nvPr/>
        </p:nvGrpSpPr>
        <p:grpSpPr>
          <a:xfrm>
            <a:off x="857040" y="892921"/>
            <a:ext cx="5238960" cy="5072158"/>
            <a:chOff x="2771775" y="1003639"/>
            <a:chExt cx="6076011" cy="3804125"/>
          </a:xfrm>
        </p:grpSpPr>
        <p:sp>
          <p:nvSpPr>
            <p:cNvPr id="30" name="Text Placeholder 37"/>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endParaRPr lang="en-US" altLang="zh-TW" sz="2000" b="1" dirty="0">
                <a:solidFill>
                  <a:schemeClr val="accent1">
                    <a:lumMod val="75000"/>
                  </a:schemeClr>
                </a:solidFill>
                <a:latin typeface="+mn-lt"/>
                <a:cs typeface="Calibri" panose="020F0502020204030204" pitchFamily="34" charset="0"/>
              </a:endParaRPr>
            </a:p>
          </p:txBody>
        </p:sp>
        <p:sp>
          <p:nvSpPr>
            <p:cNvPr id="31" name="Text Placeholder 254"/>
            <p:cNvSpPr txBox="1">
              <a:spLocks/>
            </p:cNvSpPr>
            <p:nvPr/>
          </p:nvSpPr>
          <p:spPr bwMode="black">
            <a:xfrm>
              <a:off x="2771775" y="1003639"/>
              <a:ext cx="6076011" cy="3804125"/>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Data locality</a:t>
              </a:r>
            </a:p>
            <a:p>
              <a:pPr marL="742950" lvl="1" indent="-285750" algn="just">
                <a:buFont typeface="Wingdings" panose="05000000000000000000" pitchFamily="2" charset="2"/>
                <a:buChar char="Ø"/>
              </a:pPr>
              <a:r>
                <a:rPr lang="en-US" altLang="zh-TW" sz="1600" dirty="0">
                  <a:latin typeface="+mn-lt"/>
                </a:rPr>
                <a:t>Saving network bandwidth.</a:t>
              </a:r>
            </a:p>
            <a:p>
              <a:pPr marL="742950" lvl="1" indent="-285750" algn="just">
                <a:buFont typeface="Wingdings" panose="05000000000000000000" pitchFamily="2" charset="2"/>
                <a:buChar char="Ø"/>
              </a:pPr>
              <a:r>
                <a:rPr lang="en-US" altLang="zh-TW" sz="1600" dirty="0" err="1">
                  <a:latin typeface="+mn-lt"/>
                </a:rPr>
                <a:t>HDFS</a:t>
              </a:r>
              <a:r>
                <a:rPr lang="en-US" altLang="zh-TW" sz="1600" dirty="0">
                  <a:latin typeface="+mn-lt"/>
                </a:rPr>
                <a:t> (GFS) divides each file into 64 MB blocks, and stores several copies of each block (typically 3 copies) on different node. </a:t>
              </a:r>
            </a:p>
            <a:p>
              <a:pPr marL="742950" lvl="1" indent="-285750" algn="just">
                <a:buFont typeface="Wingdings" panose="05000000000000000000" pitchFamily="2" charset="2"/>
                <a:buChar char="Ø"/>
              </a:pPr>
              <a:r>
                <a:rPr lang="en-US" altLang="zh-TW" sz="1600" dirty="0">
                  <a:latin typeface="+mn-lt"/>
                </a:rPr>
                <a:t>The MapReduce master takes the location information of the input files into account and attempts to schedule a map task on a machine that contains a replica of the corresponding input data. </a:t>
              </a:r>
            </a:p>
            <a:p>
              <a:pPr marL="742950" lvl="1" indent="-285750" algn="just">
                <a:buFont typeface="Wingdings" panose="05000000000000000000" pitchFamily="2" charset="2"/>
                <a:buChar char="Ø"/>
              </a:pPr>
              <a:r>
                <a:rPr lang="en-US" altLang="zh-TW" sz="1600" dirty="0">
                  <a:latin typeface="+mn-lt"/>
                </a:rPr>
                <a:t>The map task can locally read  input data and consumes no network bandwidth.</a:t>
              </a:r>
            </a:p>
            <a:p>
              <a:pPr fontAlgn="auto">
                <a:spcBef>
                  <a:spcPts val="0"/>
                </a:spcBef>
                <a:spcAft>
                  <a:spcPts val="0"/>
                </a:spcAft>
                <a:buFont typeface="Wingdings" panose="05000000000000000000" pitchFamily="2" charset="2"/>
                <a:buChar char="l"/>
              </a:pPr>
              <a:r>
                <a:rPr kumimoji="0" lang="en-US" altLang="zh-TW" sz="1600" dirty="0">
                  <a:solidFill>
                    <a:prstClr val="black"/>
                  </a:solidFill>
                  <a:ea typeface="微軟正黑體" panose="020B0604030504040204" pitchFamily="34" charset="-120"/>
                </a:rPr>
                <a:t>Partitioning function </a:t>
              </a:r>
            </a:p>
            <a:p>
              <a:pPr marL="742950" lvl="1" indent="-285750" algn="just">
                <a:buFont typeface="Wingdings" panose="05000000000000000000" pitchFamily="2" charset="2"/>
                <a:buChar char="Ø"/>
              </a:pPr>
              <a:r>
                <a:rPr lang="en-US" altLang="zh-TW" sz="1600" dirty="0">
                  <a:latin typeface="+mn-lt"/>
                </a:rPr>
                <a:t>The users of MapReduce specify the number of reduce tasks/output files that they desire (R).</a:t>
              </a:r>
            </a:p>
            <a:p>
              <a:pPr marL="742950" lvl="1" indent="-285750" algn="just">
                <a:buFont typeface="Wingdings" panose="05000000000000000000" pitchFamily="2" charset="2"/>
                <a:buChar char="Ø"/>
              </a:pPr>
              <a:r>
                <a:rPr lang="en-US" altLang="zh-TW" sz="1600" dirty="0">
                  <a:latin typeface="+mn-lt"/>
                </a:rPr>
                <a:t>Data gets partitioned across these tasks using a partitioning function on the intermediate key. </a:t>
              </a:r>
            </a:p>
            <a:p>
              <a:pPr marL="742950" lvl="1" indent="-285750" algn="just">
                <a:buFont typeface="Wingdings" panose="05000000000000000000" pitchFamily="2" charset="2"/>
                <a:buChar char="Ø"/>
              </a:pPr>
              <a:r>
                <a:rPr lang="en-US" altLang="zh-TW" sz="1600" dirty="0">
                  <a:latin typeface="+mn-lt"/>
                </a:rPr>
                <a:t>A default partitioning function is provided that uses the hash function such as hash(key) mod R. </a:t>
              </a:r>
            </a:p>
            <a:p>
              <a:pPr marL="742950" lvl="1" indent="-285750" algn="just">
                <a:buFont typeface="Wingdings" panose="05000000000000000000" pitchFamily="2" charset="2"/>
                <a:buChar char="Ø"/>
              </a:pPr>
              <a:r>
                <a:rPr lang="en-US" altLang="zh-TW" sz="1600" dirty="0">
                  <a:latin typeface="+mn-lt"/>
                </a:rPr>
                <a:t>This tends to result in fairly well-balanced partitions.</a:t>
              </a:r>
              <a:endParaRPr kumimoji="0" lang="en-US" altLang="zh-TW" sz="1600" dirty="0">
                <a:solidFill>
                  <a:prstClr val="black"/>
                </a:solidFill>
                <a:latin typeface="+mn-lt"/>
                <a:ea typeface="微軟正黑體" panose="020B0604030504040204" pitchFamily="34" charset="-120"/>
              </a:endParaRPr>
            </a:p>
          </p:txBody>
        </p:sp>
      </p:grpSp>
    </p:spTree>
    <p:extLst>
      <p:ext uri="{BB962C8B-B14F-4D97-AF65-F5344CB8AC3E}">
        <p14:creationId xmlns:p14="http://schemas.microsoft.com/office/powerpoint/2010/main" val="1063805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6388406" y="1241181"/>
            <a:ext cx="5238960" cy="1265190"/>
            <a:chOff x="2771775" y="1080282"/>
            <a:chExt cx="6076011" cy="948894"/>
          </a:xfrm>
        </p:grpSpPr>
        <p:sp>
          <p:nvSpPr>
            <p:cNvPr id="16403" name="Text Placeholder 37"/>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r>
                <a:rPr lang="en-US" altLang="zh-TW" sz="2000" b="1" dirty="0">
                  <a:solidFill>
                    <a:schemeClr val="accent1">
                      <a:lumMod val="75000"/>
                    </a:schemeClr>
                  </a:solidFill>
                  <a:latin typeface="+mn-lt"/>
                  <a:cs typeface="Calibri" panose="020F0502020204030204" pitchFamily="34" charset="0"/>
                </a:rPr>
                <a:t>FIFO scheduler</a:t>
              </a:r>
            </a:p>
          </p:txBody>
        </p:sp>
        <p:sp>
          <p:nvSpPr>
            <p:cNvPr id="35" name="Text Placeholder 254"/>
            <p:cNvSpPr txBox="1">
              <a:spLocks/>
            </p:cNvSpPr>
            <p:nvPr/>
          </p:nvSpPr>
          <p:spPr bwMode="black">
            <a:xfrm>
              <a:off x="2771775" y="1290511"/>
              <a:ext cx="6076011" cy="738665"/>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A default approach to scheduling users’ jobs.</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All jobs run in order of submission.</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Each job would use the resources of whole cluster, so that all of incoming jobs have to wait their turn.</a:t>
              </a:r>
            </a:p>
          </p:txBody>
        </p:sp>
      </p:grpSp>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275112"/>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MapReduce Scheduler</a:t>
            </a:r>
          </a:p>
        </p:txBody>
      </p:sp>
      <p:pic>
        <p:nvPicPr>
          <p:cNvPr id="3" name="圖片 2"/>
          <p:cNvPicPr>
            <a:picLocks noChangeAspect="1"/>
          </p:cNvPicPr>
          <p:nvPr/>
        </p:nvPicPr>
        <p:blipFill>
          <a:blip r:embed="rId3"/>
          <a:stretch>
            <a:fillRect/>
          </a:stretch>
        </p:blipFill>
        <p:spPr>
          <a:xfrm>
            <a:off x="1128878" y="1137900"/>
            <a:ext cx="4986960" cy="4237087"/>
          </a:xfrm>
          <a:prstGeom prst="rect">
            <a:avLst/>
          </a:prstGeom>
        </p:spPr>
      </p:pic>
      <p:grpSp>
        <p:nvGrpSpPr>
          <p:cNvPr id="15" name="群組 14"/>
          <p:cNvGrpSpPr/>
          <p:nvPr/>
        </p:nvGrpSpPr>
        <p:grpSpPr>
          <a:xfrm>
            <a:off x="6388406" y="2763843"/>
            <a:ext cx="5238960" cy="2496296"/>
            <a:chOff x="2771775" y="1080282"/>
            <a:chExt cx="6076011" cy="1872225"/>
          </a:xfrm>
        </p:grpSpPr>
        <p:sp>
          <p:nvSpPr>
            <p:cNvPr id="16" name="Text Placeholder 37"/>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r>
                <a:rPr lang="en-US" altLang="zh-TW" sz="2000" b="1" dirty="0">
                  <a:solidFill>
                    <a:schemeClr val="accent1">
                      <a:lumMod val="75000"/>
                    </a:schemeClr>
                  </a:solidFill>
                  <a:latin typeface="+mn-lt"/>
                  <a:cs typeface="Calibri" panose="020F0502020204030204" pitchFamily="34" charset="0"/>
                </a:rPr>
                <a:t>Fair scheduler</a:t>
              </a:r>
            </a:p>
          </p:txBody>
        </p:sp>
        <p:sp>
          <p:nvSpPr>
            <p:cNvPr id="17" name="Text Placeholder 254"/>
            <p:cNvSpPr txBox="1">
              <a:spLocks/>
            </p:cNvSpPr>
            <p:nvPr/>
          </p:nvSpPr>
          <p:spPr bwMode="black">
            <a:xfrm>
              <a:off x="2771775" y="1290511"/>
              <a:ext cx="6076011" cy="1661996"/>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All jobs get an equal share of resources over time.</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When there is a single job running, that job uses the entire cluster.</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When other jobs are submitted, a portion of resources are freed up for the new jobs, so that each job gets roughly the same amount of resources.</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Unlike the default Hadoop scheduler, which forms a queue of jobs, this lets short jobs finish in reasonable time while not starving long jobs.</a:t>
              </a:r>
            </a:p>
          </p:txBody>
        </p:sp>
      </p:grpSp>
    </p:spTree>
    <p:extLst>
      <p:ext uri="{BB962C8B-B14F-4D97-AF65-F5344CB8AC3E}">
        <p14:creationId xmlns:p14="http://schemas.microsoft.com/office/powerpoint/2010/main" val="227439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6C6B600C-9464-462F-BEE7-13DDDAAAACF5}"/>
              </a:ext>
            </a:extLst>
          </p:cNvPr>
          <p:cNvSpPr/>
          <p:nvPr/>
        </p:nvSpPr>
        <p:spPr>
          <a:xfrm>
            <a:off x="0" y="0"/>
            <a:ext cx="4194810"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標題 1">
            <a:extLst>
              <a:ext uri="{FF2B5EF4-FFF2-40B4-BE49-F238E27FC236}">
                <a16:creationId xmlns:a16="http://schemas.microsoft.com/office/drawing/2014/main" id="{3967BA6C-5789-49ED-AC38-B12CE21466D0}"/>
              </a:ext>
            </a:extLst>
          </p:cNvPr>
          <p:cNvSpPr txBox="1">
            <a:spLocks/>
          </p:cNvSpPr>
          <p:nvPr/>
        </p:nvSpPr>
        <p:spPr>
          <a:xfrm>
            <a:off x="431800" y="2431038"/>
            <a:ext cx="33655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solidFill>
                  <a:schemeClr val="bg1"/>
                </a:solidFill>
              </a:rPr>
              <a:t>Learning Objective</a:t>
            </a:r>
          </a:p>
        </p:txBody>
      </p:sp>
      <p:sp>
        <p:nvSpPr>
          <p:cNvPr id="8" name="Google Shape;78;p13">
            <a:extLst>
              <a:ext uri="{FF2B5EF4-FFF2-40B4-BE49-F238E27FC236}">
                <a16:creationId xmlns:a16="http://schemas.microsoft.com/office/drawing/2014/main" id="{B7B654FD-67CF-4EC8-9F1D-AEC9263E6605}"/>
              </a:ext>
            </a:extLst>
          </p:cNvPr>
          <p:cNvSpPr txBox="1"/>
          <p:nvPr/>
        </p:nvSpPr>
        <p:spPr>
          <a:xfrm>
            <a:off x="5899411" y="1244365"/>
            <a:ext cx="5764904" cy="1231106"/>
          </a:xfrm>
          <a:prstGeom prst="rect">
            <a:avLst/>
          </a:prstGeom>
          <a:noFill/>
          <a:ln>
            <a:noFill/>
          </a:ln>
        </p:spPr>
        <p:txBody>
          <a:bodyPr spcFirstLastPara="1" wrap="square" lIns="0" tIns="0" rIns="0" bIns="0" anchor="t" anchorCtr="0">
            <a:spAutoFit/>
          </a:bodyPr>
          <a:lstStyle/>
          <a:p>
            <a:pPr lvl="0" algn="just">
              <a:spcBef>
                <a:spcPts val="0"/>
              </a:spcBef>
              <a:spcAft>
                <a:spcPts val="0"/>
              </a:spcAft>
            </a:pPr>
            <a:r>
              <a:rPr lang="en-US" altLang="zh-TW" sz="2000" dirty="0">
                <a:solidFill>
                  <a:schemeClr val="dk1"/>
                </a:solidFill>
                <a:latin typeface="微軟正黑體" panose="020B0604030504040204" pitchFamily="34" charset="-120"/>
                <a:ea typeface="微軟正黑體" panose="020B0604030504040204" pitchFamily="34" charset="-120"/>
                <a:cs typeface="Poppins Medium"/>
                <a:sym typeface="Poppins Medium"/>
              </a:rPr>
              <a:t>This unit first mentions how to deploy services in a cloud platform by Kubernetes. The components of </a:t>
            </a:r>
            <a:r>
              <a:rPr lang="en-US" altLang="zh-TW" sz="2000" dirty="0">
                <a:solidFill>
                  <a:prstClr val="black"/>
                </a:solidFill>
                <a:latin typeface="微軟正黑體" panose="020B0604030504040204" pitchFamily="34" charset="-120"/>
                <a:ea typeface="微軟正黑體" panose="020B0604030504040204" pitchFamily="34" charset="-120"/>
                <a:cs typeface="Poppins Medium"/>
                <a:sym typeface="Poppins Medium"/>
              </a:rPr>
              <a:t>Kubernetes</a:t>
            </a:r>
            <a:r>
              <a:rPr lang="zh-TW" altLang="en-US" sz="2000" dirty="0">
                <a:solidFill>
                  <a:prstClr val="black"/>
                </a:solidFill>
                <a:latin typeface="微軟正黑體" panose="020B0604030504040204" pitchFamily="34" charset="-120"/>
                <a:ea typeface="微軟正黑體" panose="020B0604030504040204" pitchFamily="34" charset="-120"/>
                <a:cs typeface="Poppins Medium"/>
                <a:sym typeface="Poppins Medium"/>
              </a:rPr>
              <a:t> </a:t>
            </a:r>
            <a:r>
              <a:rPr lang="en-US" altLang="zh-TW" sz="2000" dirty="0">
                <a:solidFill>
                  <a:prstClr val="black"/>
                </a:solidFill>
                <a:latin typeface="微軟正黑體" panose="020B0604030504040204" pitchFamily="34" charset="-120"/>
                <a:ea typeface="微軟正黑體" panose="020B0604030504040204" pitchFamily="34" charset="-120"/>
                <a:cs typeface="Poppins Medium"/>
                <a:sym typeface="Poppins Medium"/>
              </a:rPr>
              <a:t>will be elaborated by illustrating the step-by-step operations.</a:t>
            </a:r>
            <a:endParaRPr sz="800" dirty="0">
              <a:solidFill>
                <a:schemeClr val="dk1"/>
              </a:solidFill>
              <a:latin typeface="微軟正黑體" panose="020B0604030504040204" pitchFamily="34" charset="-120"/>
              <a:ea typeface="微軟正黑體" panose="020B0604030504040204" pitchFamily="34" charset="-120"/>
              <a:cs typeface="Poppins Medium"/>
              <a:sym typeface="Poppins Medium"/>
            </a:endParaRPr>
          </a:p>
        </p:txBody>
      </p:sp>
      <p:grpSp>
        <p:nvGrpSpPr>
          <p:cNvPr id="9" name="Google Shape;79;p13">
            <a:extLst>
              <a:ext uri="{FF2B5EF4-FFF2-40B4-BE49-F238E27FC236}">
                <a16:creationId xmlns:a16="http://schemas.microsoft.com/office/drawing/2014/main" id="{5583C123-8447-4271-ABBD-8FC4573AF865}"/>
              </a:ext>
            </a:extLst>
          </p:cNvPr>
          <p:cNvGrpSpPr/>
          <p:nvPr/>
        </p:nvGrpSpPr>
        <p:grpSpPr>
          <a:xfrm>
            <a:off x="5052061" y="1170379"/>
            <a:ext cx="497674" cy="507840"/>
            <a:chOff x="2240" y="0"/>
            <a:chExt cx="995662" cy="1016000"/>
          </a:xfrm>
        </p:grpSpPr>
        <p:sp>
          <p:nvSpPr>
            <p:cNvPr id="10" name="Google Shape;80;p13">
              <a:extLst>
                <a:ext uri="{FF2B5EF4-FFF2-40B4-BE49-F238E27FC236}">
                  <a16:creationId xmlns:a16="http://schemas.microsoft.com/office/drawing/2014/main" id="{15BD80E0-4008-426E-88EB-667799FAFC78}"/>
                </a:ext>
              </a:extLst>
            </p:cNvPr>
            <p:cNvSpPr/>
            <p:nvPr/>
          </p:nvSpPr>
          <p:spPr>
            <a:xfrm>
              <a:off x="2240" y="0"/>
              <a:ext cx="995662" cy="101600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lnSpc>
                  <a:spcPct val="100000"/>
                </a:lnSpc>
                <a:spcBef>
                  <a:spcPts val="0"/>
                </a:spcBef>
                <a:spcAft>
                  <a:spcPts val="0"/>
                </a:spcAft>
                <a:buNone/>
              </a:pPr>
              <a:endParaRPr sz="2800">
                <a:solidFill>
                  <a:schemeClr val="lt1"/>
                </a:solidFill>
                <a:latin typeface="+mn-lt"/>
              </a:endParaRPr>
            </a:p>
          </p:txBody>
        </p:sp>
        <p:sp>
          <p:nvSpPr>
            <p:cNvPr id="11" name="Google Shape;81;p13">
              <a:extLst>
                <a:ext uri="{FF2B5EF4-FFF2-40B4-BE49-F238E27FC236}">
                  <a16:creationId xmlns:a16="http://schemas.microsoft.com/office/drawing/2014/main" id="{D2F97050-39ED-4FFE-9211-F0B6EA69BB03}"/>
                </a:ext>
              </a:extLst>
            </p:cNvPr>
            <p:cNvSpPr txBox="1"/>
            <p:nvPr/>
          </p:nvSpPr>
          <p:spPr>
            <a:xfrm>
              <a:off x="407202" y="148019"/>
              <a:ext cx="189900" cy="738897"/>
            </a:xfrm>
            <a:prstGeom prst="rect">
              <a:avLst/>
            </a:prstGeom>
            <a:solidFill>
              <a:schemeClr val="dk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2400" b="0" i="0" u="none" strike="noStrike" cap="none">
                  <a:solidFill>
                    <a:schemeClr val="lt1"/>
                  </a:solidFill>
                  <a:latin typeface="+mn-lt"/>
                  <a:ea typeface="Poppins Medium"/>
                  <a:cs typeface="Poppins Medium"/>
                  <a:sym typeface="Poppins Medium"/>
                </a:rPr>
                <a:t>1</a:t>
              </a:r>
              <a:endParaRPr sz="1000">
                <a:solidFill>
                  <a:schemeClr val="lt1"/>
                </a:solidFill>
                <a:latin typeface="+mn-lt"/>
              </a:endParaRPr>
            </a:p>
          </p:txBody>
        </p:sp>
      </p:grpSp>
      <p:grpSp>
        <p:nvGrpSpPr>
          <p:cNvPr id="12" name="Google Shape;82;p13">
            <a:extLst>
              <a:ext uri="{FF2B5EF4-FFF2-40B4-BE49-F238E27FC236}">
                <a16:creationId xmlns:a16="http://schemas.microsoft.com/office/drawing/2014/main" id="{915DD32F-E8B7-4C30-875D-930035F367E6}"/>
              </a:ext>
            </a:extLst>
          </p:cNvPr>
          <p:cNvGrpSpPr/>
          <p:nvPr/>
        </p:nvGrpSpPr>
        <p:grpSpPr>
          <a:xfrm>
            <a:off x="5052061" y="2576809"/>
            <a:ext cx="497674" cy="507840"/>
            <a:chOff x="2240" y="0"/>
            <a:chExt cx="995662" cy="1016000"/>
          </a:xfrm>
        </p:grpSpPr>
        <p:sp>
          <p:nvSpPr>
            <p:cNvPr id="13" name="Google Shape;83;p13">
              <a:extLst>
                <a:ext uri="{FF2B5EF4-FFF2-40B4-BE49-F238E27FC236}">
                  <a16:creationId xmlns:a16="http://schemas.microsoft.com/office/drawing/2014/main" id="{98DA2046-2DB6-40FB-BE57-027A26FE6883}"/>
                </a:ext>
              </a:extLst>
            </p:cNvPr>
            <p:cNvSpPr/>
            <p:nvPr/>
          </p:nvSpPr>
          <p:spPr>
            <a:xfrm>
              <a:off x="2240" y="0"/>
              <a:ext cx="995662" cy="101600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lnSpc>
                  <a:spcPct val="100000"/>
                </a:lnSpc>
                <a:spcBef>
                  <a:spcPts val="0"/>
                </a:spcBef>
                <a:spcAft>
                  <a:spcPts val="0"/>
                </a:spcAft>
                <a:buNone/>
              </a:pPr>
              <a:endParaRPr sz="2800">
                <a:solidFill>
                  <a:schemeClr val="lt1"/>
                </a:solidFill>
                <a:latin typeface="+mn-lt"/>
              </a:endParaRPr>
            </a:p>
          </p:txBody>
        </p:sp>
        <p:sp>
          <p:nvSpPr>
            <p:cNvPr id="14" name="Google Shape;84;p13">
              <a:extLst>
                <a:ext uri="{FF2B5EF4-FFF2-40B4-BE49-F238E27FC236}">
                  <a16:creationId xmlns:a16="http://schemas.microsoft.com/office/drawing/2014/main" id="{ECD33867-C907-410D-8311-A6DCE341CF74}"/>
                </a:ext>
              </a:extLst>
            </p:cNvPr>
            <p:cNvSpPr txBox="1"/>
            <p:nvPr/>
          </p:nvSpPr>
          <p:spPr>
            <a:xfrm>
              <a:off x="337824" y="148019"/>
              <a:ext cx="328500" cy="738897"/>
            </a:xfrm>
            <a:prstGeom prst="rect">
              <a:avLst/>
            </a:prstGeom>
            <a:solidFill>
              <a:schemeClr val="dk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2400" b="0" i="0" u="none" strike="noStrike" cap="none" dirty="0">
                  <a:solidFill>
                    <a:schemeClr val="lt1"/>
                  </a:solidFill>
                  <a:latin typeface="+mn-lt"/>
                  <a:ea typeface="Poppins Medium"/>
                  <a:cs typeface="Poppins Medium"/>
                  <a:sym typeface="Poppins Medium"/>
                </a:rPr>
                <a:t>2</a:t>
              </a:r>
              <a:endParaRPr sz="1000" dirty="0">
                <a:solidFill>
                  <a:schemeClr val="lt1"/>
                </a:solidFill>
                <a:latin typeface="+mn-lt"/>
              </a:endParaRPr>
            </a:p>
          </p:txBody>
        </p:sp>
      </p:grpSp>
      <p:grpSp>
        <p:nvGrpSpPr>
          <p:cNvPr id="15" name="Google Shape;85;p13">
            <a:extLst>
              <a:ext uri="{FF2B5EF4-FFF2-40B4-BE49-F238E27FC236}">
                <a16:creationId xmlns:a16="http://schemas.microsoft.com/office/drawing/2014/main" id="{EDD99A18-E784-4221-AF11-FDFF8F4E60EC}"/>
              </a:ext>
            </a:extLst>
          </p:cNvPr>
          <p:cNvGrpSpPr/>
          <p:nvPr/>
        </p:nvGrpSpPr>
        <p:grpSpPr>
          <a:xfrm>
            <a:off x="5005641" y="4063659"/>
            <a:ext cx="497674" cy="507840"/>
            <a:chOff x="2240" y="0"/>
            <a:chExt cx="995662" cy="1016000"/>
          </a:xfrm>
        </p:grpSpPr>
        <p:sp>
          <p:nvSpPr>
            <p:cNvPr id="16" name="Google Shape;86;p13">
              <a:extLst>
                <a:ext uri="{FF2B5EF4-FFF2-40B4-BE49-F238E27FC236}">
                  <a16:creationId xmlns:a16="http://schemas.microsoft.com/office/drawing/2014/main" id="{BC570C70-5DF9-42D8-979B-24B8B689183B}"/>
                </a:ext>
              </a:extLst>
            </p:cNvPr>
            <p:cNvSpPr/>
            <p:nvPr/>
          </p:nvSpPr>
          <p:spPr>
            <a:xfrm>
              <a:off x="2240" y="0"/>
              <a:ext cx="995662" cy="101600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lnSpc>
                  <a:spcPct val="100000"/>
                </a:lnSpc>
                <a:spcBef>
                  <a:spcPts val="0"/>
                </a:spcBef>
                <a:spcAft>
                  <a:spcPts val="0"/>
                </a:spcAft>
                <a:buNone/>
              </a:pPr>
              <a:endParaRPr sz="2800">
                <a:solidFill>
                  <a:schemeClr val="lt1"/>
                </a:solidFill>
                <a:latin typeface="+mn-lt"/>
              </a:endParaRPr>
            </a:p>
          </p:txBody>
        </p:sp>
        <p:sp>
          <p:nvSpPr>
            <p:cNvPr id="17" name="Google Shape;87;p13">
              <a:extLst>
                <a:ext uri="{FF2B5EF4-FFF2-40B4-BE49-F238E27FC236}">
                  <a16:creationId xmlns:a16="http://schemas.microsoft.com/office/drawing/2014/main" id="{223ED359-9BB8-4DCD-8485-F8288FF0E600}"/>
                </a:ext>
              </a:extLst>
            </p:cNvPr>
            <p:cNvSpPr txBox="1"/>
            <p:nvPr/>
          </p:nvSpPr>
          <p:spPr>
            <a:xfrm>
              <a:off x="341083" y="148019"/>
              <a:ext cx="322200" cy="738897"/>
            </a:xfrm>
            <a:prstGeom prst="rect">
              <a:avLst/>
            </a:prstGeom>
            <a:solidFill>
              <a:schemeClr val="dk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2400" b="0" i="0" u="none" strike="noStrike" cap="none" dirty="0">
                  <a:solidFill>
                    <a:schemeClr val="lt1"/>
                  </a:solidFill>
                  <a:latin typeface="+mn-lt"/>
                  <a:ea typeface="Poppins Medium"/>
                  <a:cs typeface="Poppins Medium"/>
                  <a:sym typeface="Poppins Medium"/>
                </a:rPr>
                <a:t>3</a:t>
              </a:r>
              <a:endParaRPr sz="1000" dirty="0">
                <a:solidFill>
                  <a:schemeClr val="lt1"/>
                </a:solidFill>
                <a:latin typeface="+mn-lt"/>
              </a:endParaRPr>
            </a:p>
          </p:txBody>
        </p:sp>
      </p:grpSp>
      <p:sp>
        <p:nvSpPr>
          <p:cNvPr id="18" name="Google Shape;88;p13">
            <a:extLst>
              <a:ext uri="{FF2B5EF4-FFF2-40B4-BE49-F238E27FC236}">
                <a16:creationId xmlns:a16="http://schemas.microsoft.com/office/drawing/2014/main" id="{A30DB24A-F4C6-4842-9EC6-6249BB3793C2}"/>
              </a:ext>
            </a:extLst>
          </p:cNvPr>
          <p:cNvSpPr txBox="1"/>
          <p:nvPr/>
        </p:nvSpPr>
        <p:spPr>
          <a:xfrm>
            <a:off x="5899410" y="2641442"/>
            <a:ext cx="5911589" cy="1231106"/>
          </a:xfrm>
          <a:prstGeom prst="rect">
            <a:avLst/>
          </a:prstGeom>
          <a:noFill/>
          <a:ln>
            <a:noFill/>
          </a:ln>
        </p:spPr>
        <p:txBody>
          <a:bodyPr spcFirstLastPara="1" wrap="square" lIns="0" tIns="0" rIns="0" bIns="0" anchor="t" anchorCtr="0">
            <a:spAutoFit/>
          </a:bodyPr>
          <a:lstStyle/>
          <a:p>
            <a:pPr lvl="0">
              <a:spcBef>
                <a:spcPts val="0"/>
              </a:spcBef>
              <a:spcAft>
                <a:spcPts val="0"/>
              </a:spcAft>
            </a:pPr>
            <a:r>
              <a:rPr lang="en-US" altLang="zh-TW" sz="2000" dirty="0">
                <a:solidFill>
                  <a:schemeClr val="dk1"/>
                </a:solidFill>
                <a:latin typeface="微軟正黑體" panose="020B0604030504040204" pitchFamily="34" charset="-120"/>
                <a:ea typeface="微軟正黑體" panose="020B0604030504040204" pitchFamily="34" charset="-120"/>
                <a:cs typeface="Poppins Medium"/>
                <a:sym typeface="Poppins Medium"/>
              </a:rPr>
              <a:t>After deploying services, we introduce the MapReduce framework how to efficiently execute cloud  services in parallel to speed up execution time.  </a:t>
            </a:r>
            <a:endParaRPr sz="800" dirty="0">
              <a:solidFill>
                <a:schemeClr val="dk1"/>
              </a:solidFill>
              <a:latin typeface="微軟正黑體" panose="020B0604030504040204" pitchFamily="34" charset="-120"/>
              <a:ea typeface="微軟正黑體" panose="020B0604030504040204" pitchFamily="34" charset="-120"/>
              <a:cs typeface="Poppins Medium"/>
              <a:sym typeface="Poppins Medium"/>
            </a:endParaRPr>
          </a:p>
        </p:txBody>
      </p:sp>
      <p:sp>
        <p:nvSpPr>
          <p:cNvPr id="19" name="Google Shape;89;p13">
            <a:extLst>
              <a:ext uri="{FF2B5EF4-FFF2-40B4-BE49-F238E27FC236}">
                <a16:creationId xmlns:a16="http://schemas.microsoft.com/office/drawing/2014/main" id="{16B5282D-3C04-475A-B7BD-FC54A6A657C8}"/>
              </a:ext>
            </a:extLst>
          </p:cNvPr>
          <p:cNvSpPr txBox="1"/>
          <p:nvPr/>
        </p:nvSpPr>
        <p:spPr>
          <a:xfrm>
            <a:off x="5899409" y="4149730"/>
            <a:ext cx="5911589" cy="123110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2000" dirty="0">
                <a:solidFill>
                  <a:schemeClr val="dk1"/>
                </a:solidFill>
                <a:latin typeface="微軟正黑體" panose="020B0604030504040204" pitchFamily="34" charset="-120"/>
                <a:ea typeface="微軟正黑體" panose="020B0604030504040204" pitchFamily="34" charset="-120"/>
                <a:cs typeface="Poppins Medium"/>
                <a:sym typeface="Poppins Medium"/>
              </a:rPr>
              <a:t>In</a:t>
            </a:r>
            <a:r>
              <a:rPr lang="zh-TW" altLang="en-US" sz="2000" dirty="0">
                <a:solidFill>
                  <a:schemeClr val="dk1"/>
                </a:solidFill>
                <a:latin typeface="微軟正黑體" panose="020B0604030504040204" pitchFamily="34" charset="-120"/>
                <a:ea typeface="微軟正黑體" panose="020B0604030504040204" pitchFamily="34" charset="-120"/>
                <a:cs typeface="Poppins Medium"/>
                <a:sym typeface="Poppins Medium"/>
              </a:rPr>
              <a:t> </a:t>
            </a:r>
            <a:r>
              <a:rPr lang="en-US" altLang="zh-TW" sz="2000" dirty="0">
                <a:solidFill>
                  <a:schemeClr val="dk1"/>
                </a:solidFill>
                <a:latin typeface="微軟正黑體" panose="020B0604030504040204" pitchFamily="34" charset="-120"/>
                <a:ea typeface="微軟正黑體" panose="020B0604030504040204" pitchFamily="34" charset="-120"/>
                <a:cs typeface="Poppins Medium"/>
                <a:sym typeface="Poppins Medium"/>
              </a:rPr>
              <a:t>addition to the basic operations of Kubernetes and MapReduce,  we further lecture some special functions in the service deployment and execution enhancement..</a:t>
            </a:r>
            <a:endParaRPr sz="800" dirty="0">
              <a:solidFill>
                <a:schemeClr val="dk1"/>
              </a:solidFill>
              <a:latin typeface="微軟正黑體" panose="020B0604030504040204" pitchFamily="34" charset="-120"/>
              <a:ea typeface="微軟正黑體" panose="020B0604030504040204" pitchFamily="34" charset="-120"/>
              <a:cs typeface="Poppins Medium"/>
              <a:sym typeface="Poppins Medium"/>
            </a:endParaRPr>
          </a:p>
        </p:txBody>
      </p:sp>
    </p:spTree>
    <p:extLst>
      <p:ext uri="{BB962C8B-B14F-4D97-AF65-F5344CB8AC3E}">
        <p14:creationId xmlns:p14="http://schemas.microsoft.com/office/powerpoint/2010/main" val="1506088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6462564" y="972126"/>
            <a:ext cx="5238960" cy="5006179"/>
            <a:chOff x="2757131" y="863863"/>
            <a:chExt cx="6076011" cy="3754641"/>
          </a:xfrm>
        </p:grpSpPr>
        <p:sp>
          <p:nvSpPr>
            <p:cNvPr id="16403" name="Text Placeholder 37"/>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endParaRPr lang="en-US" altLang="zh-TW" sz="2000" b="1" dirty="0">
                <a:solidFill>
                  <a:schemeClr val="accent1">
                    <a:lumMod val="75000"/>
                  </a:schemeClr>
                </a:solidFill>
                <a:latin typeface="+mn-lt"/>
                <a:cs typeface="Calibri" panose="020F0502020204030204" pitchFamily="34" charset="0"/>
              </a:endParaRPr>
            </a:p>
          </p:txBody>
        </p:sp>
        <mc:AlternateContent xmlns:mc="http://schemas.openxmlformats.org/markup-compatibility/2006" xmlns:a14="http://schemas.microsoft.com/office/drawing/2010/main">
          <mc:Choice Requires="a14">
            <p:sp>
              <p:nvSpPr>
                <p:cNvPr id="35" name="Text Placeholder 254"/>
                <p:cNvSpPr txBox="1">
                  <a:spLocks/>
                </p:cNvSpPr>
                <p:nvPr/>
              </p:nvSpPr>
              <p:spPr bwMode="black">
                <a:xfrm>
                  <a:off x="2757131" y="863863"/>
                  <a:ext cx="6076011" cy="3754641"/>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prstClr val="black"/>
                      </a:solidFill>
                      <a:ea typeface="微軟正黑體" panose="020B0604030504040204" pitchFamily="34" charset="-120"/>
                    </a:rPr>
                    <a:t>To select speculative tasks, Hadoop monitors task progress using a </a:t>
                  </a:r>
                  <a:r>
                    <a:rPr kumimoji="0" lang="en-US" altLang="zh-TW" sz="1600" dirty="0">
                      <a:solidFill>
                        <a:schemeClr val="tx1"/>
                      </a:solidFill>
                      <a:ea typeface="微軟正黑體" panose="020B0604030504040204" pitchFamily="34" charset="-120"/>
                    </a:rPr>
                    <a:t>progress score between 0 and 1.</a:t>
                  </a:r>
                </a:p>
                <a:p>
                  <a:pPr lvl="1" fontAlgn="auto">
                    <a:spcBef>
                      <a:spcPts val="0"/>
                    </a:spcBef>
                    <a:spcAft>
                      <a:spcPts val="0"/>
                    </a:spcAft>
                    <a:buFont typeface="Wingdings" panose="05000000000000000000" pitchFamily="2" charset="2"/>
                    <a:buChar char="Ø"/>
                  </a:pPr>
                  <a:r>
                    <a:rPr kumimoji="0" lang="en-US" altLang="zh-TW" sz="1600" dirty="0">
                      <a:solidFill>
                        <a:prstClr val="black"/>
                      </a:solidFill>
                      <a:ea typeface="微軟正黑體" panose="020B0604030504040204" pitchFamily="34" charset="-120"/>
                    </a:rPr>
                    <a:t>For a map task, the progress score is the fraction of input data read.</a:t>
                  </a:r>
                </a:p>
                <a:p>
                  <a:pPr lvl="1" fontAlgn="auto">
                    <a:spcBef>
                      <a:spcPts val="0"/>
                    </a:spcBef>
                    <a:spcAft>
                      <a:spcPts val="0"/>
                    </a:spcAft>
                    <a:buFont typeface="Wingdings" panose="05000000000000000000" pitchFamily="2" charset="2"/>
                    <a:buChar char="Ø"/>
                  </a:pPr>
                  <a:r>
                    <a:rPr kumimoji="0" lang="en-US" altLang="zh-TW" sz="1600" dirty="0">
                      <a:solidFill>
                        <a:prstClr val="black"/>
                      </a:solidFill>
                      <a:ea typeface="微軟正黑體" panose="020B0604030504040204" pitchFamily="34" charset="-120"/>
                    </a:rPr>
                    <a:t>For a reduce task, the execution is divided into three phases (copy phase, sort phase, and reduce phase), each of which accounts for 1/3 of the score.</a:t>
                  </a:r>
                </a:p>
                <a:p>
                  <a:pPr lvl="1" fontAlgn="auto">
                    <a:spcBef>
                      <a:spcPts val="0"/>
                    </a:spcBef>
                    <a:spcAft>
                      <a:spcPts val="0"/>
                    </a:spcAft>
                    <a:buFont typeface="Wingdings" panose="05000000000000000000" pitchFamily="2" charset="2"/>
                    <a:buChar char="Ø"/>
                  </a:pPr>
                  <a:endParaRPr kumimoji="0" lang="en-US" altLang="zh-TW" sz="1600" dirty="0">
                    <a:solidFill>
                      <a:prstClr val="black"/>
                    </a:solidFill>
                    <a:latin typeface="+mn-lt"/>
                    <a:ea typeface="微軟正黑體" panose="020B0604030504040204" pitchFamily="34" charset="-120"/>
                  </a:endParaRP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 Three phases of a reduce task.</a:t>
                  </a:r>
                </a:p>
                <a:p>
                  <a:pPr marL="628650" lvl="1" indent="-171450" fontAlgn="auto">
                    <a:spcBef>
                      <a:spcPts val="0"/>
                    </a:spcBef>
                    <a:spcAft>
                      <a:spcPts val="0"/>
                    </a:spcAft>
                    <a:buFont typeface="Wingdings" panose="05000000000000000000" pitchFamily="2" charset="2"/>
                    <a:buChar char="Ø"/>
                  </a:pPr>
                  <a:r>
                    <a:rPr kumimoji="0" lang="en-US" altLang="zh-TW" sz="1600" dirty="0">
                      <a:solidFill>
                        <a:prstClr val="black"/>
                      </a:solidFill>
                      <a:latin typeface="+mn-lt"/>
                      <a:ea typeface="微軟正黑體" panose="020B0604030504040204" pitchFamily="34" charset="-120"/>
                    </a:rPr>
                    <a:t>The copy phase: when the task is fetching map outputs.</a:t>
                  </a:r>
                </a:p>
                <a:p>
                  <a:pPr marL="628650" lvl="1" indent="-171450" fontAlgn="auto">
                    <a:spcBef>
                      <a:spcPts val="0"/>
                    </a:spcBef>
                    <a:spcAft>
                      <a:spcPts val="0"/>
                    </a:spcAft>
                    <a:buFont typeface="Wingdings" panose="05000000000000000000" pitchFamily="2" charset="2"/>
                    <a:buChar char="Ø"/>
                  </a:pPr>
                  <a:r>
                    <a:rPr kumimoji="0" lang="en-US" altLang="zh-TW" sz="1600" dirty="0">
                      <a:solidFill>
                        <a:prstClr val="black"/>
                      </a:solidFill>
                      <a:latin typeface="+mn-lt"/>
                      <a:ea typeface="微軟正黑體" panose="020B0604030504040204" pitchFamily="34" charset="-120"/>
                    </a:rPr>
                    <a:t>The sort phase: when map outputs are sorting by key.</a:t>
                  </a:r>
                </a:p>
                <a:p>
                  <a:pPr marL="628650" lvl="1" indent="-171450" fontAlgn="auto">
                    <a:spcBef>
                      <a:spcPts val="0"/>
                    </a:spcBef>
                    <a:spcAft>
                      <a:spcPts val="0"/>
                    </a:spcAft>
                    <a:buFont typeface="Wingdings" panose="05000000000000000000" pitchFamily="2" charset="2"/>
                    <a:buChar char="Ø"/>
                  </a:pPr>
                  <a:r>
                    <a:rPr kumimoji="0" lang="en-US" altLang="zh-TW" sz="1600" dirty="0">
                      <a:solidFill>
                        <a:prstClr val="black"/>
                      </a:solidFill>
                      <a:latin typeface="+mn-lt"/>
                      <a:ea typeface="微軟正黑體" panose="020B0604030504040204" pitchFamily="34" charset="-120"/>
                    </a:rPr>
                    <a:t>The reduce phase: when a user-defined function is being applied to the list of map outputs with each key.</a:t>
                  </a:r>
                </a:p>
                <a:p>
                  <a:pPr marL="628650" lvl="1" indent="-171450" fontAlgn="auto">
                    <a:spcBef>
                      <a:spcPts val="0"/>
                    </a:spcBef>
                    <a:spcAft>
                      <a:spcPts val="0"/>
                    </a:spcAft>
                    <a:buFont typeface="Wingdings" panose="05000000000000000000" pitchFamily="2" charset="2"/>
                    <a:buChar char="Ø"/>
                  </a:pPr>
                  <a:endParaRPr kumimoji="0" lang="en-US" altLang="zh-TW" sz="1600" dirty="0">
                    <a:solidFill>
                      <a:prstClr val="black"/>
                    </a:solidFill>
                    <a:latin typeface="+mn-lt"/>
                    <a:ea typeface="微軟正黑體" panose="020B0604030504040204" pitchFamily="34" charset="-120"/>
                  </a:endParaRP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For example</a:t>
                  </a:r>
                </a:p>
                <a:p>
                  <a:pPr lvl="1" fontAlgn="auto">
                    <a:spcBef>
                      <a:spcPts val="0"/>
                    </a:spcBef>
                    <a:spcAft>
                      <a:spcPts val="0"/>
                    </a:spcAft>
                    <a:buFont typeface="Wingdings" panose="05000000000000000000" pitchFamily="2" charset="2"/>
                    <a:buChar char="Ø"/>
                  </a:pPr>
                  <a:r>
                    <a:rPr kumimoji="0" lang="en-US" altLang="zh-TW" sz="1600" dirty="0">
                      <a:solidFill>
                        <a:prstClr val="black"/>
                      </a:solidFill>
                      <a:latin typeface="+mn-lt"/>
                      <a:ea typeface="微軟正黑體" panose="020B0604030504040204" pitchFamily="34" charset="-120"/>
                    </a:rPr>
                    <a:t>A task halfway through the copy phase has a progress score of  </a:t>
                  </a:r>
                  <a14:m>
                    <m:oMath xmlns:m="http://schemas.openxmlformats.org/officeDocument/2006/math">
                      <m:f>
                        <m:fPr>
                          <m:ctrlPr>
                            <a:rPr lang="en-US" altLang="zh-TW" sz="1600" i="1" smtClean="0">
                              <a:solidFill>
                                <a:schemeClr val="tx1"/>
                              </a:solidFill>
                              <a:latin typeface="Cambria Math" panose="02040503050406030204" pitchFamily="18" charset="0"/>
                            </a:rPr>
                          </m:ctrlPr>
                        </m:fPr>
                        <m:num>
                          <m:r>
                            <a:rPr lang="en-US" altLang="zh-TW" sz="1600" i="1">
                              <a:solidFill>
                                <a:schemeClr val="tx1"/>
                              </a:solidFill>
                              <a:latin typeface="Cambria Math" panose="02040503050406030204" pitchFamily="18" charset="0"/>
                            </a:rPr>
                            <m:t>1</m:t>
                          </m:r>
                        </m:num>
                        <m:den>
                          <m:r>
                            <a:rPr lang="en-US" altLang="zh-TW" sz="1600" i="1">
                              <a:solidFill>
                                <a:schemeClr val="tx1"/>
                              </a:solidFill>
                              <a:latin typeface="Cambria Math" panose="02040503050406030204" pitchFamily="18" charset="0"/>
                            </a:rPr>
                            <m:t>2</m:t>
                          </m:r>
                        </m:den>
                      </m:f>
                      <m:r>
                        <a:rPr lang="en-US" altLang="zh-TW" sz="1600" i="1">
                          <a:solidFill>
                            <a:schemeClr val="tx1"/>
                          </a:solidFill>
                          <a:latin typeface="Cambria Math" panose="02040503050406030204" pitchFamily="18" charset="0"/>
                          <a:ea typeface="Cambria Math" panose="02040503050406030204" pitchFamily="18" charset="0"/>
                        </a:rPr>
                        <m:t>∙</m:t>
                      </m:r>
                      <m:f>
                        <m:fPr>
                          <m:ctrlPr>
                            <a:rPr lang="en-US" altLang="zh-TW" sz="1600" i="1">
                              <a:solidFill>
                                <a:schemeClr val="tx1"/>
                              </a:solidFill>
                              <a:latin typeface="Cambria Math" panose="02040503050406030204" pitchFamily="18" charset="0"/>
                              <a:ea typeface="Cambria Math" panose="02040503050406030204" pitchFamily="18" charset="0"/>
                            </a:rPr>
                          </m:ctrlPr>
                        </m:fPr>
                        <m:num>
                          <m:r>
                            <a:rPr lang="en-US" altLang="zh-TW" sz="1600" i="1">
                              <a:solidFill>
                                <a:schemeClr val="tx1"/>
                              </a:solidFill>
                              <a:latin typeface="Cambria Math" panose="02040503050406030204" pitchFamily="18" charset="0"/>
                              <a:ea typeface="Cambria Math" panose="02040503050406030204" pitchFamily="18" charset="0"/>
                            </a:rPr>
                            <m:t>1</m:t>
                          </m:r>
                        </m:num>
                        <m:den>
                          <m:r>
                            <a:rPr lang="en-US" altLang="zh-TW" sz="1600" i="1">
                              <a:solidFill>
                                <a:schemeClr val="tx1"/>
                              </a:solidFill>
                              <a:latin typeface="Cambria Math" panose="02040503050406030204" pitchFamily="18" charset="0"/>
                              <a:ea typeface="Cambria Math" panose="02040503050406030204" pitchFamily="18" charset="0"/>
                            </a:rPr>
                            <m:t>3</m:t>
                          </m:r>
                        </m:den>
                      </m:f>
                      <m:r>
                        <a:rPr lang="en-US" altLang="zh-TW" sz="1600" i="1">
                          <a:solidFill>
                            <a:schemeClr val="tx1"/>
                          </a:solidFill>
                          <a:latin typeface="Cambria Math" panose="02040503050406030204" pitchFamily="18" charset="0"/>
                          <a:ea typeface="Cambria Math" panose="02040503050406030204" pitchFamily="18" charset="0"/>
                        </a:rPr>
                        <m:t>=</m:t>
                      </m:r>
                      <m:f>
                        <m:fPr>
                          <m:ctrlPr>
                            <a:rPr lang="en-US" altLang="zh-TW" sz="1600" i="1">
                              <a:solidFill>
                                <a:schemeClr val="tx1"/>
                              </a:solidFill>
                              <a:latin typeface="Cambria Math" panose="02040503050406030204" pitchFamily="18" charset="0"/>
                              <a:ea typeface="Cambria Math" panose="02040503050406030204" pitchFamily="18" charset="0"/>
                            </a:rPr>
                          </m:ctrlPr>
                        </m:fPr>
                        <m:num>
                          <m:r>
                            <a:rPr lang="en-US" altLang="zh-TW" sz="1600" i="1">
                              <a:solidFill>
                                <a:schemeClr val="tx1"/>
                              </a:solidFill>
                              <a:latin typeface="Cambria Math" panose="02040503050406030204" pitchFamily="18" charset="0"/>
                              <a:ea typeface="Cambria Math" panose="02040503050406030204" pitchFamily="18" charset="0"/>
                            </a:rPr>
                            <m:t>1</m:t>
                          </m:r>
                        </m:num>
                        <m:den>
                          <m:r>
                            <a:rPr lang="en-US" altLang="zh-TW" sz="1600" i="1">
                              <a:solidFill>
                                <a:schemeClr val="tx1"/>
                              </a:solidFill>
                              <a:latin typeface="Cambria Math" panose="02040503050406030204" pitchFamily="18" charset="0"/>
                              <a:ea typeface="Cambria Math" panose="02040503050406030204" pitchFamily="18" charset="0"/>
                            </a:rPr>
                            <m:t>6</m:t>
                          </m:r>
                        </m:den>
                      </m:f>
                    </m:oMath>
                  </a14:m>
                  <a:endParaRPr kumimoji="0" lang="en-US" altLang="zh-TW" sz="1600" dirty="0">
                    <a:solidFill>
                      <a:prstClr val="black"/>
                    </a:solidFill>
                    <a:latin typeface="Calibri" panose="020F0502020204030204" pitchFamily="34" charset="0"/>
                    <a:ea typeface="微軟正黑體" panose="020B0604030504040204" pitchFamily="34" charset="-120"/>
                    <a:cs typeface="Calibri" panose="020F0502020204030204" pitchFamily="34" charset="0"/>
                  </a:endParaRPr>
                </a:p>
                <a:p>
                  <a:pPr lvl="1" fontAlgn="auto">
                    <a:spcBef>
                      <a:spcPts val="0"/>
                    </a:spcBef>
                    <a:spcAft>
                      <a:spcPts val="0"/>
                    </a:spcAft>
                    <a:buFont typeface="Wingdings" panose="05000000000000000000" pitchFamily="2" charset="2"/>
                    <a:buChar char="Ø"/>
                  </a:pPr>
                  <a:r>
                    <a:rPr kumimoji="0" lang="en-US" altLang="zh-TW" sz="1600" dirty="0">
                      <a:solidFill>
                        <a:prstClr val="black"/>
                      </a:solidFill>
                      <a:latin typeface="+mn-lt"/>
                      <a:ea typeface="微軟正黑體" panose="020B0604030504040204" pitchFamily="34" charset="-120"/>
                    </a:rPr>
                    <a:t>A task halfway through the reduce phase scores</a:t>
                  </a:r>
                  <a:r>
                    <a:rPr kumimoji="0" lang="en-US" altLang="zh-TW" sz="1600" dirty="0">
                      <a:solidFill>
                        <a:schemeClr val="tx1"/>
                      </a:solidFill>
                      <a:latin typeface="+mn-lt"/>
                      <a:ea typeface="微軟正黑體" panose="020B0604030504040204" pitchFamily="34" charset="-120"/>
                    </a:rPr>
                    <a:t> </a:t>
                  </a:r>
                  <a14:m>
                    <m:oMath xmlns:m="http://schemas.openxmlformats.org/officeDocument/2006/math">
                      <m:f>
                        <m:fPr>
                          <m:ctrlPr>
                            <a:rPr lang="en-US" altLang="zh-TW" sz="1600" i="1">
                              <a:solidFill>
                                <a:schemeClr val="tx1"/>
                              </a:solidFill>
                              <a:latin typeface="Cambria Math" panose="02040503050406030204" pitchFamily="18" charset="0"/>
                              <a:ea typeface="Cambria Math" panose="02040503050406030204" pitchFamily="18" charset="0"/>
                            </a:rPr>
                          </m:ctrlPr>
                        </m:fPr>
                        <m:num>
                          <m:r>
                            <a:rPr lang="en-US" altLang="zh-TW" sz="1600" i="1">
                              <a:solidFill>
                                <a:schemeClr val="tx1"/>
                              </a:solidFill>
                              <a:latin typeface="Cambria Math" panose="02040503050406030204" pitchFamily="18" charset="0"/>
                              <a:ea typeface="Cambria Math" panose="02040503050406030204" pitchFamily="18" charset="0"/>
                            </a:rPr>
                            <m:t>1</m:t>
                          </m:r>
                        </m:num>
                        <m:den>
                          <m:r>
                            <a:rPr lang="en-US" altLang="zh-TW" sz="1600" i="1">
                              <a:solidFill>
                                <a:schemeClr val="tx1"/>
                              </a:solidFill>
                              <a:latin typeface="Cambria Math" panose="02040503050406030204" pitchFamily="18" charset="0"/>
                              <a:ea typeface="Cambria Math" panose="02040503050406030204" pitchFamily="18" charset="0"/>
                            </a:rPr>
                            <m:t>3</m:t>
                          </m:r>
                        </m:den>
                      </m:f>
                      <m:r>
                        <a:rPr lang="en-US" altLang="zh-TW" sz="1600" i="1">
                          <a:solidFill>
                            <a:schemeClr val="tx1"/>
                          </a:solidFill>
                          <a:latin typeface="Cambria Math" panose="02040503050406030204" pitchFamily="18" charset="0"/>
                          <a:ea typeface="Cambria Math" panose="02040503050406030204" pitchFamily="18" charset="0"/>
                        </a:rPr>
                        <m:t>+</m:t>
                      </m:r>
                      <m:f>
                        <m:fPr>
                          <m:ctrlPr>
                            <a:rPr lang="en-US" altLang="zh-TW" sz="1600" i="1">
                              <a:solidFill>
                                <a:schemeClr val="tx1"/>
                              </a:solidFill>
                              <a:latin typeface="Cambria Math" panose="02040503050406030204" pitchFamily="18" charset="0"/>
                              <a:ea typeface="Cambria Math" panose="02040503050406030204" pitchFamily="18" charset="0"/>
                            </a:rPr>
                          </m:ctrlPr>
                        </m:fPr>
                        <m:num>
                          <m:r>
                            <a:rPr lang="en-US" altLang="zh-TW" sz="1600" i="1">
                              <a:solidFill>
                                <a:schemeClr val="tx1"/>
                              </a:solidFill>
                              <a:latin typeface="Cambria Math" panose="02040503050406030204" pitchFamily="18" charset="0"/>
                              <a:ea typeface="Cambria Math" panose="02040503050406030204" pitchFamily="18" charset="0"/>
                            </a:rPr>
                            <m:t>1</m:t>
                          </m:r>
                        </m:num>
                        <m:den>
                          <m:r>
                            <a:rPr lang="en-US" altLang="zh-TW" sz="1600" i="1">
                              <a:solidFill>
                                <a:schemeClr val="tx1"/>
                              </a:solidFill>
                              <a:latin typeface="Cambria Math" panose="02040503050406030204" pitchFamily="18" charset="0"/>
                              <a:ea typeface="Cambria Math" panose="02040503050406030204" pitchFamily="18" charset="0"/>
                            </a:rPr>
                            <m:t>3</m:t>
                          </m:r>
                        </m:den>
                      </m:f>
                      <m:r>
                        <a:rPr lang="en-US" altLang="zh-TW" sz="1600" i="1">
                          <a:solidFill>
                            <a:schemeClr val="tx1"/>
                          </a:solidFill>
                          <a:latin typeface="Cambria Math" panose="02040503050406030204" pitchFamily="18" charset="0"/>
                          <a:ea typeface="Cambria Math" panose="02040503050406030204" pitchFamily="18" charset="0"/>
                        </a:rPr>
                        <m:t>+</m:t>
                      </m:r>
                      <m:d>
                        <m:dPr>
                          <m:ctrlPr>
                            <a:rPr lang="en-US" altLang="zh-TW" sz="1600" i="1">
                              <a:solidFill>
                                <a:schemeClr val="tx1"/>
                              </a:solidFill>
                              <a:latin typeface="Cambria Math" panose="02040503050406030204" pitchFamily="18" charset="0"/>
                              <a:ea typeface="Cambria Math" panose="02040503050406030204" pitchFamily="18" charset="0"/>
                            </a:rPr>
                          </m:ctrlPr>
                        </m:dPr>
                        <m:e>
                          <m:f>
                            <m:fPr>
                              <m:ctrlPr>
                                <a:rPr lang="en-US" altLang="zh-TW" sz="1600" i="1">
                                  <a:solidFill>
                                    <a:schemeClr val="tx1"/>
                                  </a:solidFill>
                                  <a:latin typeface="Cambria Math" panose="02040503050406030204" pitchFamily="18" charset="0"/>
                                  <a:ea typeface="Cambria Math" panose="02040503050406030204" pitchFamily="18" charset="0"/>
                                </a:rPr>
                              </m:ctrlPr>
                            </m:fPr>
                            <m:num>
                              <m:r>
                                <a:rPr lang="en-US" altLang="zh-TW" sz="1600" i="1">
                                  <a:solidFill>
                                    <a:schemeClr val="tx1"/>
                                  </a:solidFill>
                                  <a:latin typeface="Cambria Math" panose="02040503050406030204" pitchFamily="18" charset="0"/>
                                  <a:ea typeface="Cambria Math" panose="02040503050406030204" pitchFamily="18" charset="0"/>
                                </a:rPr>
                                <m:t>1</m:t>
                              </m:r>
                            </m:num>
                            <m:den>
                              <m:r>
                                <a:rPr lang="en-US" altLang="zh-TW" sz="1600" i="1">
                                  <a:solidFill>
                                    <a:schemeClr val="tx1"/>
                                  </a:solidFill>
                                  <a:latin typeface="Cambria Math" panose="02040503050406030204" pitchFamily="18" charset="0"/>
                                  <a:ea typeface="Cambria Math" panose="02040503050406030204" pitchFamily="18" charset="0"/>
                                </a:rPr>
                                <m:t>2</m:t>
                              </m:r>
                            </m:den>
                          </m:f>
                          <m:r>
                            <a:rPr lang="en-US" altLang="zh-TW" sz="1600" i="1">
                              <a:solidFill>
                                <a:schemeClr val="tx1"/>
                              </a:solidFill>
                              <a:latin typeface="Cambria Math" panose="02040503050406030204" pitchFamily="18" charset="0"/>
                              <a:ea typeface="Cambria Math" panose="02040503050406030204" pitchFamily="18" charset="0"/>
                            </a:rPr>
                            <m:t>∙</m:t>
                          </m:r>
                          <m:f>
                            <m:fPr>
                              <m:ctrlPr>
                                <a:rPr lang="en-US" altLang="zh-TW" sz="1600" i="1">
                                  <a:solidFill>
                                    <a:schemeClr val="tx1"/>
                                  </a:solidFill>
                                  <a:latin typeface="Cambria Math" panose="02040503050406030204" pitchFamily="18" charset="0"/>
                                  <a:ea typeface="Cambria Math" panose="02040503050406030204" pitchFamily="18" charset="0"/>
                                </a:rPr>
                              </m:ctrlPr>
                            </m:fPr>
                            <m:num>
                              <m:r>
                                <a:rPr lang="en-US" altLang="zh-TW" sz="1600" i="1">
                                  <a:solidFill>
                                    <a:schemeClr val="tx1"/>
                                  </a:solidFill>
                                  <a:latin typeface="Cambria Math" panose="02040503050406030204" pitchFamily="18" charset="0"/>
                                  <a:ea typeface="Cambria Math" panose="02040503050406030204" pitchFamily="18" charset="0"/>
                                </a:rPr>
                                <m:t>1</m:t>
                              </m:r>
                            </m:num>
                            <m:den>
                              <m:r>
                                <a:rPr lang="en-US" altLang="zh-TW" sz="1600" i="1">
                                  <a:solidFill>
                                    <a:schemeClr val="tx1"/>
                                  </a:solidFill>
                                  <a:latin typeface="Cambria Math" panose="02040503050406030204" pitchFamily="18" charset="0"/>
                                  <a:ea typeface="Cambria Math" panose="02040503050406030204" pitchFamily="18" charset="0"/>
                                </a:rPr>
                                <m:t>3</m:t>
                              </m:r>
                            </m:den>
                          </m:f>
                        </m:e>
                      </m:d>
                      <m:r>
                        <a:rPr lang="en-US" altLang="zh-TW" sz="1600" i="1">
                          <a:solidFill>
                            <a:schemeClr val="tx1"/>
                          </a:solidFill>
                          <a:latin typeface="Cambria Math" panose="02040503050406030204" pitchFamily="18" charset="0"/>
                          <a:ea typeface="Cambria Math" panose="02040503050406030204" pitchFamily="18" charset="0"/>
                        </a:rPr>
                        <m:t>=</m:t>
                      </m:r>
                      <m:f>
                        <m:fPr>
                          <m:ctrlPr>
                            <a:rPr lang="en-US" altLang="zh-TW" sz="1600" i="1">
                              <a:solidFill>
                                <a:schemeClr val="tx1"/>
                              </a:solidFill>
                              <a:latin typeface="Cambria Math" panose="02040503050406030204" pitchFamily="18" charset="0"/>
                              <a:ea typeface="Cambria Math" panose="02040503050406030204" pitchFamily="18" charset="0"/>
                            </a:rPr>
                          </m:ctrlPr>
                        </m:fPr>
                        <m:num>
                          <m:r>
                            <a:rPr lang="en-US" altLang="zh-TW" sz="1600" i="1">
                              <a:solidFill>
                                <a:schemeClr val="tx1"/>
                              </a:solidFill>
                              <a:latin typeface="Cambria Math" panose="02040503050406030204" pitchFamily="18" charset="0"/>
                              <a:ea typeface="Cambria Math" panose="02040503050406030204" pitchFamily="18" charset="0"/>
                            </a:rPr>
                            <m:t>5</m:t>
                          </m:r>
                        </m:num>
                        <m:den>
                          <m:r>
                            <a:rPr lang="en-US" altLang="zh-TW" sz="1600" i="1">
                              <a:solidFill>
                                <a:schemeClr val="tx1"/>
                              </a:solidFill>
                              <a:latin typeface="Cambria Math" panose="02040503050406030204" pitchFamily="18" charset="0"/>
                              <a:ea typeface="Cambria Math" panose="02040503050406030204" pitchFamily="18" charset="0"/>
                            </a:rPr>
                            <m:t>6</m:t>
                          </m:r>
                        </m:den>
                      </m:f>
                    </m:oMath>
                  </a14:m>
                  <a:endParaRPr kumimoji="0" lang="en-US" altLang="zh-TW" sz="1600" dirty="0">
                    <a:solidFill>
                      <a:prstClr val="black"/>
                    </a:solidFill>
                    <a:latin typeface="+mn-lt"/>
                    <a:ea typeface="微軟正黑體" panose="020B0604030504040204" pitchFamily="34" charset="-120"/>
                  </a:endParaRPr>
                </a:p>
              </p:txBody>
            </p:sp>
          </mc:Choice>
          <mc:Fallback xmlns="">
            <p:sp>
              <p:nvSpPr>
                <p:cNvPr id="35" name="Text Placeholder 254"/>
                <p:cNvSpPr txBox="1">
                  <a:spLocks noRot="1" noChangeAspect="1" noMove="1" noResize="1" noEditPoints="1" noAdjustHandles="1" noChangeArrowheads="1" noChangeShapeType="1" noTextEdit="1"/>
                </p:cNvSpPr>
                <p:nvPr/>
              </p:nvSpPr>
              <p:spPr bwMode="black">
                <a:xfrm>
                  <a:off x="2757131" y="863863"/>
                  <a:ext cx="6076011" cy="3754641"/>
                </a:xfrm>
                <a:prstGeom prst="rect">
                  <a:avLst/>
                </a:prstGeom>
                <a:blipFill>
                  <a:blip r:embed="rId3"/>
                  <a:stretch>
                    <a:fillRect l="-2209" t="-1217" r="-1279"/>
                  </a:stretch>
                </a:blipFill>
                <a:ln>
                  <a:noFill/>
                </a:ln>
              </p:spPr>
              <p:txBody>
                <a:bodyPr/>
                <a:lstStyle/>
                <a:p>
                  <a:r>
                    <a:rPr lang="zh-TW" altLang="en-US">
                      <a:noFill/>
                    </a:rPr>
                    <a:t> </a:t>
                  </a:r>
                </a:p>
              </p:txBody>
            </p:sp>
          </mc:Fallback>
        </mc:AlternateContent>
      </p:grpSp>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282576"/>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MapReduce Speculative Execution</a:t>
            </a:r>
          </a:p>
        </p:txBody>
      </p:sp>
      <p:grpSp>
        <p:nvGrpSpPr>
          <p:cNvPr id="29" name="群組 28"/>
          <p:cNvGrpSpPr/>
          <p:nvPr/>
        </p:nvGrpSpPr>
        <p:grpSpPr>
          <a:xfrm>
            <a:off x="909086" y="1002576"/>
            <a:ext cx="5238960" cy="4678204"/>
            <a:chOff x="2839693" y="886701"/>
            <a:chExt cx="6076011" cy="3508659"/>
          </a:xfrm>
        </p:grpSpPr>
        <p:sp>
          <p:nvSpPr>
            <p:cNvPr id="30" name="Text Placeholder 37"/>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endParaRPr lang="en-US" altLang="zh-TW" sz="2000" b="1" dirty="0">
                <a:solidFill>
                  <a:schemeClr val="accent1">
                    <a:lumMod val="75000"/>
                  </a:schemeClr>
                </a:solidFill>
                <a:latin typeface="+mn-lt"/>
                <a:cs typeface="Calibri" panose="020F0502020204030204" pitchFamily="34" charset="0"/>
              </a:endParaRPr>
            </a:p>
          </p:txBody>
        </p:sp>
        <p:sp>
          <p:nvSpPr>
            <p:cNvPr id="31" name="Text Placeholder 254"/>
            <p:cNvSpPr txBox="1">
              <a:spLocks/>
            </p:cNvSpPr>
            <p:nvPr/>
          </p:nvSpPr>
          <p:spPr bwMode="black">
            <a:xfrm>
              <a:off x="2839693" y="886701"/>
              <a:ext cx="6076011" cy="3508659"/>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prstClr val="black"/>
                  </a:solidFill>
                  <a:ea typeface="微軟正黑體" panose="020B0604030504040204" pitchFamily="34" charset="-120"/>
                </a:rPr>
                <a:t>Considering heterogeneous performance among cloud servers.</a:t>
              </a:r>
            </a:p>
            <a:p>
              <a:pPr fontAlgn="auto">
                <a:spcBef>
                  <a:spcPts val="0"/>
                </a:spcBef>
                <a:spcAft>
                  <a:spcPts val="0"/>
                </a:spcAft>
                <a:buFont typeface="Wingdings" panose="05000000000000000000" pitchFamily="2" charset="2"/>
                <a:buChar char="l"/>
              </a:pPr>
              <a:endParaRPr kumimoji="0" lang="en-US" altLang="zh-TW" sz="1600" dirty="0">
                <a:solidFill>
                  <a:prstClr val="black"/>
                </a:solidFill>
                <a:ea typeface="微軟正黑體" panose="020B0604030504040204" pitchFamily="34" charset="-120"/>
              </a:endParaRPr>
            </a:p>
            <a:p>
              <a:pPr algn="just" fontAlgn="auto">
                <a:spcBef>
                  <a:spcPts val="0"/>
                </a:spcBef>
                <a:spcAft>
                  <a:spcPts val="0"/>
                </a:spcAft>
                <a:buFont typeface="Wingdings" panose="05000000000000000000" pitchFamily="2" charset="2"/>
                <a:buChar char="l"/>
              </a:pPr>
              <a:r>
                <a:rPr kumimoji="0" lang="en-US" altLang="zh-TW" sz="1600" dirty="0">
                  <a:solidFill>
                    <a:schemeClr val="tx1"/>
                  </a:solidFill>
                  <a:ea typeface="微軟正黑體" panose="020B0604030504040204" pitchFamily="34" charset="-120"/>
                </a:rPr>
                <a:t>If a node is available but is performing poorly (we call it a </a:t>
              </a:r>
              <a:r>
                <a:rPr kumimoji="0" lang="en-US" altLang="zh-TW" sz="1600" i="1" dirty="0">
                  <a:solidFill>
                    <a:schemeClr val="tx1"/>
                  </a:solidFill>
                  <a:ea typeface="微軟正黑體" panose="020B0604030504040204" pitchFamily="34" charset="-120"/>
                </a:rPr>
                <a:t>straggler</a:t>
              </a:r>
              <a:r>
                <a:rPr kumimoji="0" lang="en-US" altLang="zh-TW" sz="1600" dirty="0">
                  <a:solidFill>
                    <a:schemeClr val="tx1"/>
                  </a:solidFill>
                  <a:ea typeface="微軟正黑體" panose="020B0604030504040204" pitchFamily="34" charset="-120"/>
                </a:rPr>
                <a:t>), MapReduce runs a backup task (also called </a:t>
              </a:r>
              <a:r>
                <a:rPr kumimoji="0" lang="en-US" altLang="zh-TW" sz="1600" i="1" dirty="0">
                  <a:solidFill>
                    <a:schemeClr val="tx1"/>
                  </a:solidFill>
                  <a:ea typeface="微軟正黑體" panose="020B0604030504040204" pitchFamily="34" charset="-120"/>
                </a:rPr>
                <a:t>speculative task</a:t>
              </a:r>
              <a:r>
                <a:rPr kumimoji="0" lang="en-US" altLang="zh-TW" sz="1600" dirty="0">
                  <a:solidFill>
                    <a:schemeClr val="tx1"/>
                  </a:solidFill>
                  <a:ea typeface="微軟正黑體" panose="020B0604030504040204" pitchFamily="34" charset="-120"/>
                </a:rPr>
                <a:t>) on another machine to finish the computation faster. (The method is called </a:t>
              </a:r>
              <a:r>
                <a:rPr kumimoji="0" lang="en-US" altLang="zh-TW" sz="1600" i="1" dirty="0">
                  <a:solidFill>
                    <a:schemeClr val="tx1"/>
                  </a:solidFill>
                  <a:ea typeface="微軟正黑體" panose="020B0604030504040204" pitchFamily="34" charset="-120"/>
                </a:rPr>
                <a:t>speculative execution</a:t>
              </a:r>
              <a:r>
                <a:rPr kumimoji="0" lang="en-US" altLang="zh-TW" sz="1600" dirty="0">
                  <a:solidFill>
                    <a:schemeClr val="tx1"/>
                  </a:solidFill>
                  <a:ea typeface="微軟正黑體" panose="020B0604030504040204" pitchFamily="34" charset="-120"/>
                </a:rPr>
                <a:t>).</a:t>
              </a:r>
            </a:p>
            <a:p>
              <a:pPr fontAlgn="auto">
                <a:spcBef>
                  <a:spcPts val="0"/>
                </a:spcBef>
                <a:spcAft>
                  <a:spcPts val="0"/>
                </a:spcAft>
                <a:buFont typeface="Wingdings" panose="05000000000000000000" pitchFamily="2" charset="2"/>
                <a:buChar char="l"/>
              </a:pPr>
              <a:endParaRPr kumimoji="0" lang="en-US" altLang="zh-TW" sz="1600" dirty="0">
                <a:solidFill>
                  <a:prstClr val="black"/>
                </a:solidFill>
                <a:ea typeface="微軟正黑體" panose="020B0604030504040204" pitchFamily="34" charset="-120"/>
              </a:endParaRPr>
            </a:p>
            <a:p>
              <a:pPr fontAlgn="auto">
                <a:spcBef>
                  <a:spcPts val="0"/>
                </a:spcBef>
                <a:spcAft>
                  <a:spcPts val="0"/>
                </a:spcAft>
                <a:buFont typeface="Wingdings" panose="05000000000000000000" pitchFamily="2" charset="2"/>
                <a:buChar char="l"/>
              </a:pPr>
              <a:r>
                <a:rPr kumimoji="0" lang="en-US" altLang="zh-TW" sz="1600" dirty="0">
                  <a:solidFill>
                    <a:prstClr val="black"/>
                  </a:solidFill>
                  <a:ea typeface="微軟正黑體" panose="020B0604030504040204" pitchFamily="34" charset="-120"/>
                </a:rPr>
                <a:t>Without this mechanism of speculative execution, a job would be as slow as the misbehaving task. Google has noted that speculative execution can improve job response times by 44%.</a:t>
              </a:r>
            </a:p>
            <a:p>
              <a:pPr fontAlgn="auto">
                <a:spcBef>
                  <a:spcPts val="0"/>
                </a:spcBef>
                <a:spcAft>
                  <a:spcPts val="0"/>
                </a:spcAft>
                <a:buFont typeface="Wingdings" panose="05000000000000000000" pitchFamily="2" charset="2"/>
                <a:buChar char="l"/>
              </a:pPr>
              <a:endParaRPr kumimoji="0" lang="en-US" altLang="zh-TW" sz="1600" dirty="0">
                <a:solidFill>
                  <a:prstClr val="black"/>
                </a:solidFill>
                <a:latin typeface="+mn-lt"/>
                <a:ea typeface="微軟正黑體" panose="020B0604030504040204" pitchFamily="34" charset="-120"/>
              </a:endParaRP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Hadoop’s scheduler starts speculative tasks based on a simple heuristic comparing each task’s progress to the average progress below a given </a:t>
              </a:r>
              <a:r>
                <a:rPr kumimoji="0" lang="en-US" altLang="zh-TW" sz="1600">
                  <a:solidFill>
                    <a:prstClr val="black"/>
                  </a:solidFill>
                  <a:latin typeface="+mn-lt"/>
                  <a:ea typeface="微軟正黑體" panose="020B0604030504040204" pitchFamily="34" charset="-120"/>
                </a:rPr>
                <a:t>threshold value.</a:t>
              </a:r>
              <a:endParaRPr kumimoji="0" lang="en-US" altLang="zh-TW" sz="1600" dirty="0">
                <a:solidFill>
                  <a:prstClr val="black"/>
                </a:solidFill>
                <a:latin typeface="+mn-lt"/>
                <a:ea typeface="微軟正黑體" panose="020B0604030504040204" pitchFamily="34" charset="-120"/>
              </a:endParaRPr>
            </a:p>
            <a:p>
              <a:pPr fontAlgn="auto">
                <a:spcBef>
                  <a:spcPts val="0"/>
                </a:spcBef>
                <a:spcAft>
                  <a:spcPts val="0"/>
                </a:spcAft>
                <a:buFont typeface="Wingdings" panose="05000000000000000000" pitchFamily="2" charset="2"/>
                <a:buChar char="l"/>
              </a:pPr>
              <a:endParaRPr kumimoji="0" lang="en-US" altLang="zh-TW" sz="1600" dirty="0">
                <a:solidFill>
                  <a:prstClr val="black"/>
                </a:solidFill>
                <a:latin typeface="+mn-lt"/>
                <a:ea typeface="微軟正黑體" panose="020B0604030504040204" pitchFamily="34" charset="-120"/>
              </a:endParaRPr>
            </a:p>
            <a:p>
              <a:pPr fontAlgn="auto">
                <a:spcBef>
                  <a:spcPts val="0"/>
                </a:spcBef>
                <a:spcAft>
                  <a:spcPts val="0"/>
                </a:spcAft>
                <a:buFont typeface="Wingdings" panose="05000000000000000000" pitchFamily="2" charset="2"/>
                <a:buChar char="l"/>
              </a:pPr>
              <a:endParaRPr kumimoji="0" lang="en-US" altLang="zh-TW" sz="1600" dirty="0">
                <a:solidFill>
                  <a:prstClr val="black"/>
                </a:solidFill>
                <a:latin typeface="+mn-lt"/>
                <a:ea typeface="微軟正黑體" panose="020B0604030504040204" pitchFamily="34" charset="-120"/>
              </a:endParaRPr>
            </a:p>
          </p:txBody>
        </p:sp>
      </p:grpSp>
    </p:spTree>
    <p:extLst>
      <p:ext uri="{BB962C8B-B14F-4D97-AF65-F5344CB8AC3E}">
        <p14:creationId xmlns:p14="http://schemas.microsoft.com/office/powerpoint/2010/main" val="3854375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275112"/>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MapReduce Fault Tolerance </a:t>
            </a:r>
          </a:p>
        </p:txBody>
      </p:sp>
      <p:grpSp>
        <p:nvGrpSpPr>
          <p:cNvPr id="29" name="群組 28"/>
          <p:cNvGrpSpPr/>
          <p:nvPr/>
        </p:nvGrpSpPr>
        <p:grpSpPr>
          <a:xfrm>
            <a:off x="967107" y="741701"/>
            <a:ext cx="5238960" cy="6007799"/>
            <a:chOff x="2822100" y="1061674"/>
            <a:chExt cx="6076011" cy="4505857"/>
          </a:xfrm>
        </p:grpSpPr>
        <p:sp>
          <p:nvSpPr>
            <p:cNvPr id="30" name="Text Placeholder 37"/>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endParaRPr lang="en-US" altLang="zh-TW" sz="2000" b="1" dirty="0">
                <a:solidFill>
                  <a:schemeClr val="accent1">
                    <a:lumMod val="75000"/>
                  </a:schemeClr>
                </a:solidFill>
                <a:latin typeface="+mn-lt"/>
                <a:cs typeface="Calibri" panose="020F0502020204030204" pitchFamily="34" charset="0"/>
              </a:endParaRPr>
            </a:p>
          </p:txBody>
        </p:sp>
        <p:sp>
          <p:nvSpPr>
            <p:cNvPr id="31" name="Text Placeholder 254"/>
            <p:cNvSpPr txBox="1">
              <a:spLocks/>
            </p:cNvSpPr>
            <p:nvPr/>
          </p:nvSpPr>
          <p:spPr bwMode="black">
            <a:xfrm>
              <a:off x="2822100" y="1061674"/>
              <a:ext cx="6076011" cy="4505857"/>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Worker node failure</a:t>
              </a:r>
            </a:p>
            <a:p>
              <a:pPr marL="742950" lvl="1" indent="-285750" algn="just">
                <a:buFont typeface="Wingdings" panose="05000000000000000000" pitchFamily="2" charset="2"/>
                <a:buChar char="Ø"/>
              </a:pPr>
              <a:r>
                <a:rPr lang="en-US" altLang="zh-TW" sz="1600" dirty="0">
                  <a:latin typeface="+mn-lt"/>
                </a:rPr>
                <a:t>The master pings every worker periodically. If no response is received from a worker node in a certain amount of time, the master node marks the worker as failed. </a:t>
              </a:r>
            </a:p>
            <a:p>
              <a:pPr marL="742950" lvl="1" indent="-285750" algn="just">
                <a:buFont typeface="Wingdings" panose="05000000000000000000" pitchFamily="2" charset="2"/>
                <a:buChar char="Ø"/>
              </a:pPr>
              <a:r>
                <a:rPr lang="en-US" altLang="zh-TW" sz="1600" dirty="0">
                  <a:latin typeface="+mn-lt"/>
                </a:rPr>
                <a:t>Any map task completed by the worker node is reset back to their initial </a:t>
              </a:r>
              <a:r>
                <a:rPr lang="en-US" altLang="zh-TW" sz="1600" i="1" dirty="0">
                  <a:latin typeface="+mn-lt"/>
                </a:rPr>
                <a:t>idle </a:t>
              </a:r>
              <a:r>
                <a:rPr lang="en-US" altLang="zh-TW" sz="1600" dirty="0">
                  <a:latin typeface="+mn-lt"/>
                </a:rPr>
                <a:t>state, and therefore become eligible for scheduling on another worker node.</a:t>
              </a:r>
            </a:p>
            <a:p>
              <a:pPr marL="742950" lvl="1" indent="-285750" algn="just">
                <a:buFont typeface="Wingdings" panose="05000000000000000000" pitchFamily="2" charset="2"/>
                <a:buChar char="Ø"/>
              </a:pPr>
              <a:r>
                <a:rPr lang="en-US" altLang="zh-TW" sz="1600" dirty="0">
                  <a:latin typeface="+mn-lt"/>
                </a:rPr>
                <a:t>The reason is that their output of the completed map task is stored on the local disk of the failed node and is therefore inaccessible.</a:t>
              </a:r>
            </a:p>
            <a:p>
              <a:pPr marL="742950" lvl="1" indent="-285750" algn="just">
                <a:buFont typeface="Wingdings" panose="05000000000000000000" pitchFamily="2" charset="2"/>
                <a:buChar char="Ø"/>
              </a:pPr>
              <a:r>
                <a:rPr lang="en-US" altLang="zh-TW" sz="1600" dirty="0">
                  <a:latin typeface="+mn-lt"/>
                </a:rPr>
                <a:t>Similarly, any map task or reduce task in progress on a failed worker is also reset to </a:t>
              </a:r>
              <a:r>
                <a:rPr lang="en-US" altLang="zh-TW" sz="1600" i="1" dirty="0">
                  <a:latin typeface="+mn-lt"/>
                </a:rPr>
                <a:t>idle </a:t>
              </a:r>
              <a:r>
                <a:rPr lang="en-US" altLang="zh-TW" sz="1600" dirty="0">
                  <a:latin typeface="+mn-lt"/>
                </a:rPr>
                <a:t>and becomes eligible for rescheduling. </a:t>
              </a:r>
            </a:p>
            <a:p>
              <a:pPr marL="742950" lvl="1" indent="-285750" algn="just">
                <a:buFont typeface="Wingdings" panose="05000000000000000000" pitchFamily="2" charset="2"/>
                <a:buChar char="Ø"/>
              </a:pPr>
              <a:r>
                <a:rPr lang="en-US" altLang="zh-TW" sz="1600" dirty="0">
                  <a:latin typeface="+mn-lt"/>
                </a:rPr>
                <a:t>Completed reduce tasks do not need to be re-executed since their output is stored in a  permeant cloud  file system.</a:t>
              </a:r>
            </a:p>
            <a:p>
              <a:pPr marL="742950" lvl="1" indent="-285750" algn="just">
                <a:buFont typeface="Wingdings" panose="05000000000000000000" pitchFamily="2" charset="2"/>
                <a:buChar char="Ø"/>
              </a:pPr>
              <a:r>
                <a:rPr lang="en-US" altLang="zh-TW" sz="1600" dirty="0">
                  <a:latin typeface="+mn-lt"/>
                </a:rPr>
                <a:t>When a map task is executed first by worker node A and then later executed by worker node B (because A failed), all worker nodes executing reduce tasks are notified of the re-execution. Any reduce task that has not already read the data from worker node A will read the data from worker node  B.</a:t>
              </a:r>
              <a:endParaRPr kumimoji="0" lang="en-US" altLang="zh-TW" sz="1600" dirty="0">
                <a:solidFill>
                  <a:prstClr val="black"/>
                </a:solidFill>
                <a:latin typeface="+mn-lt"/>
                <a:ea typeface="微軟正黑體" panose="020B0604030504040204" pitchFamily="34" charset="-120"/>
              </a:endParaRPr>
            </a:p>
          </p:txBody>
        </p:sp>
      </p:grpSp>
      <p:sp>
        <p:nvSpPr>
          <p:cNvPr id="9" name="Text Placeholder 254">
            <a:extLst>
              <a:ext uri="{FF2B5EF4-FFF2-40B4-BE49-F238E27FC236}">
                <a16:creationId xmlns:a16="http://schemas.microsoft.com/office/drawing/2014/main" id="{9B7A745D-5D01-4BAA-9AFD-B49B73C4A927}"/>
              </a:ext>
            </a:extLst>
          </p:cNvPr>
          <p:cNvSpPr txBox="1">
            <a:spLocks/>
          </p:cNvSpPr>
          <p:nvPr/>
        </p:nvSpPr>
        <p:spPr bwMode="black">
          <a:xfrm>
            <a:off x="6477733" y="741200"/>
            <a:ext cx="5238960" cy="1871282"/>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Master node failure</a:t>
            </a:r>
          </a:p>
          <a:p>
            <a:pPr marL="628650" lvl="1" indent="-171450">
              <a:buFont typeface="Wingdings" panose="05000000000000000000" pitchFamily="2" charset="2"/>
              <a:buChar char="Ø"/>
            </a:pPr>
            <a:r>
              <a:rPr lang="en-US" altLang="zh-TW" sz="1600" dirty="0">
                <a:latin typeface="+mn-lt"/>
              </a:rPr>
              <a:t>It is easy to make the master write periodic checkpoints of the master node on permeant storage.</a:t>
            </a:r>
          </a:p>
          <a:p>
            <a:pPr marL="628650" lvl="1" indent="-171450">
              <a:buFont typeface="Wingdings" panose="05000000000000000000" pitchFamily="2" charset="2"/>
              <a:buChar char="Ø"/>
            </a:pPr>
            <a:r>
              <a:rPr lang="en-US" altLang="zh-TW" sz="1600" dirty="0">
                <a:latin typeface="+mn-lt"/>
              </a:rPr>
              <a:t>The checkpoint includes the CPU and memory states of the master node.     </a:t>
            </a:r>
          </a:p>
          <a:p>
            <a:pPr marL="628650" lvl="1" indent="-171450">
              <a:buFont typeface="Wingdings" panose="05000000000000000000" pitchFamily="2" charset="2"/>
              <a:buChar char="Ø"/>
            </a:pPr>
            <a:r>
              <a:rPr lang="en-US" altLang="zh-TW" sz="1600" dirty="0">
                <a:latin typeface="+mn-lt"/>
              </a:rPr>
              <a:t>If the master node dies, the last checkpoint is restored on another node as a new master node.  </a:t>
            </a:r>
          </a:p>
        </p:txBody>
      </p:sp>
    </p:spTree>
    <p:extLst>
      <p:ext uri="{BB962C8B-B14F-4D97-AF65-F5344CB8AC3E}">
        <p14:creationId xmlns:p14="http://schemas.microsoft.com/office/powerpoint/2010/main" val="3400465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598912" y="155772"/>
            <a:ext cx="10972800" cy="720000"/>
          </a:xfrm>
        </p:spPr>
        <p:txBody>
          <a:bodyPr/>
          <a:lstStyle/>
          <a:p>
            <a:r>
              <a:rPr lang="en-US" altLang="zh-TW" dirty="0"/>
              <a:t>Reference</a:t>
            </a:r>
            <a:endParaRPr lang="zh-TW" altLang="en-US" dirty="0"/>
          </a:p>
        </p:txBody>
      </p:sp>
      <p:sp>
        <p:nvSpPr>
          <p:cNvPr id="2" name="文字版面配置區 1"/>
          <p:cNvSpPr>
            <a:spLocks noGrp="1"/>
          </p:cNvSpPr>
          <p:nvPr>
            <p:ph idx="1"/>
          </p:nvPr>
        </p:nvSpPr>
        <p:spPr/>
        <p:txBody>
          <a:bodyPr>
            <a:normAutofit/>
          </a:bodyPr>
          <a:lstStyle/>
          <a:p>
            <a:pPr marL="0" indent="0">
              <a:spcAft>
                <a:spcPts val="0"/>
              </a:spcAft>
              <a:buNone/>
            </a:pPr>
            <a:r>
              <a:rPr lang="en-US" altLang="zh-TW" sz="1400" b="0" kern="100" dirty="0">
                <a:ea typeface="新細明體" panose="02020500000000000000" pitchFamily="18" charset="-120"/>
                <a:cs typeface="Times New Roman" panose="02020603050405020304" pitchFamily="18" charset="0"/>
              </a:rPr>
              <a:t>[1] (2022). Kubernetes [Online]. Available: https://kubernetes.io/</a:t>
            </a:r>
            <a:endParaRPr lang="zh-TW" altLang="zh-TW" sz="1400" b="0" kern="100" dirty="0">
              <a:ea typeface="新細明體" panose="02020500000000000000" pitchFamily="18" charset="-120"/>
              <a:cs typeface="Times New Roman" panose="02020603050405020304" pitchFamily="18" charset="0"/>
            </a:endParaRPr>
          </a:p>
          <a:p>
            <a:pPr marL="0" indent="0">
              <a:spcAft>
                <a:spcPts val="0"/>
              </a:spcAft>
              <a:buNone/>
            </a:pPr>
            <a:r>
              <a:rPr lang="en-US" altLang="zh-TW" sz="1400" b="0" kern="100" dirty="0">
                <a:ea typeface="新細明體" panose="02020500000000000000" pitchFamily="18" charset="-120"/>
                <a:cs typeface="Times New Roman" panose="02020603050405020304" pitchFamily="18" charset="0"/>
              </a:rPr>
              <a:t>[2] (2022). Kubernetes Architecture [Online].Available: https://avinetworks.com/glossary/kubernetes-architecture/</a:t>
            </a:r>
            <a:endParaRPr lang="zh-TW" altLang="zh-TW" sz="1400" b="0" kern="100" dirty="0">
              <a:ea typeface="新細明體" panose="02020500000000000000" pitchFamily="18" charset="-120"/>
              <a:cs typeface="Times New Roman" panose="02020603050405020304" pitchFamily="18" charset="0"/>
            </a:endParaRPr>
          </a:p>
          <a:p>
            <a:pPr marL="0" indent="0">
              <a:spcAft>
                <a:spcPts val="0"/>
              </a:spcAft>
              <a:buNone/>
            </a:pPr>
            <a:r>
              <a:rPr lang="en-US" altLang="zh-TW" sz="1400" b="0" kern="100" dirty="0">
                <a:ea typeface="新細明體" panose="02020500000000000000" pitchFamily="18" charset="-120"/>
                <a:cs typeface="Times New Roman" panose="02020603050405020304" pitchFamily="18" charset="0"/>
              </a:rPr>
              <a:t>[3] (2020). Kubernetes Cluster Deployment [Online].Available: https://www.bluematador.com/blog/building-and-deploying-to-kubernetes</a:t>
            </a:r>
            <a:endParaRPr lang="zh-TW" altLang="zh-TW" sz="1400" b="0" kern="100" dirty="0">
              <a:ea typeface="新細明體" panose="02020500000000000000" pitchFamily="18" charset="-120"/>
              <a:cs typeface="Times New Roman" panose="02020603050405020304" pitchFamily="18" charset="0"/>
            </a:endParaRPr>
          </a:p>
          <a:p>
            <a:pPr marL="0" indent="0">
              <a:spcAft>
                <a:spcPts val="0"/>
              </a:spcAft>
              <a:buNone/>
            </a:pPr>
            <a:r>
              <a:rPr lang="en-US" altLang="zh-TW" sz="1400" b="0" kern="100" dirty="0">
                <a:ea typeface="新細明體" panose="02020500000000000000" pitchFamily="18" charset="-120"/>
                <a:cs typeface="Times New Roman" panose="02020603050405020304" pitchFamily="18" charset="0"/>
              </a:rPr>
              <a:t>[4] M. G. Xavier et al., “Performance Evaluation of Container-Based Virtualization for High Performance Computing Environments,” </a:t>
            </a:r>
            <a:r>
              <a:rPr lang="en-US" altLang="zh-TW" sz="1400" b="0" i="1" kern="100" dirty="0">
                <a:ea typeface="新細明體" panose="02020500000000000000" pitchFamily="18" charset="-120"/>
                <a:cs typeface="Times New Roman" panose="02020603050405020304" pitchFamily="18" charset="0"/>
              </a:rPr>
              <a:t>Proc. 2013 21st </a:t>
            </a:r>
            <a:r>
              <a:rPr lang="en-US" altLang="zh-TW" sz="1400" b="0" i="1" kern="100" dirty="0" err="1">
                <a:ea typeface="新細明體" panose="02020500000000000000" pitchFamily="18" charset="-120"/>
                <a:cs typeface="Times New Roman" panose="02020603050405020304" pitchFamily="18" charset="0"/>
              </a:rPr>
              <a:t>Euromicro</a:t>
            </a:r>
            <a:r>
              <a:rPr lang="en-US" altLang="zh-TW" sz="1400" b="0" i="1" kern="100" dirty="0">
                <a:ea typeface="新細明體" panose="02020500000000000000" pitchFamily="18" charset="-120"/>
                <a:cs typeface="Times New Roman" panose="02020603050405020304" pitchFamily="18" charset="0"/>
              </a:rPr>
              <a:t> Int’l. Conf. Parallel,</a:t>
            </a:r>
            <a:r>
              <a:rPr lang="en-US" altLang="zh-TW" sz="1400" b="0" kern="100" dirty="0">
                <a:ea typeface="新細明體" panose="02020500000000000000" pitchFamily="18" charset="-120"/>
                <a:cs typeface="Times New Roman" panose="02020603050405020304" pitchFamily="18" charset="0"/>
              </a:rPr>
              <a:t> </a:t>
            </a:r>
            <a:r>
              <a:rPr lang="en-US" altLang="zh-TW" sz="1400" b="0" i="1" kern="100" dirty="0" err="1">
                <a:ea typeface="新細明體" panose="02020500000000000000" pitchFamily="18" charset="-120"/>
                <a:cs typeface="Times New Roman" panose="02020603050405020304" pitchFamily="18" charset="0"/>
              </a:rPr>
              <a:t>Distrib</a:t>
            </a:r>
            <a:r>
              <a:rPr lang="en-US" altLang="zh-TW" sz="1400" b="0" i="1" kern="100" dirty="0">
                <a:ea typeface="新細明體" panose="02020500000000000000" pitchFamily="18" charset="-120"/>
                <a:cs typeface="Times New Roman" panose="02020603050405020304" pitchFamily="18" charset="0"/>
              </a:rPr>
              <a:t>. Network-Based Processing</a:t>
            </a:r>
            <a:r>
              <a:rPr lang="en-US" altLang="zh-TW" sz="1400" b="0" kern="100" dirty="0">
                <a:ea typeface="新細明體" panose="02020500000000000000" pitchFamily="18" charset="-120"/>
                <a:cs typeface="Times New Roman" panose="02020603050405020304" pitchFamily="18" charset="0"/>
              </a:rPr>
              <a:t>, 2013, pp. 233–40.</a:t>
            </a:r>
            <a:endParaRPr lang="zh-TW" altLang="zh-TW" sz="1400" b="0" kern="100" dirty="0">
              <a:ea typeface="新細明體" panose="02020500000000000000" pitchFamily="18" charset="-120"/>
              <a:cs typeface="Times New Roman" panose="02020603050405020304" pitchFamily="18" charset="0"/>
            </a:endParaRPr>
          </a:p>
          <a:p>
            <a:pPr marL="0" indent="0">
              <a:spcAft>
                <a:spcPts val="0"/>
              </a:spcAft>
              <a:buNone/>
            </a:pPr>
            <a:r>
              <a:rPr lang="en-US" altLang="zh-TW" sz="1400" b="0" kern="100" dirty="0">
                <a:ea typeface="新細明體" panose="02020500000000000000" pitchFamily="18" charset="-120"/>
                <a:cs typeface="Times New Roman" panose="02020603050405020304" pitchFamily="18" charset="0"/>
              </a:rPr>
              <a:t>[5] B. Burns, K. Hightower, and J. Beda, </a:t>
            </a:r>
            <a:r>
              <a:rPr lang="en-US" altLang="zh-TW" sz="1400" b="0" i="1" kern="100" dirty="0">
                <a:ea typeface="新細明體" panose="02020500000000000000" pitchFamily="18" charset="-120"/>
                <a:cs typeface="Times New Roman" panose="02020603050405020304" pitchFamily="18" charset="0"/>
              </a:rPr>
              <a:t>Kubernetes: Up and Running: Dive Into the Future of Infrastructure</a:t>
            </a:r>
            <a:r>
              <a:rPr lang="en-US" altLang="zh-TW" sz="1400" b="0" kern="100" dirty="0">
                <a:ea typeface="新細明體" panose="02020500000000000000" pitchFamily="18" charset="-120"/>
                <a:cs typeface="Times New Roman" panose="02020603050405020304" pitchFamily="18" charset="0"/>
              </a:rPr>
              <a:t>. O’Reilly</a:t>
            </a:r>
            <a:r>
              <a:rPr lang="en-US" altLang="zh-TW" sz="1400" b="0" i="1" kern="100" dirty="0">
                <a:ea typeface="新細明體" panose="02020500000000000000" pitchFamily="18" charset="-120"/>
                <a:cs typeface="Times New Roman" panose="02020603050405020304" pitchFamily="18" charset="0"/>
              </a:rPr>
              <a:t> </a:t>
            </a:r>
            <a:r>
              <a:rPr lang="en-US" altLang="zh-TW" sz="1400" b="0" kern="100" dirty="0">
                <a:ea typeface="新細明體" panose="02020500000000000000" pitchFamily="18" charset="-120"/>
                <a:cs typeface="Times New Roman" panose="02020603050405020304" pitchFamily="18" charset="0"/>
              </a:rPr>
              <a:t>Media, 2017.</a:t>
            </a:r>
            <a:endParaRPr lang="zh-TW" altLang="zh-TW" sz="1400" b="0" kern="100" dirty="0">
              <a:ea typeface="新細明體" panose="02020500000000000000" pitchFamily="18" charset="-120"/>
              <a:cs typeface="Times New Roman" panose="02020603050405020304" pitchFamily="18" charset="0"/>
            </a:endParaRPr>
          </a:p>
          <a:p>
            <a:pPr marL="0" indent="0">
              <a:spcAft>
                <a:spcPts val="0"/>
              </a:spcAft>
              <a:buNone/>
            </a:pPr>
            <a:r>
              <a:rPr lang="en-US" altLang="zh-TW" sz="1400" b="0" kern="100" dirty="0">
                <a:ea typeface="新細明體" panose="02020500000000000000" pitchFamily="18" charset="-120"/>
                <a:cs typeface="Times New Roman" panose="02020603050405020304" pitchFamily="18" charset="0"/>
              </a:rPr>
              <a:t>[6] N. Nguyen and T. Kim, “Toward Highly Scalable Load Balancing in Kubernetes Clusters, ” in </a:t>
            </a:r>
            <a:r>
              <a:rPr lang="en-US" altLang="zh-TW" sz="1400" b="0" i="1" kern="100" dirty="0">
                <a:ea typeface="新細明體" panose="02020500000000000000" pitchFamily="18" charset="-120"/>
                <a:cs typeface="Times New Roman" panose="02020603050405020304" pitchFamily="18" charset="0"/>
              </a:rPr>
              <a:t>IEEE Communications Magazine</a:t>
            </a:r>
            <a:r>
              <a:rPr lang="en-US" altLang="zh-TW" sz="1400" b="0" kern="100" dirty="0">
                <a:ea typeface="新細明體" panose="02020500000000000000" pitchFamily="18" charset="-120"/>
                <a:cs typeface="Times New Roman" panose="02020603050405020304" pitchFamily="18" charset="0"/>
              </a:rPr>
              <a:t>, July 2020, vol. 58, no. 7, pp. 78-83.</a:t>
            </a:r>
            <a:endParaRPr lang="zh-TW" altLang="zh-TW" sz="1400" b="0" kern="100" dirty="0">
              <a:ea typeface="新細明體" panose="02020500000000000000" pitchFamily="18" charset="-120"/>
              <a:cs typeface="Times New Roman" panose="02020603050405020304" pitchFamily="18" charset="0"/>
            </a:endParaRPr>
          </a:p>
          <a:p>
            <a:pPr marL="0" indent="0">
              <a:spcAft>
                <a:spcPts val="0"/>
              </a:spcAft>
              <a:buNone/>
            </a:pPr>
            <a:r>
              <a:rPr lang="en-US" altLang="zh-TW" sz="1400" b="0" kern="100" dirty="0">
                <a:ea typeface="新細明體" panose="02020500000000000000" pitchFamily="18" charset="-120"/>
                <a:cs typeface="Times New Roman" panose="02020603050405020304" pitchFamily="18" charset="0"/>
              </a:rPr>
              <a:t>[7] (2015). Apache Hadoop MapReduce [Online]. Available: https://hadoop.apache.org/docs/r1.2.1/mapred_tutorial.html</a:t>
            </a:r>
            <a:endParaRPr lang="zh-TW" altLang="zh-TW" sz="1400" b="0" kern="100" dirty="0">
              <a:ea typeface="新細明體" panose="02020500000000000000" pitchFamily="18" charset="-120"/>
              <a:cs typeface="Times New Roman" panose="02020603050405020304" pitchFamily="18" charset="0"/>
            </a:endParaRPr>
          </a:p>
          <a:p>
            <a:pPr marL="0" indent="0">
              <a:spcAft>
                <a:spcPts val="0"/>
              </a:spcAft>
              <a:buNone/>
            </a:pPr>
            <a:r>
              <a:rPr lang="en-US" altLang="zh-TW" sz="1400" b="0" kern="100" dirty="0">
                <a:ea typeface="新細明體" panose="02020500000000000000" pitchFamily="18" charset="-120"/>
                <a:cs typeface="Times New Roman" panose="02020603050405020304" pitchFamily="18" charset="0"/>
              </a:rPr>
              <a:t>[8] J. Dean and S. </a:t>
            </a:r>
            <a:r>
              <a:rPr lang="en-US" altLang="zh-TW" sz="1400" b="0" kern="100" dirty="0" err="1">
                <a:ea typeface="新細明體" panose="02020500000000000000" pitchFamily="18" charset="-120"/>
                <a:cs typeface="Times New Roman" panose="02020603050405020304" pitchFamily="18" charset="0"/>
              </a:rPr>
              <a:t>Ghemawat</a:t>
            </a:r>
            <a:r>
              <a:rPr lang="en-US" altLang="zh-TW" sz="1400" b="0" kern="100" dirty="0">
                <a:ea typeface="新細明體" panose="02020500000000000000" pitchFamily="18" charset="-120"/>
                <a:cs typeface="Times New Roman" panose="02020603050405020304" pitchFamily="18" charset="0"/>
              </a:rPr>
              <a:t>, “</a:t>
            </a:r>
            <a:r>
              <a:rPr lang="en-US" altLang="zh-TW" sz="1400" b="0" kern="100" dirty="0" err="1">
                <a:ea typeface="新細明體" panose="02020500000000000000" pitchFamily="18" charset="-120"/>
                <a:cs typeface="Times New Roman" panose="02020603050405020304" pitchFamily="18" charset="0"/>
              </a:rPr>
              <a:t>MapReduce</a:t>
            </a:r>
            <a:r>
              <a:rPr lang="en-US" altLang="zh-TW" sz="1400" b="0" kern="100" dirty="0">
                <a:ea typeface="新細明體" panose="02020500000000000000" pitchFamily="18" charset="-120"/>
                <a:cs typeface="Times New Roman" panose="02020603050405020304" pitchFamily="18" charset="0"/>
              </a:rPr>
              <a:t>: Simplified Data Processing on Large Clusters,”</a:t>
            </a:r>
            <a:r>
              <a:rPr lang="en-US" altLang="zh-TW" sz="1400" b="0" i="1" kern="100" dirty="0">
                <a:ea typeface="新細明體" panose="02020500000000000000" pitchFamily="18" charset="-120"/>
                <a:cs typeface="Times New Roman" panose="02020603050405020304" pitchFamily="18" charset="0"/>
              </a:rPr>
              <a:t> ACM </a:t>
            </a:r>
            <a:r>
              <a:rPr lang="en-US" altLang="zh-TW" sz="1400" b="0" i="1" kern="100" dirty="0" err="1">
                <a:ea typeface="新細明體" panose="02020500000000000000" pitchFamily="18" charset="-120"/>
                <a:cs typeface="Times New Roman" panose="02020603050405020304" pitchFamily="18" charset="0"/>
              </a:rPr>
              <a:t>Commun</a:t>
            </a:r>
            <a:r>
              <a:rPr lang="en-US" altLang="zh-TW" sz="1400" b="0" kern="100" dirty="0">
                <a:ea typeface="新細明體" panose="02020500000000000000" pitchFamily="18" charset="-120"/>
                <a:cs typeface="Times New Roman" panose="02020603050405020304" pitchFamily="18" charset="0"/>
              </a:rPr>
              <a:t>, Jan. 2008, vol. 51, pp. 107–113.</a:t>
            </a:r>
            <a:endParaRPr lang="zh-TW" altLang="zh-TW" sz="1400" b="0" kern="100" dirty="0">
              <a:ea typeface="新細明體" panose="02020500000000000000" pitchFamily="18" charset="-120"/>
              <a:cs typeface="Times New Roman" panose="02020603050405020304" pitchFamily="18" charset="0"/>
            </a:endParaRPr>
          </a:p>
          <a:p>
            <a:pPr marL="0" indent="0">
              <a:spcAft>
                <a:spcPts val="0"/>
              </a:spcAft>
              <a:buNone/>
            </a:pPr>
            <a:r>
              <a:rPr lang="en-US" altLang="zh-TW" sz="1400" b="0" kern="100" dirty="0">
                <a:ea typeface="新細明體" panose="02020500000000000000" pitchFamily="18" charset="-120"/>
                <a:cs typeface="Times New Roman" panose="02020603050405020304" pitchFamily="18" charset="0"/>
              </a:rPr>
              <a:t>[9] M. </a:t>
            </a:r>
            <a:r>
              <a:rPr lang="en-US" altLang="zh-TW" sz="1400" b="0" kern="100" dirty="0" err="1">
                <a:ea typeface="新細明體" panose="02020500000000000000" pitchFamily="18" charset="-120"/>
                <a:cs typeface="Times New Roman" panose="02020603050405020304" pitchFamily="18" charset="0"/>
              </a:rPr>
              <a:t>Zaharia</a:t>
            </a:r>
            <a:r>
              <a:rPr lang="en-US" altLang="zh-TW" sz="1400" b="0" kern="100" dirty="0">
                <a:ea typeface="新細明體" panose="02020500000000000000" pitchFamily="18" charset="-120"/>
                <a:cs typeface="Times New Roman" panose="02020603050405020304" pitchFamily="18" charset="0"/>
              </a:rPr>
              <a:t>, A. </a:t>
            </a:r>
            <a:r>
              <a:rPr lang="en-US" altLang="zh-TW" sz="1400" b="0" kern="100" dirty="0" err="1">
                <a:ea typeface="新細明體" panose="02020500000000000000" pitchFamily="18" charset="-120"/>
                <a:cs typeface="Times New Roman" panose="02020603050405020304" pitchFamily="18" charset="0"/>
              </a:rPr>
              <a:t>Konwinski</a:t>
            </a:r>
            <a:r>
              <a:rPr lang="en-US" altLang="zh-TW" sz="1400" b="0" kern="100" dirty="0">
                <a:ea typeface="新細明體" panose="02020500000000000000" pitchFamily="18" charset="-120"/>
                <a:cs typeface="Times New Roman" panose="02020603050405020304" pitchFamily="18" charset="0"/>
              </a:rPr>
              <a:t>, A. D. Joseph, R. Katz, and I. </a:t>
            </a:r>
            <a:r>
              <a:rPr lang="en-US" altLang="zh-TW" sz="1400" b="0" kern="100" dirty="0" err="1">
                <a:ea typeface="新細明體" panose="02020500000000000000" pitchFamily="18" charset="-120"/>
                <a:cs typeface="Times New Roman" panose="02020603050405020304" pitchFamily="18" charset="0"/>
              </a:rPr>
              <a:t>Stoica</a:t>
            </a:r>
            <a:r>
              <a:rPr lang="en-US" altLang="zh-TW" sz="1400" b="0" kern="100" dirty="0">
                <a:ea typeface="新細明體" panose="02020500000000000000" pitchFamily="18" charset="-120"/>
                <a:cs typeface="Times New Roman" panose="02020603050405020304" pitchFamily="18" charset="0"/>
              </a:rPr>
              <a:t>, “Improving MapReduce performance in heterogeneous environments,” in </a:t>
            </a:r>
            <a:r>
              <a:rPr lang="en-US" altLang="zh-TW" sz="1400" b="0" i="1" kern="100" dirty="0">
                <a:ea typeface="新細明體" panose="02020500000000000000" pitchFamily="18" charset="-120"/>
                <a:cs typeface="Times New Roman" panose="02020603050405020304" pitchFamily="18" charset="0"/>
              </a:rPr>
              <a:t>Proc. 8th USENIX Conf. Operating Syst. Des. Implementation</a:t>
            </a:r>
            <a:r>
              <a:rPr lang="en-US" altLang="zh-TW" sz="1400" b="0" kern="100" dirty="0">
                <a:ea typeface="新細明體" panose="02020500000000000000" pitchFamily="18" charset="-120"/>
                <a:cs typeface="Times New Roman" panose="02020603050405020304" pitchFamily="18" charset="0"/>
              </a:rPr>
              <a:t>, 2008, pp. 29–42.</a:t>
            </a:r>
            <a:endParaRPr lang="zh-TW" altLang="zh-TW" sz="1400" b="0" kern="100" dirty="0">
              <a:ea typeface="新細明體" panose="02020500000000000000" pitchFamily="18" charset="-120"/>
              <a:cs typeface="Times New Roman" panose="02020603050405020304" pitchFamily="18" charset="0"/>
            </a:endParaRPr>
          </a:p>
          <a:p>
            <a:pPr marL="0" indent="0">
              <a:spcAft>
                <a:spcPts val="0"/>
              </a:spcAft>
              <a:buNone/>
            </a:pPr>
            <a:r>
              <a:rPr lang="en-US" altLang="zh-TW" sz="1400" b="0" kern="100" dirty="0">
                <a:ea typeface="新細明體" panose="02020500000000000000" pitchFamily="18" charset="-120"/>
                <a:cs typeface="Times New Roman" panose="02020603050405020304" pitchFamily="18" charset="0"/>
              </a:rPr>
              <a:t>[10] B. T. Rao and L. S. S. Reddy, “Survey on improved scheduling in Hadoop MapReduce in cloud environments,”</a:t>
            </a:r>
            <a:r>
              <a:rPr lang="en-US" altLang="zh-TW" sz="1400" b="0" i="1" kern="100" dirty="0">
                <a:ea typeface="新細明體" panose="02020500000000000000" pitchFamily="18" charset="-120"/>
                <a:cs typeface="Times New Roman" panose="02020603050405020304" pitchFamily="18" charset="0"/>
              </a:rPr>
              <a:t> Int. J. </a:t>
            </a:r>
            <a:r>
              <a:rPr lang="en-US" altLang="zh-TW" sz="1400" b="0" i="1" kern="100" dirty="0" err="1">
                <a:ea typeface="新細明體" panose="02020500000000000000" pitchFamily="18" charset="-120"/>
                <a:cs typeface="Times New Roman" panose="02020603050405020304" pitchFamily="18" charset="0"/>
              </a:rPr>
              <a:t>Comput</a:t>
            </a:r>
            <a:r>
              <a:rPr lang="en-US" altLang="zh-TW" sz="1400" b="0" i="1" kern="100" dirty="0">
                <a:ea typeface="新細明體" panose="02020500000000000000" pitchFamily="18" charset="-120"/>
                <a:cs typeface="Times New Roman" panose="02020603050405020304" pitchFamily="18" charset="0"/>
              </a:rPr>
              <a:t>. Appl.</a:t>
            </a:r>
            <a:r>
              <a:rPr lang="en-US" altLang="zh-TW" sz="1400" b="0" kern="100" dirty="0">
                <a:ea typeface="新細明體" panose="02020500000000000000" pitchFamily="18" charset="-120"/>
                <a:cs typeface="Times New Roman" panose="02020603050405020304" pitchFamily="18" charset="0"/>
              </a:rPr>
              <a:t>, Nov. 2011, vol. 34, no. 9, pp. 29–33.</a:t>
            </a:r>
            <a:endParaRPr lang="zh-TW" altLang="zh-TW" sz="1400" b="0" kern="100" dirty="0">
              <a:ea typeface="新細明體" panose="02020500000000000000" pitchFamily="18" charset="-120"/>
              <a:cs typeface="Times New Roman" panose="02020603050405020304" pitchFamily="18" charset="0"/>
            </a:endParaRPr>
          </a:p>
          <a:p>
            <a:pPr marL="0" indent="0">
              <a:spcAft>
                <a:spcPts val="0"/>
              </a:spcAft>
              <a:buNone/>
            </a:pPr>
            <a:r>
              <a:rPr lang="en-US" altLang="zh-TW" sz="1400" b="0" kern="100" dirty="0">
                <a:ea typeface="新細明體" panose="02020500000000000000" pitchFamily="18" charset="-120"/>
                <a:cs typeface="Times New Roman" panose="02020603050405020304" pitchFamily="18" charset="0"/>
              </a:rPr>
              <a:t>[11] Q. Chen, C. Liu, and Z. Xiao, “Improving MapReduce </a:t>
            </a:r>
            <a:r>
              <a:rPr lang="en-US" altLang="zh-TW" sz="1400" b="0" kern="100" dirty="0" err="1">
                <a:ea typeface="新細明體" panose="02020500000000000000" pitchFamily="18" charset="-120"/>
                <a:cs typeface="Times New Roman" panose="02020603050405020304" pitchFamily="18" charset="0"/>
              </a:rPr>
              <a:t>performanceusing</a:t>
            </a:r>
            <a:r>
              <a:rPr lang="en-US" altLang="zh-TW" sz="1400" b="0" kern="100" dirty="0">
                <a:ea typeface="新細明體" panose="02020500000000000000" pitchFamily="18" charset="-120"/>
                <a:cs typeface="Times New Roman" panose="02020603050405020304" pitchFamily="18" charset="0"/>
              </a:rPr>
              <a:t> smart speculative execution strategy,” </a:t>
            </a:r>
            <a:r>
              <a:rPr lang="en-US" altLang="zh-TW" sz="1400" b="0" i="1" kern="100" dirty="0">
                <a:ea typeface="新細明體" panose="02020500000000000000" pitchFamily="18" charset="-120"/>
                <a:cs typeface="Times New Roman" panose="02020603050405020304" pitchFamily="18" charset="0"/>
              </a:rPr>
              <a:t>IEEE Trans. </a:t>
            </a:r>
            <a:r>
              <a:rPr lang="en-US" altLang="zh-TW" sz="1400" b="0" i="1" kern="100" dirty="0" err="1">
                <a:ea typeface="新細明體" panose="02020500000000000000" pitchFamily="18" charset="-120"/>
                <a:cs typeface="Times New Roman" panose="02020603050405020304" pitchFamily="18" charset="0"/>
              </a:rPr>
              <a:t>Comput</a:t>
            </a:r>
            <a:r>
              <a:rPr lang="en-US" altLang="zh-TW" sz="1400" b="0" i="1" kern="100" dirty="0">
                <a:ea typeface="新細明體" panose="02020500000000000000" pitchFamily="18" charset="-120"/>
                <a:cs typeface="Times New Roman" panose="02020603050405020304" pitchFamily="18" charset="0"/>
              </a:rPr>
              <a:t>.</a:t>
            </a:r>
            <a:r>
              <a:rPr lang="en-US" altLang="zh-TW" sz="1400" b="0" kern="100" dirty="0">
                <a:ea typeface="新細明體" panose="02020500000000000000" pitchFamily="18" charset="-120"/>
                <a:cs typeface="Times New Roman" panose="02020603050405020304" pitchFamily="18" charset="0"/>
              </a:rPr>
              <a:t>, Apr. 2014, vol. 63, no. 4, pp. 954–967.</a:t>
            </a:r>
            <a:endParaRPr lang="zh-TW" altLang="zh-TW" sz="1400" b="0" kern="100" dirty="0">
              <a:effectLst/>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885265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174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233DA9-D87E-4B0A-A199-409AEEF62A5C}"/>
              </a:ext>
            </a:extLst>
          </p:cNvPr>
          <p:cNvGrpSpPr/>
          <p:nvPr/>
        </p:nvGrpSpPr>
        <p:grpSpPr>
          <a:xfrm>
            <a:off x="4980478" y="572611"/>
            <a:ext cx="6412020" cy="1929137"/>
            <a:chOff x="4009927" y="158277"/>
            <a:chExt cx="3818676" cy="1570315"/>
          </a:xfrm>
        </p:grpSpPr>
        <p:sp>
          <p:nvSpPr>
            <p:cNvPr id="4" name="任意多边形 18">
              <a:extLst>
                <a:ext uri="{FF2B5EF4-FFF2-40B4-BE49-F238E27FC236}">
                  <a16:creationId xmlns:a16="http://schemas.microsoft.com/office/drawing/2014/main" id="{1427F16F-FBBC-4F96-889D-29019B44D8D7}"/>
                </a:ext>
              </a:extLst>
            </p:cNvPr>
            <p:cNvSpPr/>
            <p:nvPr/>
          </p:nvSpPr>
          <p:spPr>
            <a:xfrm>
              <a:off x="4616494" y="216832"/>
              <a:ext cx="3212109" cy="1511760"/>
            </a:xfrm>
            <a:custGeom>
              <a:avLst/>
              <a:gdLst>
                <a:gd name="connsiteX0" fmla="*/ 98297 w 589768"/>
                <a:gd name="connsiteY0" fmla="*/ 0 h 5346192"/>
                <a:gd name="connsiteX1" fmla="*/ 491471 w 589768"/>
                <a:gd name="connsiteY1" fmla="*/ 0 h 5346192"/>
                <a:gd name="connsiteX2" fmla="*/ 589768 w 589768"/>
                <a:gd name="connsiteY2" fmla="*/ 98297 h 5346192"/>
                <a:gd name="connsiteX3" fmla="*/ 589768 w 589768"/>
                <a:gd name="connsiteY3" fmla="*/ 5346192 h 5346192"/>
                <a:gd name="connsiteX4" fmla="*/ 589768 w 589768"/>
                <a:gd name="connsiteY4" fmla="*/ 5346192 h 5346192"/>
                <a:gd name="connsiteX5" fmla="*/ 0 w 589768"/>
                <a:gd name="connsiteY5" fmla="*/ 5346192 h 5346192"/>
                <a:gd name="connsiteX6" fmla="*/ 0 w 589768"/>
                <a:gd name="connsiteY6" fmla="*/ 5346192 h 5346192"/>
                <a:gd name="connsiteX7" fmla="*/ 0 w 589768"/>
                <a:gd name="connsiteY7" fmla="*/ 98297 h 5346192"/>
                <a:gd name="connsiteX8" fmla="*/ 98297 w 589768"/>
                <a:gd name="connsiteY8" fmla="*/ 0 h 534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768" h="5346192">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14461" rIns="207330" bIns="114461" numCol="1" spcCol="1270" anchor="t" anchorCtr="0">
              <a:noAutofit/>
            </a:bodyPr>
            <a:lstStyle>
              <a:defPPr>
                <a:defRPr lang="zh-TW"/>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lnSpc>
                  <a:spcPct val="120000"/>
                </a:lnSpc>
              </a:pPr>
              <a:r>
                <a:rPr lang="en-US" altLang="zh-CN" sz="3000" b="1" dirty="0">
                  <a:solidFill>
                    <a:schemeClr val="tx1">
                      <a:lumMod val="75000"/>
                      <a:lumOff val="25000"/>
                    </a:schemeClr>
                  </a:solidFill>
                  <a:ea typeface="Noto Sans CJK TC" panose="020B0500000000000000" pitchFamily="34" charset="-128"/>
                  <a:cs typeface="+mn-ea"/>
                  <a:sym typeface="+mn-lt"/>
                </a:rPr>
                <a:t>Kubernetes</a:t>
              </a:r>
            </a:p>
            <a:p>
              <a:pPr marL="285750" indent="-285750">
                <a:lnSpc>
                  <a:spcPct val="120000"/>
                </a:lnSpc>
                <a:buFont typeface="Arial" panose="020B0604020202020204" pitchFamily="34" charset="0"/>
                <a:buChar char="•"/>
              </a:pPr>
              <a:r>
                <a:rPr lang="en-US" altLang="zh-CN" dirty="0">
                  <a:solidFill>
                    <a:schemeClr val="tx1">
                      <a:lumMod val="75000"/>
                      <a:lumOff val="25000"/>
                    </a:schemeClr>
                  </a:solidFill>
                  <a:ea typeface="Noto Sans CJK TC" panose="020B0500000000000000" pitchFamily="34" charset="-128"/>
                  <a:cs typeface="+mn-ea"/>
                  <a:sym typeface="+mn-lt"/>
                </a:rPr>
                <a:t>Kubernetes Architecture</a:t>
              </a:r>
            </a:p>
            <a:p>
              <a:pPr marL="285750" indent="-285750">
                <a:lnSpc>
                  <a:spcPct val="120000"/>
                </a:lnSpc>
                <a:buFont typeface="Arial" panose="020B0604020202020204" pitchFamily="34" charset="0"/>
                <a:buChar char="•"/>
              </a:pPr>
              <a:r>
                <a:rPr lang="en-US" altLang="zh-CN" dirty="0">
                  <a:solidFill>
                    <a:schemeClr val="tx1">
                      <a:lumMod val="75000"/>
                      <a:lumOff val="25000"/>
                    </a:schemeClr>
                  </a:solidFill>
                  <a:ea typeface="Noto Sans CJK TC" panose="020B0500000000000000" pitchFamily="34" charset="-128"/>
                  <a:cs typeface="+mn-ea"/>
                  <a:sym typeface="+mn-lt"/>
                </a:rPr>
                <a:t>Kubernetes Components</a:t>
              </a:r>
            </a:p>
            <a:p>
              <a:pPr marL="285750" indent="-285750">
                <a:lnSpc>
                  <a:spcPct val="120000"/>
                </a:lnSpc>
                <a:buFont typeface="Arial" panose="020B0604020202020204" pitchFamily="34" charset="0"/>
                <a:buChar char="•"/>
              </a:pPr>
              <a:r>
                <a:rPr lang="en-US" altLang="zh-CN" dirty="0">
                  <a:solidFill>
                    <a:schemeClr val="tx1">
                      <a:lumMod val="75000"/>
                      <a:lumOff val="25000"/>
                    </a:schemeClr>
                  </a:solidFill>
                  <a:ea typeface="Noto Sans CJK TC" panose="020B0500000000000000" pitchFamily="34" charset="-128"/>
                  <a:cs typeface="+mn-ea"/>
                  <a:sym typeface="+mn-lt"/>
                </a:rPr>
                <a:t>Pods Creation Process Flow</a:t>
              </a:r>
            </a:p>
          </p:txBody>
        </p:sp>
        <p:sp>
          <p:nvSpPr>
            <p:cNvPr id="5" name="文字方塊 17">
              <a:extLst>
                <a:ext uri="{FF2B5EF4-FFF2-40B4-BE49-F238E27FC236}">
                  <a16:creationId xmlns:a16="http://schemas.microsoft.com/office/drawing/2014/main" id="{B1412292-676F-4D0B-BB34-C3714352AD6D}"/>
                </a:ext>
              </a:extLst>
            </p:cNvPr>
            <p:cNvSpPr txBox="1"/>
            <p:nvPr/>
          </p:nvSpPr>
          <p:spPr>
            <a:xfrm>
              <a:off x="4009927" y="158277"/>
              <a:ext cx="745622" cy="830997"/>
            </a:xfrm>
            <a:prstGeom prst="rect">
              <a:avLst/>
            </a:prstGeom>
            <a:noFill/>
          </p:spPr>
          <p:txBody>
            <a:bodyPr wrap="non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TW" sz="4800" b="1" dirty="0">
                  <a:solidFill>
                    <a:srgbClr val="0070C0"/>
                  </a:solidFill>
                </a:rPr>
                <a:t>01</a:t>
              </a:r>
              <a:endParaRPr kumimoji="1" lang="zh-TW" altLang="en-US" sz="4800" b="1" dirty="0">
                <a:solidFill>
                  <a:srgbClr val="0070C0"/>
                </a:solidFill>
              </a:endParaRPr>
            </a:p>
          </p:txBody>
        </p:sp>
      </p:grpSp>
      <p:grpSp>
        <p:nvGrpSpPr>
          <p:cNvPr id="6" name="群組 5">
            <a:extLst>
              <a:ext uri="{FF2B5EF4-FFF2-40B4-BE49-F238E27FC236}">
                <a16:creationId xmlns:a16="http://schemas.microsoft.com/office/drawing/2014/main" id="{32D6CFDA-A645-4B96-87F3-66AD95AB6B3C}"/>
              </a:ext>
            </a:extLst>
          </p:cNvPr>
          <p:cNvGrpSpPr/>
          <p:nvPr/>
        </p:nvGrpSpPr>
        <p:grpSpPr>
          <a:xfrm>
            <a:off x="4980478" y="3151038"/>
            <a:ext cx="6033427" cy="1560109"/>
            <a:chOff x="3641811" y="2156249"/>
            <a:chExt cx="3873228" cy="1560109"/>
          </a:xfrm>
        </p:grpSpPr>
        <p:sp>
          <p:nvSpPr>
            <p:cNvPr id="7" name="任意多边形 27">
              <a:extLst>
                <a:ext uri="{FF2B5EF4-FFF2-40B4-BE49-F238E27FC236}">
                  <a16:creationId xmlns:a16="http://schemas.microsoft.com/office/drawing/2014/main" id="{3BBD95A7-57A3-4D3A-9CF9-646AC14ED957}"/>
                </a:ext>
              </a:extLst>
            </p:cNvPr>
            <p:cNvSpPr/>
            <p:nvPr/>
          </p:nvSpPr>
          <p:spPr>
            <a:xfrm>
              <a:off x="4904810" y="3252477"/>
              <a:ext cx="2579915" cy="463881"/>
            </a:xfrm>
            <a:custGeom>
              <a:avLst/>
              <a:gdLst>
                <a:gd name="connsiteX0" fmla="*/ 98297 w 589768"/>
                <a:gd name="connsiteY0" fmla="*/ 0 h 5346192"/>
                <a:gd name="connsiteX1" fmla="*/ 491471 w 589768"/>
                <a:gd name="connsiteY1" fmla="*/ 0 h 5346192"/>
                <a:gd name="connsiteX2" fmla="*/ 589768 w 589768"/>
                <a:gd name="connsiteY2" fmla="*/ 98297 h 5346192"/>
                <a:gd name="connsiteX3" fmla="*/ 589768 w 589768"/>
                <a:gd name="connsiteY3" fmla="*/ 5346192 h 5346192"/>
                <a:gd name="connsiteX4" fmla="*/ 589768 w 589768"/>
                <a:gd name="connsiteY4" fmla="*/ 5346192 h 5346192"/>
                <a:gd name="connsiteX5" fmla="*/ 0 w 589768"/>
                <a:gd name="connsiteY5" fmla="*/ 5346192 h 5346192"/>
                <a:gd name="connsiteX6" fmla="*/ 0 w 589768"/>
                <a:gd name="connsiteY6" fmla="*/ 5346192 h 5346192"/>
                <a:gd name="connsiteX7" fmla="*/ 0 w 589768"/>
                <a:gd name="connsiteY7" fmla="*/ 98297 h 5346192"/>
                <a:gd name="connsiteX8" fmla="*/ 98297 w 589768"/>
                <a:gd name="connsiteY8" fmla="*/ 0 h 534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768" h="5346192">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14461" rIns="207330" bIns="114461" numCol="1" spcCol="1270" anchor="ctr" anchorCtr="0">
              <a:noAutofit/>
            </a:bodyPr>
            <a:lstStyle>
              <a:defPPr>
                <a:defRPr lang="zh-TW"/>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lgn="ctr"/>
              <a:endParaRPr lang="en-US" altLang="zh-CN" b="1" dirty="0">
                <a:solidFill>
                  <a:schemeClr val="bg1">
                    <a:lumMod val="65000"/>
                  </a:schemeClr>
                </a:solidFill>
                <a:ea typeface="Microsoft JhengHei" panose="020B0604030504040204" pitchFamily="34" charset="-120"/>
                <a:cs typeface="+mn-ea"/>
                <a:sym typeface="+mn-lt"/>
              </a:endParaRPr>
            </a:p>
          </p:txBody>
        </p:sp>
        <p:sp>
          <p:nvSpPr>
            <p:cNvPr id="8" name="任意多边形 24">
              <a:extLst>
                <a:ext uri="{FF2B5EF4-FFF2-40B4-BE49-F238E27FC236}">
                  <a16:creationId xmlns:a16="http://schemas.microsoft.com/office/drawing/2014/main" id="{566BF8F2-47D2-4CA8-924F-E139E2D72224}"/>
                </a:ext>
              </a:extLst>
            </p:cNvPr>
            <p:cNvSpPr/>
            <p:nvPr/>
          </p:nvSpPr>
          <p:spPr>
            <a:xfrm>
              <a:off x="4295649" y="2200377"/>
              <a:ext cx="3219390" cy="1258589"/>
            </a:xfrm>
            <a:custGeom>
              <a:avLst/>
              <a:gdLst>
                <a:gd name="connsiteX0" fmla="*/ 98297 w 589768"/>
                <a:gd name="connsiteY0" fmla="*/ 0 h 5346192"/>
                <a:gd name="connsiteX1" fmla="*/ 491471 w 589768"/>
                <a:gd name="connsiteY1" fmla="*/ 0 h 5346192"/>
                <a:gd name="connsiteX2" fmla="*/ 589768 w 589768"/>
                <a:gd name="connsiteY2" fmla="*/ 98297 h 5346192"/>
                <a:gd name="connsiteX3" fmla="*/ 589768 w 589768"/>
                <a:gd name="connsiteY3" fmla="*/ 5346192 h 5346192"/>
                <a:gd name="connsiteX4" fmla="*/ 589768 w 589768"/>
                <a:gd name="connsiteY4" fmla="*/ 5346192 h 5346192"/>
                <a:gd name="connsiteX5" fmla="*/ 0 w 589768"/>
                <a:gd name="connsiteY5" fmla="*/ 5346192 h 5346192"/>
                <a:gd name="connsiteX6" fmla="*/ 0 w 589768"/>
                <a:gd name="connsiteY6" fmla="*/ 5346192 h 5346192"/>
                <a:gd name="connsiteX7" fmla="*/ 0 w 589768"/>
                <a:gd name="connsiteY7" fmla="*/ 98297 h 5346192"/>
                <a:gd name="connsiteX8" fmla="*/ 98297 w 589768"/>
                <a:gd name="connsiteY8" fmla="*/ 0 h 534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768" h="5346192">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14461" rIns="207330" bIns="114461" numCol="1" spcCol="1270" anchor="t" anchorCtr="0">
              <a:noAutofit/>
            </a:bodyPr>
            <a:lstStyle>
              <a:defPPr>
                <a:defRPr lang="zh-TW"/>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lnSpc>
                  <a:spcPct val="120000"/>
                </a:lnSpc>
              </a:pPr>
              <a:r>
                <a:rPr lang="en-US" altLang="zh-TW" sz="3000" b="1" dirty="0">
                  <a:solidFill>
                    <a:schemeClr val="bg1">
                      <a:lumMod val="65000"/>
                    </a:schemeClr>
                  </a:solidFill>
                  <a:ea typeface="Noto Sans CJK TC" panose="020B0500000000000000" pitchFamily="34" charset="-128"/>
                  <a:cs typeface="+mn-ea"/>
                  <a:sym typeface="+mn-lt"/>
                </a:rPr>
                <a:t>MapReduce</a:t>
              </a:r>
              <a:endParaRPr lang="en-US" altLang="zh-TW" dirty="0">
                <a:solidFill>
                  <a:schemeClr val="bg1">
                    <a:lumMod val="65000"/>
                  </a:schemeClr>
                </a:solidFill>
                <a:ea typeface="Noto Sans CJK TC" panose="020B0500000000000000" pitchFamily="34" charset="-128"/>
                <a:cs typeface="+mn-ea"/>
                <a:sym typeface="+mn-lt"/>
              </a:endParaRPr>
            </a:p>
            <a:p>
              <a:pPr marL="342900" indent="-342900">
                <a:lnSpc>
                  <a:spcPct val="120000"/>
                </a:lnSpc>
                <a:buFont typeface="Arial" panose="020B0604020202020204" pitchFamily="34" charset="0"/>
                <a:buChar char="•"/>
              </a:pPr>
              <a:r>
                <a:rPr lang="en-US" altLang="zh-CN" dirty="0">
                  <a:solidFill>
                    <a:schemeClr val="bg1">
                      <a:lumMod val="65000"/>
                    </a:schemeClr>
                  </a:solidFill>
                  <a:ea typeface="Noto Sans CJK TC" panose="020B0500000000000000" pitchFamily="34" charset="-128"/>
                  <a:cs typeface="+mn-ea"/>
                  <a:sym typeface="+mn-lt"/>
                </a:rPr>
                <a:t>MapReduce Operation</a:t>
              </a:r>
            </a:p>
            <a:p>
              <a:pPr marL="342900" indent="-342900">
                <a:lnSpc>
                  <a:spcPct val="120000"/>
                </a:lnSpc>
                <a:buFont typeface="Arial" panose="020B0604020202020204" pitchFamily="34" charset="0"/>
                <a:buChar char="•"/>
              </a:pPr>
              <a:r>
                <a:rPr lang="en-US" altLang="zh-CN" dirty="0">
                  <a:solidFill>
                    <a:schemeClr val="bg1">
                      <a:lumMod val="65000"/>
                    </a:schemeClr>
                  </a:solidFill>
                  <a:ea typeface="Noto Sans CJK TC" panose="020B0500000000000000" pitchFamily="34" charset="-128"/>
                  <a:cs typeface="+mn-ea"/>
                  <a:sym typeface="+mn-lt"/>
                </a:rPr>
                <a:t>WordCount Example</a:t>
              </a:r>
            </a:p>
            <a:p>
              <a:pPr marL="342900" indent="-342900">
                <a:lnSpc>
                  <a:spcPct val="120000"/>
                </a:lnSpc>
                <a:buFont typeface="Arial" panose="020B0604020202020204" pitchFamily="34" charset="0"/>
                <a:buChar char="•"/>
              </a:pPr>
              <a:r>
                <a:rPr lang="en-US" altLang="zh-CN" dirty="0">
                  <a:solidFill>
                    <a:schemeClr val="bg1">
                      <a:lumMod val="65000"/>
                    </a:schemeClr>
                  </a:solidFill>
                  <a:ea typeface="Noto Sans CJK TC" panose="020B0500000000000000" pitchFamily="34" charset="-128"/>
                  <a:cs typeface="+mn-ea"/>
                  <a:sym typeface="+mn-lt"/>
                </a:rPr>
                <a:t>MapReduce Scheduler</a:t>
              </a:r>
            </a:p>
            <a:p>
              <a:pPr marL="342900" indent="-342900">
                <a:lnSpc>
                  <a:spcPct val="120000"/>
                </a:lnSpc>
                <a:buFont typeface="Arial" panose="020B0604020202020204" pitchFamily="34" charset="0"/>
                <a:buChar char="•"/>
              </a:pPr>
              <a:r>
                <a:rPr lang="en-US" altLang="zh-CN" dirty="0">
                  <a:solidFill>
                    <a:schemeClr val="bg1">
                      <a:lumMod val="65000"/>
                    </a:schemeClr>
                  </a:solidFill>
                  <a:ea typeface="Noto Sans CJK TC" panose="020B0500000000000000" pitchFamily="34" charset="-128"/>
                  <a:cs typeface="+mn-ea"/>
                  <a:sym typeface="+mn-lt"/>
                </a:rPr>
                <a:t>MapReduce Speculative Execution</a:t>
              </a:r>
            </a:p>
          </p:txBody>
        </p:sp>
        <p:sp>
          <p:nvSpPr>
            <p:cNvPr id="9" name="文字方塊 18">
              <a:extLst>
                <a:ext uri="{FF2B5EF4-FFF2-40B4-BE49-F238E27FC236}">
                  <a16:creationId xmlns:a16="http://schemas.microsoft.com/office/drawing/2014/main" id="{06F4E59C-7324-4D79-BEA1-5117FF4D098C}"/>
                </a:ext>
              </a:extLst>
            </p:cNvPr>
            <p:cNvSpPr txBox="1"/>
            <p:nvPr/>
          </p:nvSpPr>
          <p:spPr>
            <a:xfrm>
              <a:off x="3641811" y="2156249"/>
              <a:ext cx="519884" cy="830997"/>
            </a:xfrm>
            <a:prstGeom prst="rect">
              <a:avLst/>
            </a:prstGeom>
            <a:noFill/>
          </p:spPr>
          <p:txBody>
            <a:bodyPr wrap="non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TW" sz="4800" b="1" dirty="0">
                  <a:solidFill>
                    <a:schemeClr val="bg1">
                      <a:lumMod val="65000"/>
                    </a:schemeClr>
                  </a:solidFill>
                </a:rPr>
                <a:t>02</a:t>
              </a:r>
              <a:endParaRPr kumimoji="1" lang="zh-TW" altLang="en-US" sz="4800" b="1" dirty="0">
                <a:solidFill>
                  <a:schemeClr val="bg1">
                    <a:lumMod val="65000"/>
                  </a:schemeClr>
                </a:solidFill>
              </a:endParaRPr>
            </a:p>
          </p:txBody>
        </p:sp>
      </p:grpSp>
      <p:sp>
        <p:nvSpPr>
          <p:cNvPr id="13" name="矩形 12">
            <a:extLst>
              <a:ext uri="{FF2B5EF4-FFF2-40B4-BE49-F238E27FC236}">
                <a16:creationId xmlns:a16="http://schemas.microsoft.com/office/drawing/2014/main" id="{9443C45F-936F-447F-B509-1EE610B8456E}"/>
              </a:ext>
            </a:extLst>
          </p:cNvPr>
          <p:cNvSpPr/>
          <p:nvPr/>
        </p:nvSpPr>
        <p:spPr>
          <a:xfrm>
            <a:off x="0" y="0"/>
            <a:ext cx="4194810"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標題 1">
            <a:extLst>
              <a:ext uri="{FF2B5EF4-FFF2-40B4-BE49-F238E27FC236}">
                <a16:creationId xmlns:a16="http://schemas.microsoft.com/office/drawing/2014/main" id="{EEDE92B4-F640-49A5-9BD9-2AE20883EE3B}"/>
              </a:ext>
            </a:extLst>
          </p:cNvPr>
          <p:cNvSpPr txBox="1">
            <a:spLocks/>
          </p:cNvSpPr>
          <p:nvPr/>
        </p:nvSpPr>
        <p:spPr>
          <a:xfrm>
            <a:off x="609600" y="2431038"/>
            <a:ext cx="268224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solidFill>
                  <a:schemeClr val="bg1"/>
                </a:solidFill>
              </a:rPr>
              <a:t>Outline</a:t>
            </a:r>
          </a:p>
        </p:txBody>
      </p:sp>
    </p:spTree>
    <p:extLst>
      <p:ext uri="{BB962C8B-B14F-4D97-AF65-F5344CB8AC3E}">
        <p14:creationId xmlns:p14="http://schemas.microsoft.com/office/powerpoint/2010/main" val="184354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254"/>
          <p:cNvSpPr txBox="1">
            <a:spLocks/>
          </p:cNvSpPr>
          <p:nvPr/>
        </p:nvSpPr>
        <p:spPr bwMode="black">
          <a:xfrm>
            <a:off x="735905" y="1455821"/>
            <a:ext cx="5238960" cy="615553"/>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Ø"/>
            </a:pPr>
            <a:endParaRPr kumimoji="0" lang="en-US" altLang="zh-TW" sz="2000" dirty="0">
              <a:solidFill>
                <a:srgbClr val="FF0000"/>
              </a:solidFill>
              <a:latin typeface="+mn-lt"/>
              <a:ea typeface="微軟正黑體" panose="020B0604030504040204" pitchFamily="34" charset="-120"/>
            </a:endParaRPr>
          </a:p>
          <a:p>
            <a:pPr marL="0" indent="0" fontAlgn="auto">
              <a:spcBef>
                <a:spcPts val="0"/>
              </a:spcBef>
              <a:spcAft>
                <a:spcPts val="0"/>
              </a:spcAft>
              <a:buNone/>
            </a:pPr>
            <a:endParaRPr kumimoji="0" lang="en-US" altLang="zh-TW" sz="2000" dirty="0">
              <a:solidFill>
                <a:prstClr val="black"/>
              </a:solidFill>
              <a:latin typeface="+mn-lt"/>
              <a:ea typeface="微軟正黑體" panose="020B0604030504040204" pitchFamily="34" charset="-120"/>
            </a:endParaRPr>
          </a:p>
        </p:txBody>
      </p:sp>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275112"/>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Kubernetes</a:t>
            </a:r>
          </a:p>
        </p:txBody>
      </p:sp>
      <p:sp>
        <p:nvSpPr>
          <p:cNvPr id="31" name="Text Placeholder 254"/>
          <p:cNvSpPr txBox="1">
            <a:spLocks/>
          </p:cNvSpPr>
          <p:nvPr/>
        </p:nvSpPr>
        <p:spPr bwMode="black">
          <a:xfrm>
            <a:off x="606966" y="1175517"/>
            <a:ext cx="5238960" cy="4185761"/>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algn="just"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Kubernetes(</a:t>
            </a:r>
            <a:r>
              <a:rPr kumimoji="0" lang="en-US" altLang="zh-TW" sz="1600" dirty="0" err="1">
                <a:solidFill>
                  <a:prstClr val="black"/>
                </a:solidFill>
                <a:latin typeface="+mn-lt"/>
                <a:ea typeface="微軟正黑體" panose="020B0604030504040204" pitchFamily="34" charset="-120"/>
              </a:rPr>
              <a:t>K8S</a:t>
            </a:r>
            <a:r>
              <a:rPr kumimoji="0" lang="en-US" altLang="zh-TW" sz="1600" dirty="0">
                <a:solidFill>
                  <a:prstClr val="black"/>
                </a:solidFill>
                <a:latin typeface="+mn-lt"/>
                <a:ea typeface="微軟正黑體" panose="020B0604030504040204" pitchFamily="34" charset="-120"/>
              </a:rPr>
              <a:t>) is an open-source based container orchestration platform.</a:t>
            </a:r>
          </a:p>
          <a:p>
            <a:pPr lvl="1" algn="just" fontAlgn="auto">
              <a:spcBef>
                <a:spcPts val="0"/>
              </a:spcBef>
              <a:spcAft>
                <a:spcPts val="0"/>
              </a:spcAft>
              <a:buFont typeface="Wingdings" panose="05000000000000000000" pitchFamily="2" charset="2"/>
              <a:buChar char="Ø"/>
            </a:pPr>
            <a:r>
              <a:rPr kumimoji="0" lang="en-US" altLang="zh-TW" sz="1600" dirty="0">
                <a:solidFill>
                  <a:prstClr val="black"/>
                </a:solidFill>
                <a:latin typeface="+mn-lt"/>
                <a:ea typeface="微軟正黑體" panose="020B0604030504040204" pitchFamily="34" charset="-120"/>
              </a:rPr>
              <a:t>Automating deployment, scaling, and management of containerized applications</a:t>
            </a:r>
            <a:r>
              <a:rPr kumimoji="0" lang="en-US" altLang="zh-TW" sz="1600" dirty="0">
                <a:solidFill>
                  <a:prstClr val="black"/>
                </a:solidFill>
                <a:ea typeface="微軟正黑體" panose="020B0604030504040204" pitchFamily="34" charset="-120"/>
              </a:rPr>
              <a:t>.</a:t>
            </a:r>
          </a:p>
          <a:p>
            <a:pPr lvl="1" algn="just" fontAlgn="auto">
              <a:spcBef>
                <a:spcPts val="0"/>
              </a:spcBef>
              <a:spcAft>
                <a:spcPts val="0"/>
              </a:spcAft>
              <a:buFont typeface="Wingdings" panose="05000000000000000000" pitchFamily="2" charset="2"/>
              <a:buChar char="Ø"/>
            </a:pPr>
            <a:r>
              <a:rPr kumimoji="0" lang="en-US" altLang="zh-TW" sz="1600" dirty="0">
                <a:solidFill>
                  <a:schemeClr val="tx1"/>
                </a:solidFill>
                <a:latin typeface="+mn-lt"/>
                <a:ea typeface="微軟正黑體" panose="020B0604030504040204" pitchFamily="34" charset="-120"/>
              </a:rPr>
              <a:t>Four major components: cluster, master node, worker node, and pod.  </a:t>
            </a:r>
          </a:p>
          <a:p>
            <a:pPr algn="just"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A Kubernetes cluster consists of one or more master nodes</a:t>
            </a:r>
            <a:r>
              <a:rPr kumimoji="0" lang="zh-TW" altLang="en-US" sz="1600" dirty="0">
                <a:solidFill>
                  <a:prstClr val="black"/>
                </a:solidFill>
                <a:latin typeface="+mn-lt"/>
                <a:ea typeface="微軟正黑體" panose="020B0604030504040204" pitchFamily="34" charset="-120"/>
              </a:rPr>
              <a:t> </a:t>
            </a:r>
            <a:r>
              <a:rPr kumimoji="0" lang="en-US" altLang="zh-TW" sz="1600" dirty="0">
                <a:solidFill>
                  <a:prstClr val="black"/>
                </a:solidFill>
                <a:latin typeface="+mn-lt"/>
                <a:ea typeface="微軟正黑體" panose="020B0604030504040204" pitchFamily="34" charset="-120"/>
              </a:rPr>
              <a:t>.  In addition, it also has a set of worker machines, called nodes that run containerized applications. </a:t>
            </a:r>
          </a:p>
          <a:p>
            <a:pPr algn="just"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Master node</a:t>
            </a:r>
          </a:p>
          <a:p>
            <a:pPr marL="628650" lvl="1" indent="-171450" algn="just" fontAlgn="auto">
              <a:spcBef>
                <a:spcPts val="0"/>
              </a:spcBef>
              <a:spcAft>
                <a:spcPts val="0"/>
              </a:spcAft>
              <a:buFont typeface="Wingdings" panose="05000000000000000000" pitchFamily="2" charset="2"/>
              <a:buChar char="Ø"/>
            </a:pPr>
            <a:r>
              <a:rPr kumimoji="0" lang="en-US" altLang="zh-TW" sz="1600" dirty="0">
                <a:solidFill>
                  <a:prstClr val="black"/>
                </a:solidFill>
                <a:latin typeface="+mn-lt"/>
                <a:ea typeface="微軟正黑體" panose="020B0604030504040204" pitchFamily="34" charset="-120"/>
              </a:rPr>
              <a:t>The Master node manages the worker nodes and pods in the cluster.</a:t>
            </a:r>
            <a:endParaRPr kumimoji="0" lang="zh-TW" altLang="en-US" sz="1600" dirty="0">
              <a:solidFill>
                <a:prstClr val="black"/>
              </a:solidFill>
              <a:latin typeface="+mn-lt"/>
              <a:ea typeface="微軟正黑體" panose="020B0604030504040204" pitchFamily="34" charset="-120"/>
            </a:endParaRPr>
          </a:p>
          <a:p>
            <a:pPr algn="just"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Worker node</a:t>
            </a:r>
          </a:p>
          <a:p>
            <a:pPr marL="628650" lvl="1" indent="-171450" algn="just" fontAlgn="auto">
              <a:spcBef>
                <a:spcPts val="0"/>
              </a:spcBef>
              <a:spcAft>
                <a:spcPts val="0"/>
              </a:spcAft>
              <a:buFont typeface="Wingdings" panose="05000000000000000000" pitchFamily="2" charset="2"/>
              <a:buChar char="Ø"/>
            </a:pPr>
            <a:r>
              <a:rPr kumimoji="0" lang="en-US" altLang="zh-TW" sz="1600" dirty="0">
                <a:solidFill>
                  <a:prstClr val="black"/>
                </a:solidFill>
                <a:ea typeface="微軟正黑體" panose="020B0604030504040204" pitchFamily="34" charset="-120"/>
              </a:rPr>
              <a:t>The worker node(s) host the pods that are the components of the application workload. </a:t>
            </a:r>
          </a:p>
          <a:p>
            <a:pPr algn="just" fontAlgn="auto">
              <a:spcBef>
                <a:spcPts val="0"/>
              </a:spcBef>
              <a:spcAft>
                <a:spcPts val="0"/>
              </a:spcAft>
              <a:buFont typeface="Wingdings" panose="05000000000000000000" pitchFamily="2" charset="2"/>
              <a:buChar char="l"/>
            </a:pPr>
            <a:r>
              <a:rPr kumimoji="0" lang="en-US" altLang="zh-TW" sz="1600" dirty="0">
                <a:solidFill>
                  <a:prstClr val="black"/>
                </a:solidFill>
                <a:ea typeface="微軟正黑體" panose="020B0604030504040204" pitchFamily="34" charset="-120"/>
              </a:rPr>
              <a:t>Pod contains one or more containers.  </a:t>
            </a:r>
            <a:endParaRPr kumimoji="0" lang="en-US" altLang="zh-TW" sz="1600" dirty="0">
              <a:solidFill>
                <a:prstClr val="black"/>
              </a:solidFill>
              <a:latin typeface="+mn-lt"/>
              <a:ea typeface="微軟正黑體" panose="020B0604030504040204" pitchFamily="34" charset="-120"/>
            </a:endParaRPr>
          </a:p>
          <a:p>
            <a:pPr fontAlgn="auto">
              <a:spcBef>
                <a:spcPts val="0"/>
              </a:spcBef>
              <a:spcAft>
                <a:spcPts val="0"/>
              </a:spcAft>
              <a:buFont typeface="Wingdings" panose="05000000000000000000" pitchFamily="2" charset="2"/>
              <a:buChar char="l"/>
            </a:pPr>
            <a:endParaRPr kumimoji="0" lang="en-US" altLang="zh-TW" sz="1600" dirty="0">
              <a:solidFill>
                <a:prstClr val="black"/>
              </a:solidFill>
              <a:latin typeface="+mn-lt"/>
              <a:ea typeface="微軟正黑體" panose="020B0604030504040204" pitchFamily="34" charset="-120"/>
            </a:endParaRPr>
          </a:p>
        </p:txBody>
      </p:sp>
      <p:pic>
        <p:nvPicPr>
          <p:cNvPr id="33" name="Picture 2" descr="Kubernetes – Logos Download">
            <a:extLst>
              <a:ext uri="{FF2B5EF4-FFF2-40B4-BE49-F238E27FC236}">
                <a16:creationId xmlns:a16="http://schemas.microsoft.com/office/drawing/2014/main" id="{BD1CCE3B-8456-4119-8FFE-0BF8A7C7D6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1226" y="773446"/>
            <a:ext cx="1511075" cy="768231"/>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2">
            <a:extLst>
              <a:ext uri="{FF2B5EF4-FFF2-40B4-BE49-F238E27FC236}">
                <a16:creationId xmlns:a16="http://schemas.microsoft.com/office/drawing/2014/main" id="{09339E7F-32D2-4D29-9ED4-348BF88534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37" y="1763597"/>
            <a:ext cx="4769518" cy="3936841"/>
          </a:xfrm>
          <a:prstGeom prst="rect">
            <a:avLst/>
          </a:prstGeom>
        </p:spPr>
      </p:pic>
    </p:spTree>
    <p:extLst>
      <p:ext uri="{BB962C8B-B14F-4D97-AF65-F5344CB8AC3E}">
        <p14:creationId xmlns:p14="http://schemas.microsoft.com/office/powerpoint/2010/main" val="2763838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F013F869-9838-4DA2-83CD-441DD4D99D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7496" y="4016656"/>
            <a:ext cx="4140842" cy="2798349"/>
          </a:xfrm>
          <a:prstGeom prst="rect">
            <a:avLst/>
          </a:prstGeom>
        </p:spPr>
      </p:pic>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275112"/>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VM vs Container </a:t>
            </a:r>
          </a:p>
        </p:txBody>
      </p:sp>
      <p:pic>
        <p:nvPicPr>
          <p:cNvPr id="4" name="圖片 3"/>
          <p:cNvPicPr>
            <a:picLocks noChangeAspect="1"/>
          </p:cNvPicPr>
          <p:nvPr/>
        </p:nvPicPr>
        <p:blipFill>
          <a:blip r:embed="rId4"/>
          <a:stretch>
            <a:fillRect/>
          </a:stretch>
        </p:blipFill>
        <p:spPr>
          <a:xfrm>
            <a:off x="2139816" y="788985"/>
            <a:ext cx="8536203" cy="3227671"/>
          </a:xfrm>
          <a:prstGeom prst="rect">
            <a:avLst/>
          </a:prstGeom>
        </p:spPr>
      </p:pic>
    </p:spTree>
    <p:extLst>
      <p:ext uri="{BB962C8B-B14F-4D97-AF65-F5344CB8AC3E}">
        <p14:creationId xmlns:p14="http://schemas.microsoft.com/office/powerpoint/2010/main" val="1969358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圓角矩形 99"/>
          <p:cNvSpPr/>
          <p:nvPr/>
        </p:nvSpPr>
        <p:spPr>
          <a:xfrm>
            <a:off x="157937" y="1235315"/>
            <a:ext cx="4207359" cy="3915062"/>
          </a:xfrm>
          <a:prstGeom prst="roundRect">
            <a:avLst>
              <a:gd name="adj" fmla="val 7621"/>
            </a:avLst>
          </a:prstGeom>
          <a:solidFill>
            <a:schemeClr val="bg1"/>
          </a:solid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9" name="圓角矩形 98"/>
          <p:cNvSpPr/>
          <p:nvPr/>
        </p:nvSpPr>
        <p:spPr>
          <a:xfrm>
            <a:off x="266685" y="1129165"/>
            <a:ext cx="4207359" cy="3915062"/>
          </a:xfrm>
          <a:prstGeom prst="roundRect">
            <a:avLst>
              <a:gd name="adj" fmla="val 7621"/>
            </a:avLst>
          </a:prstGeom>
          <a:solidFill>
            <a:schemeClr val="bg1"/>
          </a:solid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圓角矩形 11"/>
          <p:cNvSpPr/>
          <p:nvPr/>
        </p:nvSpPr>
        <p:spPr>
          <a:xfrm>
            <a:off x="412486" y="1024362"/>
            <a:ext cx="4207359" cy="3915062"/>
          </a:xfrm>
          <a:prstGeom prst="roundRect">
            <a:avLst>
              <a:gd name="adj" fmla="val 7621"/>
            </a:avLst>
          </a:prstGeom>
          <a:solidFill>
            <a:schemeClr val="bg1"/>
          </a:solid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標題 1"/>
          <p:cNvSpPr>
            <a:spLocks noGrp="1"/>
          </p:cNvSpPr>
          <p:nvPr>
            <p:ph type="title"/>
          </p:nvPr>
        </p:nvSpPr>
        <p:spPr>
          <a:xfrm>
            <a:off x="608680" y="-12530"/>
            <a:ext cx="10972800" cy="8126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2" tIns="45681" rIns="91362" bIns="45681" numCol="1" anchor="ctr" anchorCtr="0" compatLnSpc="1">
            <a:prstTxWarp prst="textNoShape">
              <a:avLst/>
            </a:prstTxWarp>
          </a:bodyPr>
          <a:lstStyle/>
          <a:p>
            <a:pPr>
              <a:lnSpc>
                <a:spcPct val="100000"/>
              </a:lnSpc>
            </a:pPr>
            <a:r>
              <a:rPr lang="en-US" altLang="zh-TW" sz="3800" dirty="0"/>
              <a:t>Kubernetes</a:t>
            </a:r>
            <a:r>
              <a:rPr lang="zh-TW" altLang="en-US" sz="3800" dirty="0"/>
              <a:t> </a:t>
            </a:r>
            <a:r>
              <a:rPr lang="en-US" altLang="zh-TW" sz="3800" dirty="0"/>
              <a:t>Architecture</a:t>
            </a:r>
            <a:endParaRPr lang="zh-TW" altLang="en-US" sz="3800" dirty="0"/>
          </a:p>
        </p:txBody>
      </p:sp>
      <p:sp>
        <p:nvSpPr>
          <p:cNvPr id="3" name="剪去單一角落矩形 2"/>
          <p:cNvSpPr/>
          <p:nvPr/>
        </p:nvSpPr>
        <p:spPr>
          <a:xfrm>
            <a:off x="2574961" y="2501219"/>
            <a:ext cx="1790299" cy="750770"/>
          </a:xfrm>
          <a:prstGeom prst="snip1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流程圖: 多重文件 3"/>
          <p:cNvSpPr/>
          <p:nvPr/>
        </p:nvSpPr>
        <p:spPr>
          <a:xfrm>
            <a:off x="2614097" y="4055576"/>
            <a:ext cx="1790299" cy="741146"/>
          </a:xfrm>
          <a:prstGeom prst="flowChartMultidocumen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v</a:t>
            </a:r>
            <a:endParaRPr lang="zh-TW" altLang="en-US" dirty="0"/>
          </a:p>
        </p:txBody>
      </p:sp>
      <p:sp>
        <p:nvSpPr>
          <p:cNvPr id="5" name="流程圖: 多重文件 4"/>
          <p:cNvSpPr/>
          <p:nvPr/>
        </p:nvSpPr>
        <p:spPr>
          <a:xfrm>
            <a:off x="604987" y="1499157"/>
            <a:ext cx="1790299" cy="741146"/>
          </a:xfrm>
          <a:prstGeom prst="flowChartMultidocumen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v</a:t>
            </a:r>
            <a:endParaRPr lang="zh-TW" altLang="en-US" dirty="0"/>
          </a:p>
        </p:txBody>
      </p:sp>
      <p:sp>
        <p:nvSpPr>
          <p:cNvPr id="6" name="流程圖: 多重文件 5"/>
          <p:cNvSpPr/>
          <p:nvPr/>
        </p:nvSpPr>
        <p:spPr>
          <a:xfrm>
            <a:off x="2616201" y="1512977"/>
            <a:ext cx="1790299" cy="741146"/>
          </a:xfrm>
          <a:prstGeom prst="flowChartMultidocumen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v</a:t>
            </a:r>
            <a:endParaRPr lang="zh-TW" altLang="en-US" dirty="0"/>
          </a:p>
        </p:txBody>
      </p:sp>
      <p:sp>
        <p:nvSpPr>
          <p:cNvPr id="7" name="流程圖: 磁碟 6"/>
          <p:cNvSpPr/>
          <p:nvPr/>
        </p:nvSpPr>
        <p:spPr>
          <a:xfrm>
            <a:off x="818560" y="3803691"/>
            <a:ext cx="1122947" cy="924277"/>
          </a:xfrm>
          <a:prstGeom prst="flowChartMagneticDisk">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直線單箭頭接點 22"/>
          <p:cNvCxnSpPr/>
          <p:nvPr/>
        </p:nvCxnSpPr>
        <p:spPr>
          <a:xfrm>
            <a:off x="3469427" y="3251989"/>
            <a:ext cx="342" cy="863636"/>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stCxn id="3" idx="2"/>
            <a:endCxn id="5" idx="2"/>
          </p:cNvCxnSpPr>
          <p:nvPr/>
        </p:nvCxnSpPr>
        <p:spPr>
          <a:xfrm flipH="1" flipV="1">
            <a:off x="1375644" y="2212236"/>
            <a:ext cx="1199317" cy="664368"/>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flipV="1">
            <a:off x="3447654" y="2220377"/>
            <a:ext cx="632" cy="288983"/>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a:stCxn id="3" idx="2"/>
          </p:cNvCxnSpPr>
          <p:nvPr/>
        </p:nvCxnSpPr>
        <p:spPr>
          <a:xfrm flipH="1">
            <a:off x="1382772" y="2876604"/>
            <a:ext cx="1192189" cy="1090729"/>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291460" y="6300000"/>
            <a:ext cx="5930278" cy="369332"/>
          </a:xfrm>
          <a:prstGeom prst="rect">
            <a:avLst/>
          </a:prstGeom>
        </p:spPr>
        <p:txBody>
          <a:bodyPr wrap="none">
            <a:spAutoFit/>
          </a:bodyPr>
          <a:lstStyle/>
          <a:p>
            <a:r>
              <a:rPr lang="zh-TW" altLang="en-US" dirty="0">
                <a:hlinkClick r:id="rId3"/>
              </a:rPr>
              <a:t>https://kubernetes.io/docs/concepts/overview/components/</a:t>
            </a:r>
            <a:r>
              <a:rPr lang="zh-TW" altLang="en-US" dirty="0"/>
              <a:t> </a:t>
            </a:r>
          </a:p>
        </p:txBody>
      </p:sp>
      <p:sp>
        <p:nvSpPr>
          <p:cNvPr id="10" name="文字方塊 9"/>
          <p:cNvSpPr txBox="1"/>
          <p:nvPr/>
        </p:nvSpPr>
        <p:spPr>
          <a:xfrm>
            <a:off x="604987" y="1577342"/>
            <a:ext cx="1499193" cy="584775"/>
          </a:xfrm>
          <a:prstGeom prst="rect">
            <a:avLst/>
          </a:prstGeom>
          <a:noFill/>
        </p:spPr>
        <p:txBody>
          <a:bodyPr wrap="none" rtlCol="0">
            <a:spAutoFit/>
          </a:bodyPr>
          <a:lstStyle/>
          <a:p>
            <a:r>
              <a:rPr lang="en-US" altLang="zh-TW" sz="1600" b="1" dirty="0" err="1">
                <a:solidFill>
                  <a:schemeClr val="accent1">
                    <a:lumMod val="75000"/>
                  </a:schemeClr>
                </a:solidFill>
              </a:rPr>
              <a:t>kube</a:t>
            </a:r>
            <a:r>
              <a:rPr lang="en-US" altLang="zh-TW" sz="1600" b="1" dirty="0">
                <a:solidFill>
                  <a:schemeClr val="accent1">
                    <a:lumMod val="75000"/>
                  </a:schemeClr>
                </a:solidFill>
              </a:rPr>
              <a:t>-controller</a:t>
            </a:r>
          </a:p>
          <a:p>
            <a:r>
              <a:rPr lang="en-US" altLang="zh-TW" sz="1600" b="1" dirty="0">
                <a:solidFill>
                  <a:schemeClr val="accent1">
                    <a:lumMod val="75000"/>
                  </a:schemeClr>
                </a:solidFill>
              </a:rPr>
              <a:t>manager</a:t>
            </a:r>
            <a:endParaRPr lang="zh-TW" altLang="en-US" sz="1600" b="1" dirty="0">
              <a:solidFill>
                <a:schemeClr val="accent1">
                  <a:lumMod val="75000"/>
                </a:schemeClr>
              </a:solidFill>
            </a:endParaRPr>
          </a:p>
        </p:txBody>
      </p:sp>
      <p:sp>
        <p:nvSpPr>
          <p:cNvPr id="33" name="文字方塊 32"/>
          <p:cNvSpPr txBox="1"/>
          <p:nvPr/>
        </p:nvSpPr>
        <p:spPr>
          <a:xfrm>
            <a:off x="2614097" y="4145227"/>
            <a:ext cx="1548181" cy="584775"/>
          </a:xfrm>
          <a:prstGeom prst="rect">
            <a:avLst/>
          </a:prstGeom>
          <a:noFill/>
        </p:spPr>
        <p:txBody>
          <a:bodyPr wrap="none" rtlCol="0">
            <a:spAutoFit/>
          </a:bodyPr>
          <a:lstStyle/>
          <a:p>
            <a:r>
              <a:rPr lang="en-US" altLang="zh-TW" sz="1600" b="1" dirty="0">
                <a:solidFill>
                  <a:schemeClr val="accent1">
                    <a:lumMod val="75000"/>
                  </a:schemeClr>
                </a:solidFill>
              </a:rPr>
              <a:t>cloud-controller</a:t>
            </a:r>
          </a:p>
          <a:p>
            <a:r>
              <a:rPr lang="en-US" altLang="zh-TW" sz="1600" b="1" dirty="0">
                <a:solidFill>
                  <a:schemeClr val="accent1">
                    <a:lumMod val="75000"/>
                  </a:schemeClr>
                </a:solidFill>
              </a:rPr>
              <a:t>manager</a:t>
            </a:r>
            <a:endParaRPr lang="zh-TW" altLang="en-US" sz="1600" b="1" dirty="0">
              <a:solidFill>
                <a:schemeClr val="accent1">
                  <a:lumMod val="75000"/>
                </a:schemeClr>
              </a:solidFill>
            </a:endParaRPr>
          </a:p>
        </p:txBody>
      </p:sp>
      <p:sp>
        <p:nvSpPr>
          <p:cNvPr id="35" name="文字方塊 34"/>
          <p:cNvSpPr txBox="1"/>
          <p:nvPr/>
        </p:nvSpPr>
        <p:spPr>
          <a:xfrm>
            <a:off x="2599024" y="2691945"/>
            <a:ext cx="1522148" cy="338554"/>
          </a:xfrm>
          <a:prstGeom prst="rect">
            <a:avLst/>
          </a:prstGeom>
          <a:noFill/>
        </p:spPr>
        <p:txBody>
          <a:bodyPr wrap="none" rtlCol="0">
            <a:spAutoFit/>
          </a:bodyPr>
          <a:lstStyle/>
          <a:p>
            <a:r>
              <a:rPr lang="en-US" altLang="zh-TW" sz="1600" b="1" dirty="0" err="1">
                <a:solidFill>
                  <a:schemeClr val="accent1">
                    <a:lumMod val="75000"/>
                  </a:schemeClr>
                </a:solidFill>
              </a:rPr>
              <a:t>kube</a:t>
            </a:r>
            <a:r>
              <a:rPr lang="en-US" altLang="zh-TW" sz="1600" b="1" dirty="0">
                <a:solidFill>
                  <a:schemeClr val="accent1">
                    <a:lumMod val="75000"/>
                  </a:schemeClr>
                </a:solidFill>
              </a:rPr>
              <a:t>-</a:t>
            </a:r>
            <a:r>
              <a:rPr lang="en-US" altLang="zh-TW" sz="1600" b="1" dirty="0" err="1">
                <a:solidFill>
                  <a:schemeClr val="accent1">
                    <a:lumMod val="75000"/>
                  </a:schemeClr>
                </a:solidFill>
              </a:rPr>
              <a:t>api</a:t>
            </a:r>
            <a:r>
              <a:rPr lang="en-US" altLang="zh-TW" sz="1600" b="1" dirty="0">
                <a:solidFill>
                  <a:schemeClr val="accent1">
                    <a:lumMod val="75000"/>
                  </a:schemeClr>
                </a:solidFill>
              </a:rPr>
              <a:t>-server</a:t>
            </a:r>
          </a:p>
        </p:txBody>
      </p:sp>
      <p:sp>
        <p:nvSpPr>
          <p:cNvPr id="36" name="文字方塊 35"/>
          <p:cNvSpPr txBox="1"/>
          <p:nvPr/>
        </p:nvSpPr>
        <p:spPr>
          <a:xfrm>
            <a:off x="1128008" y="4195888"/>
            <a:ext cx="604653" cy="338554"/>
          </a:xfrm>
          <a:prstGeom prst="rect">
            <a:avLst/>
          </a:prstGeom>
          <a:noFill/>
        </p:spPr>
        <p:txBody>
          <a:bodyPr wrap="none" rtlCol="0">
            <a:spAutoFit/>
          </a:bodyPr>
          <a:lstStyle/>
          <a:p>
            <a:r>
              <a:rPr lang="en-US" altLang="zh-TW" sz="1600" b="1" dirty="0" err="1">
                <a:solidFill>
                  <a:schemeClr val="accent1">
                    <a:lumMod val="75000"/>
                  </a:schemeClr>
                </a:solidFill>
              </a:rPr>
              <a:t>Etcd</a:t>
            </a:r>
            <a:endParaRPr lang="en-US" altLang="zh-TW" sz="1600" b="1" dirty="0">
              <a:solidFill>
                <a:schemeClr val="accent1">
                  <a:lumMod val="75000"/>
                </a:schemeClr>
              </a:solidFill>
            </a:endParaRPr>
          </a:p>
        </p:txBody>
      </p:sp>
      <p:sp>
        <p:nvSpPr>
          <p:cNvPr id="37" name="文字方塊 36"/>
          <p:cNvSpPr txBox="1"/>
          <p:nvPr/>
        </p:nvSpPr>
        <p:spPr>
          <a:xfrm>
            <a:off x="2616201" y="1675549"/>
            <a:ext cx="1495025" cy="338554"/>
          </a:xfrm>
          <a:prstGeom prst="rect">
            <a:avLst/>
          </a:prstGeom>
          <a:noFill/>
        </p:spPr>
        <p:txBody>
          <a:bodyPr wrap="none" rtlCol="0">
            <a:spAutoFit/>
          </a:bodyPr>
          <a:lstStyle/>
          <a:p>
            <a:r>
              <a:rPr lang="en-US" altLang="zh-TW" sz="1600" b="1" dirty="0" err="1">
                <a:solidFill>
                  <a:schemeClr val="accent1">
                    <a:lumMod val="75000"/>
                  </a:schemeClr>
                </a:solidFill>
              </a:rPr>
              <a:t>kube</a:t>
            </a:r>
            <a:r>
              <a:rPr lang="en-US" altLang="zh-TW" sz="1600" b="1" dirty="0">
                <a:solidFill>
                  <a:schemeClr val="accent1">
                    <a:lumMod val="75000"/>
                  </a:schemeClr>
                </a:solidFill>
              </a:rPr>
              <a:t>-scheduler</a:t>
            </a:r>
          </a:p>
        </p:txBody>
      </p:sp>
      <p:sp>
        <p:nvSpPr>
          <p:cNvPr id="51" name="文字方塊 50"/>
          <p:cNvSpPr txBox="1"/>
          <p:nvPr/>
        </p:nvSpPr>
        <p:spPr>
          <a:xfrm>
            <a:off x="690937" y="1099492"/>
            <a:ext cx="3816173" cy="338554"/>
          </a:xfrm>
          <a:prstGeom prst="rect">
            <a:avLst/>
          </a:prstGeom>
          <a:noFill/>
        </p:spPr>
        <p:txBody>
          <a:bodyPr wrap="none" rtlCol="0">
            <a:spAutoFit/>
          </a:bodyPr>
          <a:lstStyle/>
          <a:p>
            <a:r>
              <a:rPr lang="en-US" altLang="zh-TW" sz="1600" b="1" dirty="0">
                <a:solidFill>
                  <a:schemeClr val="tx1">
                    <a:lumMod val="65000"/>
                    <a:lumOff val="35000"/>
                  </a:schemeClr>
                </a:solidFill>
              </a:rPr>
              <a:t>Kubernetes Controller(Master Node) Plane</a:t>
            </a:r>
            <a:endParaRPr lang="zh-TW" altLang="en-US" sz="1600" b="1" dirty="0">
              <a:solidFill>
                <a:schemeClr val="tx1">
                  <a:lumMod val="65000"/>
                  <a:lumOff val="35000"/>
                </a:schemeClr>
              </a:solidFill>
            </a:endParaRPr>
          </a:p>
        </p:txBody>
      </p:sp>
      <p:sp>
        <p:nvSpPr>
          <p:cNvPr id="53" name="文字方塊 52"/>
          <p:cNvSpPr txBox="1"/>
          <p:nvPr/>
        </p:nvSpPr>
        <p:spPr>
          <a:xfrm>
            <a:off x="6728156" y="1187161"/>
            <a:ext cx="3745192" cy="338554"/>
          </a:xfrm>
          <a:prstGeom prst="rect">
            <a:avLst/>
          </a:prstGeom>
          <a:noFill/>
        </p:spPr>
        <p:txBody>
          <a:bodyPr wrap="none" rtlCol="0">
            <a:spAutoFit/>
          </a:bodyPr>
          <a:lstStyle/>
          <a:p>
            <a:r>
              <a:rPr lang="en-US" altLang="zh-TW" sz="1600" b="1" dirty="0">
                <a:solidFill>
                  <a:schemeClr val="tx1">
                    <a:lumMod val="65000"/>
                    <a:lumOff val="35000"/>
                  </a:schemeClr>
                </a:solidFill>
              </a:rPr>
              <a:t>Kubernetes Worker Plane (Worker Nodes)</a:t>
            </a:r>
            <a:endParaRPr lang="zh-TW" altLang="en-US" sz="1600" b="1" dirty="0">
              <a:solidFill>
                <a:schemeClr val="tx1">
                  <a:lumMod val="65000"/>
                  <a:lumOff val="35000"/>
                </a:schemeClr>
              </a:solidFill>
            </a:endParaRPr>
          </a:p>
        </p:txBody>
      </p:sp>
      <p:grpSp>
        <p:nvGrpSpPr>
          <p:cNvPr id="32" name="群組 31"/>
          <p:cNvGrpSpPr/>
          <p:nvPr/>
        </p:nvGrpSpPr>
        <p:grpSpPr>
          <a:xfrm>
            <a:off x="5264592" y="1807501"/>
            <a:ext cx="1986011" cy="2558395"/>
            <a:chOff x="5303517" y="3540652"/>
            <a:chExt cx="1986011" cy="2558395"/>
          </a:xfrm>
        </p:grpSpPr>
        <p:sp>
          <p:nvSpPr>
            <p:cNvPr id="13" name="圓角矩形 12"/>
            <p:cNvSpPr/>
            <p:nvPr/>
          </p:nvSpPr>
          <p:spPr>
            <a:xfrm>
              <a:off x="5303517" y="3540652"/>
              <a:ext cx="1986011" cy="2558395"/>
            </a:xfrm>
            <a:prstGeom prst="roundRect">
              <a:avLst>
                <a:gd name="adj" fmla="val 7621"/>
              </a:avLst>
            </a:prstGeom>
            <a:solidFill>
              <a:schemeClr val="bg1">
                <a:lumMod val="75000"/>
                <a:alpha val="7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流程圖: 結束點 7"/>
            <p:cNvSpPr/>
            <p:nvPr/>
          </p:nvSpPr>
          <p:spPr>
            <a:xfrm>
              <a:off x="5460729" y="3973787"/>
              <a:ext cx="1694047" cy="553704"/>
            </a:xfrm>
            <a:prstGeom prst="flowChartTerminator">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流程圖: 結束點 8"/>
            <p:cNvSpPr/>
            <p:nvPr/>
          </p:nvSpPr>
          <p:spPr>
            <a:xfrm>
              <a:off x="5460729" y="4664527"/>
              <a:ext cx="1694047" cy="553704"/>
            </a:xfrm>
            <a:prstGeom prst="flowChartTerminator">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文字方塊 38"/>
            <p:cNvSpPr txBox="1"/>
            <p:nvPr/>
          </p:nvSpPr>
          <p:spPr>
            <a:xfrm>
              <a:off x="5538219" y="4766172"/>
              <a:ext cx="825162" cy="338554"/>
            </a:xfrm>
            <a:prstGeom prst="rect">
              <a:avLst/>
            </a:prstGeom>
            <a:noFill/>
          </p:spPr>
          <p:txBody>
            <a:bodyPr wrap="none" rtlCol="0">
              <a:spAutoFit/>
            </a:bodyPr>
            <a:lstStyle/>
            <a:p>
              <a:r>
                <a:rPr lang="en-US" altLang="zh-TW" sz="1600" b="1" dirty="0" err="1">
                  <a:solidFill>
                    <a:schemeClr val="accent1">
                      <a:lumMod val="75000"/>
                    </a:schemeClr>
                  </a:solidFill>
                </a:rPr>
                <a:t>kubelet</a:t>
              </a:r>
              <a:endParaRPr lang="zh-TW" altLang="en-US" sz="1600" b="1" dirty="0">
                <a:solidFill>
                  <a:schemeClr val="accent1">
                    <a:lumMod val="75000"/>
                  </a:schemeClr>
                </a:solidFill>
              </a:endParaRPr>
            </a:p>
          </p:txBody>
        </p:sp>
        <p:sp>
          <p:nvSpPr>
            <p:cNvPr id="40" name="文字方塊 39"/>
            <p:cNvSpPr txBox="1"/>
            <p:nvPr/>
          </p:nvSpPr>
          <p:spPr>
            <a:xfrm>
              <a:off x="5538219" y="4062708"/>
              <a:ext cx="1146981" cy="338554"/>
            </a:xfrm>
            <a:prstGeom prst="rect">
              <a:avLst/>
            </a:prstGeom>
            <a:noFill/>
          </p:spPr>
          <p:txBody>
            <a:bodyPr wrap="none" rtlCol="0">
              <a:spAutoFit/>
            </a:bodyPr>
            <a:lstStyle/>
            <a:p>
              <a:r>
                <a:rPr lang="en-US" altLang="zh-TW" sz="1600" b="1" dirty="0" err="1">
                  <a:solidFill>
                    <a:schemeClr val="accent1">
                      <a:lumMod val="75000"/>
                    </a:schemeClr>
                  </a:solidFill>
                </a:rPr>
                <a:t>kube</a:t>
              </a:r>
              <a:r>
                <a:rPr lang="en-US" altLang="zh-TW" sz="1600" b="1" dirty="0">
                  <a:solidFill>
                    <a:schemeClr val="accent1">
                      <a:lumMod val="75000"/>
                    </a:schemeClr>
                  </a:solidFill>
                </a:rPr>
                <a:t>-proxy</a:t>
              </a:r>
              <a:endParaRPr lang="zh-TW" altLang="en-US" sz="1600" b="1" dirty="0">
                <a:solidFill>
                  <a:schemeClr val="accent1">
                    <a:lumMod val="75000"/>
                  </a:schemeClr>
                </a:solidFill>
              </a:endParaRPr>
            </a:p>
          </p:txBody>
        </p:sp>
        <p:sp>
          <p:nvSpPr>
            <p:cNvPr id="47" name="文字方塊 46"/>
            <p:cNvSpPr txBox="1"/>
            <p:nvPr/>
          </p:nvSpPr>
          <p:spPr>
            <a:xfrm>
              <a:off x="5997341" y="3587943"/>
              <a:ext cx="643125" cy="338554"/>
            </a:xfrm>
            <a:prstGeom prst="rect">
              <a:avLst/>
            </a:prstGeom>
            <a:noFill/>
          </p:spPr>
          <p:txBody>
            <a:bodyPr wrap="none" rtlCol="0">
              <a:spAutoFit/>
            </a:bodyPr>
            <a:lstStyle/>
            <a:p>
              <a:r>
                <a:rPr lang="en-US" altLang="zh-TW" sz="1600" b="1" dirty="0">
                  <a:solidFill>
                    <a:schemeClr val="tx1">
                      <a:lumMod val="65000"/>
                      <a:lumOff val="35000"/>
                    </a:schemeClr>
                  </a:solidFill>
                </a:rPr>
                <a:t>Node</a:t>
              </a:r>
              <a:endParaRPr lang="zh-TW" altLang="en-US" sz="1600" b="1" dirty="0">
                <a:solidFill>
                  <a:schemeClr val="tx1">
                    <a:lumMod val="65000"/>
                    <a:lumOff val="35000"/>
                  </a:schemeClr>
                </a:solidFill>
              </a:endParaRPr>
            </a:p>
          </p:txBody>
        </p:sp>
        <p:sp>
          <p:nvSpPr>
            <p:cNvPr id="59" name="流程圖: 結束點 58"/>
            <p:cNvSpPr/>
            <p:nvPr/>
          </p:nvSpPr>
          <p:spPr>
            <a:xfrm>
              <a:off x="5978090" y="5394550"/>
              <a:ext cx="1168585" cy="553704"/>
            </a:xfrm>
            <a:prstGeom prst="flowChartTerminator">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文字方塊 61"/>
            <p:cNvSpPr txBox="1"/>
            <p:nvPr/>
          </p:nvSpPr>
          <p:spPr>
            <a:xfrm>
              <a:off x="6116005" y="5502125"/>
              <a:ext cx="593304" cy="338554"/>
            </a:xfrm>
            <a:prstGeom prst="rect">
              <a:avLst/>
            </a:prstGeom>
            <a:noFill/>
          </p:spPr>
          <p:txBody>
            <a:bodyPr wrap="none" rtlCol="0">
              <a:spAutoFit/>
            </a:bodyPr>
            <a:lstStyle/>
            <a:p>
              <a:r>
                <a:rPr lang="en-US" altLang="zh-TW" sz="1600" b="1" dirty="0">
                  <a:solidFill>
                    <a:schemeClr val="accent1">
                      <a:lumMod val="75000"/>
                    </a:schemeClr>
                  </a:solidFill>
                </a:rPr>
                <a:t>Pods</a:t>
              </a:r>
              <a:endParaRPr lang="zh-TW" altLang="en-US" sz="1600" b="1" dirty="0">
                <a:solidFill>
                  <a:schemeClr val="accent1">
                    <a:lumMod val="75000"/>
                  </a:schemeClr>
                </a:solidFill>
              </a:endParaRPr>
            </a:p>
          </p:txBody>
        </p:sp>
        <p:cxnSp>
          <p:nvCxnSpPr>
            <p:cNvPr id="63" name="肘形接點 62"/>
            <p:cNvCxnSpPr>
              <a:endCxn id="59" idx="1"/>
            </p:cNvCxnSpPr>
            <p:nvPr/>
          </p:nvCxnSpPr>
          <p:spPr>
            <a:xfrm rot="16200000" flipH="1">
              <a:off x="5634620" y="5327931"/>
              <a:ext cx="453171" cy="233769"/>
            </a:xfrm>
            <a:prstGeom prst="bentConnector2">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65" name="群組 64"/>
          <p:cNvGrpSpPr/>
          <p:nvPr/>
        </p:nvGrpSpPr>
        <p:grpSpPr>
          <a:xfrm>
            <a:off x="7467677" y="1807500"/>
            <a:ext cx="1986011" cy="2558395"/>
            <a:chOff x="5303517" y="3540652"/>
            <a:chExt cx="1986011" cy="2558395"/>
          </a:xfrm>
        </p:grpSpPr>
        <p:sp>
          <p:nvSpPr>
            <p:cNvPr id="66" name="圓角矩形 65"/>
            <p:cNvSpPr/>
            <p:nvPr/>
          </p:nvSpPr>
          <p:spPr>
            <a:xfrm>
              <a:off x="5303517" y="3540652"/>
              <a:ext cx="1986011" cy="2558395"/>
            </a:xfrm>
            <a:prstGeom prst="roundRect">
              <a:avLst>
                <a:gd name="adj" fmla="val 7621"/>
              </a:avLst>
            </a:prstGeom>
            <a:solidFill>
              <a:schemeClr val="bg1">
                <a:lumMod val="75000"/>
                <a:alpha val="7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7" name="流程圖: 結束點 66"/>
            <p:cNvSpPr/>
            <p:nvPr/>
          </p:nvSpPr>
          <p:spPr>
            <a:xfrm>
              <a:off x="5460729" y="3973787"/>
              <a:ext cx="1694047" cy="553704"/>
            </a:xfrm>
            <a:prstGeom prst="flowChartTerminator">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流程圖: 結束點 67"/>
            <p:cNvSpPr/>
            <p:nvPr/>
          </p:nvSpPr>
          <p:spPr>
            <a:xfrm>
              <a:off x="5460729" y="4664527"/>
              <a:ext cx="1694047" cy="553704"/>
            </a:xfrm>
            <a:prstGeom prst="flowChartTerminator">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文字方塊 68"/>
            <p:cNvSpPr txBox="1"/>
            <p:nvPr/>
          </p:nvSpPr>
          <p:spPr>
            <a:xfrm>
              <a:off x="5538219" y="4766172"/>
              <a:ext cx="825162" cy="338554"/>
            </a:xfrm>
            <a:prstGeom prst="rect">
              <a:avLst/>
            </a:prstGeom>
            <a:noFill/>
          </p:spPr>
          <p:txBody>
            <a:bodyPr wrap="none" rtlCol="0">
              <a:spAutoFit/>
            </a:bodyPr>
            <a:lstStyle/>
            <a:p>
              <a:r>
                <a:rPr lang="en-US" altLang="zh-TW" sz="1600" b="1" dirty="0" err="1">
                  <a:solidFill>
                    <a:schemeClr val="accent1">
                      <a:lumMod val="75000"/>
                    </a:schemeClr>
                  </a:solidFill>
                </a:rPr>
                <a:t>kubelet</a:t>
              </a:r>
              <a:endParaRPr lang="zh-TW" altLang="en-US" sz="1600" b="1" dirty="0">
                <a:solidFill>
                  <a:schemeClr val="accent1">
                    <a:lumMod val="75000"/>
                  </a:schemeClr>
                </a:solidFill>
              </a:endParaRPr>
            </a:p>
          </p:txBody>
        </p:sp>
        <p:sp>
          <p:nvSpPr>
            <p:cNvPr id="70" name="文字方塊 69"/>
            <p:cNvSpPr txBox="1"/>
            <p:nvPr/>
          </p:nvSpPr>
          <p:spPr>
            <a:xfrm>
              <a:off x="5538219" y="4062708"/>
              <a:ext cx="1146981" cy="338554"/>
            </a:xfrm>
            <a:prstGeom prst="rect">
              <a:avLst/>
            </a:prstGeom>
            <a:noFill/>
          </p:spPr>
          <p:txBody>
            <a:bodyPr wrap="none" rtlCol="0">
              <a:spAutoFit/>
            </a:bodyPr>
            <a:lstStyle/>
            <a:p>
              <a:r>
                <a:rPr lang="en-US" altLang="zh-TW" sz="1600" b="1" dirty="0" err="1">
                  <a:solidFill>
                    <a:schemeClr val="accent1">
                      <a:lumMod val="75000"/>
                    </a:schemeClr>
                  </a:solidFill>
                </a:rPr>
                <a:t>kube</a:t>
              </a:r>
              <a:r>
                <a:rPr lang="en-US" altLang="zh-TW" sz="1600" b="1" dirty="0">
                  <a:solidFill>
                    <a:schemeClr val="accent1">
                      <a:lumMod val="75000"/>
                    </a:schemeClr>
                  </a:solidFill>
                </a:rPr>
                <a:t>-proxy</a:t>
              </a:r>
              <a:endParaRPr lang="zh-TW" altLang="en-US" sz="1600" b="1" dirty="0">
                <a:solidFill>
                  <a:schemeClr val="accent1">
                    <a:lumMod val="75000"/>
                  </a:schemeClr>
                </a:solidFill>
              </a:endParaRPr>
            </a:p>
          </p:txBody>
        </p:sp>
        <p:sp>
          <p:nvSpPr>
            <p:cNvPr id="71" name="文字方塊 70"/>
            <p:cNvSpPr txBox="1"/>
            <p:nvPr/>
          </p:nvSpPr>
          <p:spPr>
            <a:xfrm>
              <a:off x="5997341" y="3587943"/>
              <a:ext cx="643125" cy="338554"/>
            </a:xfrm>
            <a:prstGeom prst="rect">
              <a:avLst/>
            </a:prstGeom>
            <a:noFill/>
          </p:spPr>
          <p:txBody>
            <a:bodyPr wrap="none" rtlCol="0">
              <a:spAutoFit/>
            </a:bodyPr>
            <a:lstStyle/>
            <a:p>
              <a:r>
                <a:rPr lang="en-US" altLang="zh-TW" sz="1600" b="1" dirty="0">
                  <a:solidFill>
                    <a:schemeClr val="tx1">
                      <a:lumMod val="65000"/>
                      <a:lumOff val="35000"/>
                    </a:schemeClr>
                  </a:solidFill>
                </a:rPr>
                <a:t>Node</a:t>
              </a:r>
              <a:endParaRPr lang="zh-TW" altLang="en-US" sz="1600" b="1" dirty="0">
                <a:solidFill>
                  <a:schemeClr val="tx1">
                    <a:lumMod val="65000"/>
                    <a:lumOff val="35000"/>
                  </a:schemeClr>
                </a:solidFill>
              </a:endParaRPr>
            </a:p>
          </p:txBody>
        </p:sp>
        <p:sp>
          <p:nvSpPr>
            <p:cNvPr id="72" name="流程圖: 結束點 71"/>
            <p:cNvSpPr/>
            <p:nvPr/>
          </p:nvSpPr>
          <p:spPr>
            <a:xfrm>
              <a:off x="5978090" y="5394550"/>
              <a:ext cx="1168585" cy="553704"/>
            </a:xfrm>
            <a:prstGeom prst="flowChartTerminator">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文字方塊 72"/>
            <p:cNvSpPr txBox="1"/>
            <p:nvPr/>
          </p:nvSpPr>
          <p:spPr>
            <a:xfrm>
              <a:off x="6116005" y="5502125"/>
              <a:ext cx="593304" cy="338554"/>
            </a:xfrm>
            <a:prstGeom prst="rect">
              <a:avLst/>
            </a:prstGeom>
            <a:noFill/>
          </p:spPr>
          <p:txBody>
            <a:bodyPr wrap="none" rtlCol="0">
              <a:spAutoFit/>
            </a:bodyPr>
            <a:lstStyle/>
            <a:p>
              <a:r>
                <a:rPr lang="en-US" altLang="zh-TW" sz="1600" b="1" dirty="0">
                  <a:solidFill>
                    <a:schemeClr val="accent1">
                      <a:lumMod val="75000"/>
                    </a:schemeClr>
                  </a:solidFill>
                </a:rPr>
                <a:t>Pods</a:t>
              </a:r>
              <a:endParaRPr lang="zh-TW" altLang="en-US" sz="1600" b="1" dirty="0">
                <a:solidFill>
                  <a:schemeClr val="accent1">
                    <a:lumMod val="75000"/>
                  </a:schemeClr>
                </a:solidFill>
              </a:endParaRPr>
            </a:p>
          </p:txBody>
        </p:sp>
        <p:cxnSp>
          <p:nvCxnSpPr>
            <p:cNvPr id="74" name="肘形接點 73"/>
            <p:cNvCxnSpPr>
              <a:endCxn id="72" idx="1"/>
            </p:cNvCxnSpPr>
            <p:nvPr/>
          </p:nvCxnSpPr>
          <p:spPr>
            <a:xfrm rot="16200000" flipH="1">
              <a:off x="5634620" y="5327931"/>
              <a:ext cx="453171" cy="233769"/>
            </a:xfrm>
            <a:prstGeom prst="bentConnector2">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5" name="群組 74"/>
          <p:cNvGrpSpPr/>
          <p:nvPr/>
        </p:nvGrpSpPr>
        <p:grpSpPr>
          <a:xfrm>
            <a:off x="9751487" y="1807499"/>
            <a:ext cx="1986011" cy="2558395"/>
            <a:chOff x="5303517" y="3540652"/>
            <a:chExt cx="1986011" cy="2558395"/>
          </a:xfrm>
        </p:grpSpPr>
        <p:sp>
          <p:nvSpPr>
            <p:cNvPr id="76" name="圓角矩形 75"/>
            <p:cNvSpPr/>
            <p:nvPr/>
          </p:nvSpPr>
          <p:spPr>
            <a:xfrm>
              <a:off x="5303517" y="3540652"/>
              <a:ext cx="1986011" cy="2558395"/>
            </a:xfrm>
            <a:prstGeom prst="roundRect">
              <a:avLst>
                <a:gd name="adj" fmla="val 7621"/>
              </a:avLst>
            </a:prstGeom>
            <a:solidFill>
              <a:schemeClr val="bg1">
                <a:lumMod val="75000"/>
                <a:alpha val="7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7" name="流程圖: 結束點 76"/>
            <p:cNvSpPr/>
            <p:nvPr/>
          </p:nvSpPr>
          <p:spPr>
            <a:xfrm>
              <a:off x="5460729" y="3973787"/>
              <a:ext cx="1694047" cy="553704"/>
            </a:xfrm>
            <a:prstGeom prst="flowChartTerminator">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流程圖: 結束點 77"/>
            <p:cNvSpPr/>
            <p:nvPr/>
          </p:nvSpPr>
          <p:spPr>
            <a:xfrm>
              <a:off x="5460729" y="4664527"/>
              <a:ext cx="1694047" cy="553704"/>
            </a:xfrm>
            <a:prstGeom prst="flowChartTerminator">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文字方塊 78"/>
            <p:cNvSpPr txBox="1"/>
            <p:nvPr/>
          </p:nvSpPr>
          <p:spPr>
            <a:xfrm>
              <a:off x="5538219" y="4766172"/>
              <a:ext cx="825162" cy="338554"/>
            </a:xfrm>
            <a:prstGeom prst="rect">
              <a:avLst/>
            </a:prstGeom>
            <a:noFill/>
          </p:spPr>
          <p:txBody>
            <a:bodyPr wrap="none" rtlCol="0">
              <a:spAutoFit/>
            </a:bodyPr>
            <a:lstStyle/>
            <a:p>
              <a:r>
                <a:rPr lang="en-US" altLang="zh-TW" sz="1600" b="1" dirty="0" err="1">
                  <a:solidFill>
                    <a:schemeClr val="accent1">
                      <a:lumMod val="75000"/>
                    </a:schemeClr>
                  </a:solidFill>
                </a:rPr>
                <a:t>kubelet</a:t>
              </a:r>
              <a:endParaRPr lang="zh-TW" altLang="en-US" sz="1600" b="1" dirty="0">
                <a:solidFill>
                  <a:schemeClr val="accent1">
                    <a:lumMod val="75000"/>
                  </a:schemeClr>
                </a:solidFill>
              </a:endParaRPr>
            </a:p>
          </p:txBody>
        </p:sp>
        <p:sp>
          <p:nvSpPr>
            <p:cNvPr id="80" name="文字方塊 79"/>
            <p:cNvSpPr txBox="1"/>
            <p:nvPr/>
          </p:nvSpPr>
          <p:spPr>
            <a:xfrm>
              <a:off x="5538219" y="4062708"/>
              <a:ext cx="1146981" cy="338554"/>
            </a:xfrm>
            <a:prstGeom prst="rect">
              <a:avLst/>
            </a:prstGeom>
            <a:noFill/>
          </p:spPr>
          <p:txBody>
            <a:bodyPr wrap="none" rtlCol="0">
              <a:spAutoFit/>
            </a:bodyPr>
            <a:lstStyle/>
            <a:p>
              <a:r>
                <a:rPr lang="en-US" altLang="zh-TW" sz="1600" b="1" dirty="0" err="1">
                  <a:solidFill>
                    <a:schemeClr val="accent1">
                      <a:lumMod val="75000"/>
                    </a:schemeClr>
                  </a:solidFill>
                </a:rPr>
                <a:t>kube</a:t>
              </a:r>
              <a:r>
                <a:rPr lang="en-US" altLang="zh-TW" sz="1600" b="1" dirty="0">
                  <a:solidFill>
                    <a:schemeClr val="accent1">
                      <a:lumMod val="75000"/>
                    </a:schemeClr>
                  </a:solidFill>
                </a:rPr>
                <a:t>-proxy</a:t>
              </a:r>
              <a:endParaRPr lang="zh-TW" altLang="en-US" sz="1600" b="1" dirty="0">
                <a:solidFill>
                  <a:schemeClr val="accent1">
                    <a:lumMod val="75000"/>
                  </a:schemeClr>
                </a:solidFill>
              </a:endParaRPr>
            </a:p>
          </p:txBody>
        </p:sp>
        <p:sp>
          <p:nvSpPr>
            <p:cNvPr id="81" name="文字方塊 80"/>
            <p:cNvSpPr txBox="1"/>
            <p:nvPr/>
          </p:nvSpPr>
          <p:spPr>
            <a:xfrm>
              <a:off x="5997341" y="3587943"/>
              <a:ext cx="643125" cy="338554"/>
            </a:xfrm>
            <a:prstGeom prst="rect">
              <a:avLst/>
            </a:prstGeom>
            <a:noFill/>
          </p:spPr>
          <p:txBody>
            <a:bodyPr wrap="none" rtlCol="0">
              <a:spAutoFit/>
            </a:bodyPr>
            <a:lstStyle/>
            <a:p>
              <a:r>
                <a:rPr lang="en-US" altLang="zh-TW" sz="1600" b="1" dirty="0">
                  <a:solidFill>
                    <a:schemeClr val="tx1">
                      <a:lumMod val="65000"/>
                      <a:lumOff val="35000"/>
                    </a:schemeClr>
                  </a:solidFill>
                </a:rPr>
                <a:t>Node</a:t>
              </a:r>
              <a:endParaRPr lang="zh-TW" altLang="en-US" sz="1600" b="1" dirty="0">
                <a:solidFill>
                  <a:schemeClr val="tx1">
                    <a:lumMod val="65000"/>
                    <a:lumOff val="35000"/>
                  </a:schemeClr>
                </a:solidFill>
              </a:endParaRPr>
            </a:p>
          </p:txBody>
        </p:sp>
        <p:sp>
          <p:nvSpPr>
            <p:cNvPr id="82" name="流程圖: 結束點 81"/>
            <p:cNvSpPr/>
            <p:nvPr/>
          </p:nvSpPr>
          <p:spPr>
            <a:xfrm>
              <a:off x="5978090" y="5394550"/>
              <a:ext cx="1168585" cy="553704"/>
            </a:xfrm>
            <a:prstGeom prst="flowChartTerminator">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文字方塊 82"/>
            <p:cNvSpPr txBox="1"/>
            <p:nvPr/>
          </p:nvSpPr>
          <p:spPr>
            <a:xfrm>
              <a:off x="6116005" y="5502125"/>
              <a:ext cx="593304" cy="338554"/>
            </a:xfrm>
            <a:prstGeom prst="rect">
              <a:avLst/>
            </a:prstGeom>
            <a:noFill/>
          </p:spPr>
          <p:txBody>
            <a:bodyPr wrap="none" rtlCol="0">
              <a:spAutoFit/>
            </a:bodyPr>
            <a:lstStyle/>
            <a:p>
              <a:r>
                <a:rPr lang="en-US" altLang="zh-TW" sz="1600" b="1" dirty="0">
                  <a:solidFill>
                    <a:schemeClr val="accent1">
                      <a:lumMod val="75000"/>
                    </a:schemeClr>
                  </a:solidFill>
                </a:rPr>
                <a:t>Pods</a:t>
              </a:r>
              <a:endParaRPr lang="zh-TW" altLang="en-US" sz="1600" b="1" dirty="0">
                <a:solidFill>
                  <a:schemeClr val="accent1">
                    <a:lumMod val="75000"/>
                  </a:schemeClr>
                </a:solidFill>
              </a:endParaRPr>
            </a:p>
          </p:txBody>
        </p:sp>
        <p:cxnSp>
          <p:nvCxnSpPr>
            <p:cNvPr id="84" name="肘形接點 83"/>
            <p:cNvCxnSpPr>
              <a:endCxn id="82" idx="1"/>
            </p:cNvCxnSpPr>
            <p:nvPr/>
          </p:nvCxnSpPr>
          <p:spPr>
            <a:xfrm rot="16200000" flipH="1">
              <a:off x="5634620" y="5327931"/>
              <a:ext cx="453171" cy="233769"/>
            </a:xfrm>
            <a:prstGeom prst="bentConnector2">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5" name="圓角矩形 84"/>
          <p:cNvSpPr/>
          <p:nvPr/>
        </p:nvSpPr>
        <p:spPr>
          <a:xfrm>
            <a:off x="192883" y="5326914"/>
            <a:ext cx="11719553" cy="805812"/>
          </a:xfrm>
          <a:prstGeom prst="roundRect">
            <a:avLst>
              <a:gd name="adj" fmla="val 7621"/>
            </a:avLst>
          </a:prstGeom>
          <a:no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v</a:t>
            </a:r>
            <a:endParaRPr lang="zh-TW" altLang="en-US" dirty="0"/>
          </a:p>
        </p:txBody>
      </p:sp>
      <p:sp>
        <p:nvSpPr>
          <p:cNvPr id="86" name="文字方塊 85"/>
          <p:cNvSpPr txBox="1"/>
          <p:nvPr/>
        </p:nvSpPr>
        <p:spPr>
          <a:xfrm>
            <a:off x="4748139" y="5553775"/>
            <a:ext cx="2424848" cy="338554"/>
          </a:xfrm>
          <a:prstGeom prst="rect">
            <a:avLst/>
          </a:prstGeom>
          <a:noFill/>
        </p:spPr>
        <p:txBody>
          <a:bodyPr wrap="square" rtlCol="0">
            <a:spAutoFit/>
          </a:bodyPr>
          <a:lstStyle/>
          <a:p>
            <a:pPr algn="ctr"/>
            <a:r>
              <a:rPr lang="en-US" altLang="zh-TW" sz="1600" b="1" dirty="0">
                <a:solidFill>
                  <a:schemeClr val="accent1">
                    <a:lumMod val="75000"/>
                  </a:schemeClr>
                </a:solidFill>
              </a:rPr>
              <a:t>Cloud</a:t>
            </a:r>
            <a:r>
              <a:rPr lang="zh-TW" altLang="en-US" sz="1600" b="1" dirty="0">
                <a:solidFill>
                  <a:schemeClr val="accent1">
                    <a:lumMod val="75000"/>
                  </a:schemeClr>
                </a:solidFill>
              </a:rPr>
              <a:t> </a:t>
            </a:r>
            <a:r>
              <a:rPr lang="en-US" altLang="zh-TW" sz="1600" b="1" dirty="0">
                <a:solidFill>
                  <a:schemeClr val="accent1">
                    <a:lumMod val="75000"/>
                  </a:schemeClr>
                </a:solidFill>
              </a:rPr>
              <a:t>Infrastructure</a:t>
            </a:r>
          </a:p>
        </p:txBody>
      </p:sp>
      <p:cxnSp>
        <p:nvCxnSpPr>
          <p:cNvPr id="87" name="直線單箭頭接點 86"/>
          <p:cNvCxnSpPr>
            <a:stCxn id="4" idx="2"/>
          </p:cNvCxnSpPr>
          <p:nvPr/>
        </p:nvCxnSpPr>
        <p:spPr>
          <a:xfrm>
            <a:off x="3384754" y="4768655"/>
            <a:ext cx="3433" cy="589297"/>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肘形接點 37"/>
          <p:cNvCxnSpPr>
            <a:stCxn id="3" idx="0"/>
            <a:endCxn id="8" idx="1"/>
          </p:cNvCxnSpPr>
          <p:nvPr/>
        </p:nvCxnSpPr>
        <p:spPr>
          <a:xfrm flipV="1">
            <a:off x="4365260" y="2517488"/>
            <a:ext cx="1056544" cy="359116"/>
          </a:xfrm>
          <a:prstGeom prst="bentConnector3">
            <a:avLst>
              <a:gd name="adj1" fmla="val 50000"/>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肘形接點 40"/>
          <p:cNvCxnSpPr>
            <a:stCxn id="3" idx="0"/>
            <a:endCxn id="9" idx="1"/>
          </p:cNvCxnSpPr>
          <p:nvPr/>
        </p:nvCxnSpPr>
        <p:spPr>
          <a:xfrm>
            <a:off x="4365260" y="2876604"/>
            <a:ext cx="1056544" cy="331624"/>
          </a:xfrm>
          <a:prstGeom prst="bentConnector3">
            <a:avLst>
              <a:gd name="adj1" fmla="val 50000"/>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肘形接點 51"/>
          <p:cNvCxnSpPr>
            <a:stCxn id="3" idx="0"/>
            <a:endCxn id="78" idx="1"/>
          </p:cNvCxnSpPr>
          <p:nvPr/>
        </p:nvCxnSpPr>
        <p:spPr>
          <a:xfrm>
            <a:off x="4365260" y="2876604"/>
            <a:ext cx="5543439" cy="331622"/>
          </a:xfrm>
          <a:prstGeom prst="bentConnector3">
            <a:avLst>
              <a:gd name="adj1" fmla="val 94103"/>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肘形接點 55"/>
          <p:cNvCxnSpPr>
            <a:stCxn id="3" idx="0"/>
            <a:endCxn id="77" idx="1"/>
          </p:cNvCxnSpPr>
          <p:nvPr/>
        </p:nvCxnSpPr>
        <p:spPr>
          <a:xfrm flipV="1">
            <a:off x="4365260" y="2517486"/>
            <a:ext cx="5543439" cy="359118"/>
          </a:xfrm>
          <a:prstGeom prst="bentConnector3">
            <a:avLst>
              <a:gd name="adj1" fmla="val 94103"/>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肘形接點 43"/>
          <p:cNvCxnSpPr>
            <a:stCxn id="3" idx="0"/>
            <a:endCxn id="68" idx="1"/>
          </p:cNvCxnSpPr>
          <p:nvPr/>
        </p:nvCxnSpPr>
        <p:spPr>
          <a:xfrm>
            <a:off x="4365260" y="2876604"/>
            <a:ext cx="3259629" cy="331623"/>
          </a:xfrm>
          <a:prstGeom prst="bentConnector3">
            <a:avLst>
              <a:gd name="adj1" fmla="val 90454"/>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肘形接點 47"/>
          <p:cNvCxnSpPr>
            <a:stCxn id="3" idx="0"/>
            <a:endCxn id="67" idx="1"/>
          </p:cNvCxnSpPr>
          <p:nvPr/>
        </p:nvCxnSpPr>
        <p:spPr>
          <a:xfrm flipV="1">
            <a:off x="4365260" y="2517487"/>
            <a:ext cx="3259629" cy="359117"/>
          </a:xfrm>
          <a:prstGeom prst="bentConnector3">
            <a:avLst>
              <a:gd name="adj1" fmla="val 90159"/>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436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6457681" y="1241181"/>
            <a:ext cx="5238960" cy="1757633"/>
            <a:chOff x="2852120" y="1080282"/>
            <a:chExt cx="6076011" cy="1318227"/>
          </a:xfrm>
        </p:grpSpPr>
        <p:sp>
          <p:nvSpPr>
            <p:cNvPr id="16403" name="Text Placeholder 37"/>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r>
                <a:rPr lang="en-US" altLang="zh-TW" sz="2000" b="1" dirty="0">
                  <a:solidFill>
                    <a:schemeClr val="accent1">
                      <a:lumMod val="75000"/>
                    </a:schemeClr>
                  </a:solidFill>
                  <a:latin typeface="+mn-lt"/>
                  <a:cs typeface="Calibri" panose="020F0502020204030204" pitchFamily="34" charset="0"/>
                </a:rPr>
                <a:t>Kube scheduler</a:t>
              </a:r>
            </a:p>
          </p:txBody>
        </p:sp>
        <p:sp>
          <p:nvSpPr>
            <p:cNvPr id="35" name="Text Placeholder 254"/>
            <p:cNvSpPr txBox="1">
              <a:spLocks/>
            </p:cNvSpPr>
            <p:nvPr/>
          </p:nvSpPr>
          <p:spPr bwMode="black">
            <a:xfrm>
              <a:off x="2852120" y="1290511"/>
              <a:ext cx="6076011" cy="1107998"/>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Control plane component that watches for newly created Pods with no assigned node, and selects a node for them to run on.</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Factors taken into account for scheduling decisions include: resource requirements, affinity/anti-affinity specifications, data locality, inter-workload interference, deadline, etc.</a:t>
              </a:r>
            </a:p>
          </p:txBody>
        </p:sp>
      </p:grpSp>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275112"/>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Control Plane Components</a:t>
            </a:r>
          </a:p>
        </p:txBody>
      </p:sp>
      <p:grpSp>
        <p:nvGrpSpPr>
          <p:cNvPr id="48" name="群組 47">
            <a:extLst>
              <a:ext uri="{FF2B5EF4-FFF2-40B4-BE49-F238E27FC236}">
                <a16:creationId xmlns:a16="http://schemas.microsoft.com/office/drawing/2014/main" id="{177296E2-F1CC-48DC-96FA-73D7A64595AC}"/>
              </a:ext>
            </a:extLst>
          </p:cNvPr>
          <p:cNvGrpSpPr/>
          <p:nvPr/>
        </p:nvGrpSpPr>
        <p:grpSpPr>
          <a:xfrm>
            <a:off x="807133" y="3733162"/>
            <a:ext cx="5238960" cy="772747"/>
            <a:chOff x="2771775" y="1080282"/>
            <a:chExt cx="6076011" cy="579561"/>
          </a:xfrm>
        </p:grpSpPr>
        <p:sp>
          <p:nvSpPr>
            <p:cNvPr id="49" name="Text Placeholder 37">
              <a:extLst>
                <a:ext uri="{FF2B5EF4-FFF2-40B4-BE49-F238E27FC236}">
                  <a16:creationId xmlns:a16="http://schemas.microsoft.com/office/drawing/2014/main" id="{3EBBADBC-8AA8-4B67-9017-39A5AADF529C}"/>
                </a:ext>
              </a:extLst>
            </p:cNvPr>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r>
                <a:rPr lang="en-US" altLang="zh-TW" sz="2000" b="1" dirty="0">
                  <a:solidFill>
                    <a:schemeClr val="accent1">
                      <a:lumMod val="75000"/>
                    </a:schemeClr>
                  </a:solidFill>
                  <a:latin typeface="+mn-lt"/>
                  <a:cs typeface="Calibri" panose="020F0502020204030204" pitchFamily="34" charset="0"/>
                </a:rPr>
                <a:t>Etcd</a:t>
              </a:r>
            </a:p>
          </p:txBody>
        </p:sp>
        <p:sp>
          <p:nvSpPr>
            <p:cNvPr id="50" name="Text Placeholder 254">
              <a:extLst>
                <a:ext uri="{FF2B5EF4-FFF2-40B4-BE49-F238E27FC236}">
                  <a16:creationId xmlns:a16="http://schemas.microsoft.com/office/drawing/2014/main" id="{C5CAB8A5-E181-4679-8970-DC9F3C34E4BC}"/>
                </a:ext>
              </a:extLst>
            </p:cNvPr>
            <p:cNvSpPr txBox="1">
              <a:spLocks/>
            </p:cNvSpPr>
            <p:nvPr/>
          </p:nvSpPr>
          <p:spPr bwMode="black">
            <a:xfrm>
              <a:off x="2771775" y="1290510"/>
              <a:ext cx="6076011" cy="369333"/>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Consistent and highly-available key value store used as Kubernetes' backing store for all cluster data. </a:t>
              </a:r>
              <a:endParaRPr lang="en-US" sz="1600" kern="0" dirty="0">
                <a:solidFill>
                  <a:srgbClr val="000000">
                    <a:lumMod val="75000"/>
                    <a:lumOff val="25000"/>
                  </a:srgbClr>
                </a:solidFill>
                <a:latin typeface="+mn-lt"/>
                <a:ea typeface="微軟正黑體" panose="020B0604030504040204" pitchFamily="34" charset="-120"/>
                <a:cs typeface="Calibri" panose="020F0502020204030204" pitchFamily="34" charset="0"/>
              </a:endParaRPr>
            </a:p>
          </p:txBody>
        </p:sp>
      </p:grpSp>
      <p:grpSp>
        <p:nvGrpSpPr>
          <p:cNvPr id="16" name="群組 15"/>
          <p:cNvGrpSpPr/>
          <p:nvPr/>
        </p:nvGrpSpPr>
        <p:grpSpPr>
          <a:xfrm>
            <a:off x="807133" y="1290856"/>
            <a:ext cx="5238960" cy="2250075"/>
            <a:chOff x="2771775" y="1080282"/>
            <a:chExt cx="6076011" cy="1687559"/>
          </a:xfrm>
        </p:grpSpPr>
        <p:sp>
          <p:nvSpPr>
            <p:cNvPr id="17" name="Text Placeholder 37"/>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r>
                <a:rPr lang="en-US" altLang="zh-TW" sz="2000" b="1" dirty="0">
                  <a:solidFill>
                    <a:schemeClr val="accent1">
                      <a:lumMod val="75000"/>
                    </a:schemeClr>
                  </a:solidFill>
                  <a:latin typeface="+mn-lt"/>
                  <a:cs typeface="Calibri" panose="020F0502020204030204" pitchFamily="34" charset="0"/>
                </a:rPr>
                <a:t>Kube API server</a:t>
              </a:r>
            </a:p>
          </p:txBody>
        </p:sp>
        <p:sp>
          <p:nvSpPr>
            <p:cNvPr id="25" name="Text Placeholder 254"/>
            <p:cNvSpPr txBox="1">
              <a:spLocks/>
            </p:cNvSpPr>
            <p:nvPr/>
          </p:nvSpPr>
          <p:spPr bwMode="black">
            <a:xfrm>
              <a:off x="2771775" y="1290511"/>
              <a:ext cx="6076011" cy="1477330"/>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The API server is a component of the Kubernetes control plane that exposes the Kubernetes API. </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The API server is the front end for the Kubernetes control plane.</a:t>
              </a:r>
            </a:p>
            <a:p>
              <a:pPr fontAlgn="auto">
                <a:spcBef>
                  <a:spcPts val="0"/>
                </a:spcBef>
                <a:spcAft>
                  <a:spcPts val="0"/>
                </a:spcAft>
                <a:buFont typeface="Wingdings" panose="05000000000000000000" pitchFamily="2" charset="2"/>
                <a:buChar char="l"/>
              </a:pPr>
              <a:r>
                <a:rPr kumimoji="0" lang="en-US" altLang="zh-TW" sz="1600" dirty="0" err="1">
                  <a:solidFill>
                    <a:prstClr val="black"/>
                  </a:solidFill>
                  <a:latin typeface="+mn-lt"/>
                  <a:ea typeface="微軟正黑體" panose="020B0604030504040204" pitchFamily="34" charset="-120"/>
                </a:rPr>
                <a:t>kube-apiserver</a:t>
              </a:r>
              <a:r>
                <a:rPr kumimoji="0" lang="en-US" altLang="zh-TW" sz="1600" dirty="0">
                  <a:solidFill>
                    <a:prstClr val="black"/>
                  </a:solidFill>
                  <a:latin typeface="+mn-lt"/>
                  <a:ea typeface="微軟正黑體" panose="020B0604030504040204" pitchFamily="34" charset="-120"/>
                </a:rPr>
                <a:t> is designed to scale horizontally—that is, it scales by deploying more instances. You can run several instances of </a:t>
              </a:r>
              <a:r>
                <a:rPr kumimoji="0" lang="en-US" altLang="zh-TW" sz="1600" dirty="0" err="1">
                  <a:solidFill>
                    <a:prstClr val="black"/>
                  </a:solidFill>
                  <a:latin typeface="+mn-lt"/>
                  <a:ea typeface="微軟正黑體" panose="020B0604030504040204" pitchFamily="34" charset="-120"/>
                </a:rPr>
                <a:t>kube-apiserver</a:t>
              </a:r>
              <a:r>
                <a:rPr kumimoji="0" lang="en-US" altLang="zh-TW" sz="1600" dirty="0">
                  <a:solidFill>
                    <a:prstClr val="black"/>
                  </a:solidFill>
                  <a:latin typeface="+mn-lt"/>
                  <a:ea typeface="微軟正黑體" panose="020B0604030504040204" pitchFamily="34" charset="-120"/>
                </a:rPr>
                <a:t> and balance traffic between those instances.</a:t>
              </a:r>
            </a:p>
          </p:txBody>
        </p:sp>
      </p:grpSp>
      <p:grpSp>
        <p:nvGrpSpPr>
          <p:cNvPr id="26" name="群組 25">
            <a:extLst>
              <a:ext uri="{FF2B5EF4-FFF2-40B4-BE49-F238E27FC236}">
                <a16:creationId xmlns:a16="http://schemas.microsoft.com/office/drawing/2014/main" id="{177296E2-F1CC-48DC-96FA-73D7A64595AC}"/>
              </a:ext>
            </a:extLst>
          </p:cNvPr>
          <p:cNvGrpSpPr/>
          <p:nvPr/>
        </p:nvGrpSpPr>
        <p:grpSpPr>
          <a:xfrm>
            <a:off x="6431797" y="3139054"/>
            <a:ext cx="5238960" cy="1757631"/>
            <a:chOff x="2771775" y="1080282"/>
            <a:chExt cx="6076011" cy="1318225"/>
          </a:xfrm>
        </p:grpSpPr>
        <p:sp>
          <p:nvSpPr>
            <p:cNvPr id="27" name="Text Placeholder 37">
              <a:extLst>
                <a:ext uri="{FF2B5EF4-FFF2-40B4-BE49-F238E27FC236}">
                  <a16:creationId xmlns:a16="http://schemas.microsoft.com/office/drawing/2014/main" id="{3EBBADBC-8AA8-4B67-9017-39A5AADF529C}"/>
                </a:ext>
              </a:extLst>
            </p:cNvPr>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r>
                <a:rPr lang="en-US" altLang="zh-TW" sz="2000" b="1" dirty="0">
                  <a:solidFill>
                    <a:schemeClr val="accent1">
                      <a:lumMod val="75000"/>
                    </a:schemeClr>
                  </a:solidFill>
                  <a:latin typeface="+mn-lt"/>
                  <a:cs typeface="Calibri" panose="020F0502020204030204" pitchFamily="34" charset="0"/>
                </a:rPr>
                <a:t>Kube controller manager</a:t>
              </a:r>
            </a:p>
          </p:txBody>
        </p:sp>
        <p:sp>
          <p:nvSpPr>
            <p:cNvPr id="28" name="Text Placeholder 254">
              <a:extLst>
                <a:ext uri="{FF2B5EF4-FFF2-40B4-BE49-F238E27FC236}">
                  <a16:creationId xmlns:a16="http://schemas.microsoft.com/office/drawing/2014/main" id="{C5CAB8A5-E181-4679-8970-DC9F3C34E4BC}"/>
                </a:ext>
              </a:extLst>
            </p:cNvPr>
            <p:cNvSpPr txBox="1">
              <a:spLocks/>
            </p:cNvSpPr>
            <p:nvPr/>
          </p:nvSpPr>
          <p:spPr bwMode="black">
            <a:xfrm>
              <a:off x="2771775" y="1290510"/>
              <a:ext cx="6076011" cy="1107997"/>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Running multiple controllers, e.g. node controller, replication controller, etc.  </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Responsible for noticing and responding when nodes go and down.</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Watching for job objects.</a:t>
              </a:r>
            </a:p>
            <a:p>
              <a:pPr marL="0" indent="0" fontAlgn="auto">
                <a:spcBef>
                  <a:spcPts val="0"/>
                </a:spcBef>
                <a:spcAft>
                  <a:spcPts val="0"/>
                </a:spcAft>
                <a:buNone/>
              </a:pPr>
              <a:endParaRPr kumimoji="0" lang="en-US" altLang="zh-TW" sz="1600" dirty="0">
                <a:solidFill>
                  <a:srgbClr val="FF0000"/>
                </a:solidFill>
                <a:latin typeface="+mn-lt"/>
                <a:ea typeface="微軟正黑體" panose="020B0604030504040204" pitchFamily="34" charset="-120"/>
              </a:endParaRPr>
            </a:p>
          </p:txBody>
        </p:sp>
      </p:grpSp>
      <p:grpSp>
        <p:nvGrpSpPr>
          <p:cNvPr id="20" name="群組 19"/>
          <p:cNvGrpSpPr/>
          <p:nvPr/>
        </p:nvGrpSpPr>
        <p:grpSpPr>
          <a:xfrm>
            <a:off x="6431797" y="4844071"/>
            <a:ext cx="5238960" cy="772748"/>
            <a:chOff x="2771775" y="1080282"/>
            <a:chExt cx="6076011" cy="579562"/>
          </a:xfrm>
        </p:grpSpPr>
        <p:sp>
          <p:nvSpPr>
            <p:cNvPr id="29" name="Text Placeholder 37"/>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r>
                <a:rPr lang="en-US" altLang="zh-TW" sz="2000" b="1" dirty="0">
                  <a:solidFill>
                    <a:schemeClr val="accent1">
                      <a:lumMod val="75000"/>
                    </a:schemeClr>
                  </a:solidFill>
                  <a:latin typeface="+mn-lt"/>
                  <a:cs typeface="Calibri" panose="020F0502020204030204" pitchFamily="34" charset="0"/>
                </a:rPr>
                <a:t>Cloud-controller manager</a:t>
              </a:r>
            </a:p>
          </p:txBody>
        </p:sp>
        <p:sp>
          <p:nvSpPr>
            <p:cNvPr id="30" name="Text Placeholder 254"/>
            <p:cNvSpPr txBox="1">
              <a:spLocks/>
            </p:cNvSpPr>
            <p:nvPr/>
          </p:nvSpPr>
          <p:spPr bwMode="black">
            <a:xfrm>
              <a:off x="2771775" y="1290511"/>
              <a:ext cx="6076011" cy="369333"/>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schemeClr val="tx1"/>
                  </a:solidFill>
                  <a:latin typeface="+mn-lt"/>
                  <a:ea typeface="微軟正黑體" panose="020B0604030504040204" pitchFamily="34" charset="-120"/>
                </a:rPr>
                <a:t>Responsible for communicating with cloud platform API (e.g. Azure, AWS, </a:t>
              </a:r>
              <a:r>
                <a:rPr kumimoji="0" lang="en-US" altLang="zh-TW" sz="1600" dirty="0" err="1">
                  <a:solidFill>
                    <a:schemeClr val="tx1"/>
                  </a:solidFill>
                  <a:latin typeface="+mn-lt"/>
                  <a:ea typeface="微軟正黑體" panose="020B0604030504040204" pitchFamily="34" charset="-120"/>
                </a:rPr>
                <a:t>Vmware</a:t>
              </a:r>
              <a:r>
                <a:rPr kumimoji="0" lang="en-US" altLang="zh-TW" sz="1600" dirty="0">
                  <a:solidFill>
                    <a:schemeClr val="tx1"/>
                  </a:solidFill>
                  <a:latin typeface="+mn-lt"/>
                  <a:ea typeface="微軟正黑體" panose="020B0604030504040204" pitchFamily="34" charset="-120"/>
                </a:rPr>
                <a:t>, etc.)</a:t>
              </a:r>
            </a:p>
          </p:txBody>
        </p:sp>
      </p:grpSp>
    </p:spTree>
    <p:extLst>
      <p:ext uri="{BB962C8B-B14F-4D97-AF65-F5344CB8AC3E}">
        <p14:creationId xmlns:p14="http://schemas.microsoft.com/office/powerpoint/2010/main" val="1594942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群組 19">
            <a:extLst>
              <a:ext uri="{FF2B5EF4-FFF2-40B4-BE49-F238E27FC236}">
                <a16:creationId xmlns:a16="http://schemas.microsoft.com/office/drawing/2014/main" id="{177296E2-F1CC-48DC-96FA-73D7A64595AC}"/>
              </a:ext>
            </a:extLst>
          </p:cNvPr>
          <p:cNvGrpSpPr/>
          <p:nvPr/>
        </p:nvGrpSpPr>
        <p:grpSpPr>
          <a:xfrm>
            <a:off x="6413772" y="2348247"/>
            <a:ext cx="5238960" cy="1018968"/>
            <a:chOff x="2771775" y="1080282"/>
            <a:chExt cx="6076011" cy="764227"/>
          </a:xfrm>
        </p:grpSpPr>
        <p:sp>
          <p:nvSpPr>
            <p:cNvPr id="29" name="Text Placeholder 37">
              <a:extLst>
                <a:ext uri="{FF2B5EF4-FFF2-40B4-BE49-F238E27FC236}">
                  <a16:creationId xmlns:a16="http://schemas.microsoft.com/office/drawing/2014/main" id="{3EBBADBC-8AA8-4B67-9017-39A5AADF529C}"/>
                </a:ext>
              </a:extLst>
            </p:cNvPr>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r>
                <a:rPr lang="en-US" altLang="zh-TW" sz="2000" b="1" dirty="0">
                  <a:solidFill>
                    <a:schemeClr val="accent1">
                      <a:lumMod val="75000"/>
                    </a:schemeClr>
                  </a:solidFill>
                  <a:latin typeface="+mn-lt"/>
                  <a:cs typeface="Calibri" panose="020F0502020204030204" pitchFamily="34" charset="0"/>
                </a:rPr>
                <a:t>Pod</a:t>
              </a:r>
            </a:p>
          </p:txBody>
        </p:sp>
        <p:sp>
          <p:nvSpPr>
            <p:cNvPr id="30" name="Text Placeholder 254">
              <a:extLst>
                <a:ext uri="{FF2B5EF4-FFF2-40B4-BE49-F238E27FC236}">
                  <a16:creationId xmlns:a16="http://schemas.microsoft.com/office/drawing/2014/main" id="{C5CAB8A5-E181-4679-8970-DC9F3C34E4BC}"/>
                </a:ext>
              </a:extLst>
            </p:cNvPr>
            <p:cNvSpPr txBox="1">
              <a:spLocks/>
            </p:cNvSpPr>
            <p:nvPr/>
          </p:nvSpPr>
          <p:spPr bwMode="black">
            <a:xfrm>
              <a:off x="2771775" y="1290510"/>
              <a:ext cx="6076011" cy="553999"/>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schemeClr val="tx1"/>
                  </a:solidFill>
                  <a:latin typeface="+mn-lt"/>
                  <a:ea typeface="微軟正黑體" panose="020B0604030504040204" pitchFamily="34" charset="-120"/>
                </a:rPr>
                <a:t>Kubernetes (</a:t>
              </a:r>
              <a:r>
                <a:rPr kumimoji="0" lang="en-US" altLang="zh-TW" sz="1600" dirty="0" err="1">
                  <a:solidFill>
                    <a:schemeClr val="tx1"/>
                  </a:solidFill>
                  <a:latin typeface="+mn-lt"/>
                  <a:ea typeface="微軟正黑體" panose="020B0604030504040204" pitchFamily="34" charset="-120"/>
                </a:rPr>
                <a:t>K8S</a:t>
              </a:r>
              <a:r>
                <a:rPr kumimoji="0" lang="en-US" altLang="zh-TW" sz="1600" dirty="0">
                  <a:solidFill>
                    <a:schemeClr val="tx1"/>
                  </a:solidFill>
                  <a:latin typeface="+mn-lt"/>
                  <a:ea typeface="微軟正黑體" panose="020B0604030504040204" pitchFamily="34" charset="-120"/>
                </a:rPr>
                <a:t>) schedule unit.  One pod to one application</a:t>
              </a:r>
              <a:endParaRPr kumimoji="0" lang="zh-TW" altLang="en-US" sz="1600" dirty="0">
                <a:solidFill>
                  <a:schemeClr val="tx1"/>
                </a:solidFill>
                <a:latin typeface="+mn-lt"/>
                <a:ea typeface="微軟正黑體" panose="020B0604030504040204" pitchFamily="34" charset="-120"/>
              </a:endParaRPr>
            </a:p>
            <a:p>
              <a:pPr fontAlgn="auto">
                <a:spcBef>
                  <a:spcPts val="0"/>
                </a:spcBef>
                <a:spcAft>
                  <a:spcPts val="0"/>
                </a:spcAft>
                <a:buFont typeface="Wingdings" panose="05000000000000000000" pitchFamily="2" charset="2"/>
                <a:buChar char="l"/>
              </a:pPr>
              <a:r>
                <a:rPr kumimoji="0" lang="en-US" altLang="zh-TW" sz="1600" dirty="0">
                  <a:solidFill>
                    <a:schemeClr val="tx1"/>
                  </a:solidFill>
                  <a:latin typeface="+mn-lt"/>
                  <a:ea typeface="微軟正黑體" panose="020B0604030504040204" pitchFamily="34" charset="-120"/>
                </a:rPr>
                <a:t>One pod contains one or more containers.</a:t>
              </a:r>
              <a:endParaRPr kumimoji="0" lang="zh-TW" altLang="en-US" sz="1600" dirty="0">
                <a:solidFill>
                  <a:schemeClr val="tx1"/>
                </a:solidFill>
                <a:latin typeface="+mn-lt"/>
                <a:ea typeface="微軟正黑體" panose="020B0604030504040204" pitchFamily="34" charset="-120"/>
              </a:endParaRPr>
            </a:p>
          </p:txBody>
        </p:sp>
      </p:grpSp>
      <p:grpSp>
        <p:nvGrpSpPr>
          <p:cNvPr id="6" name="群組 5"/>
          <p:cNvGrpSpPr/>
          <p:nvPr/>
        </p:nvGrpSpPr>
        <p:grpSpPr>
          <a:xfrm>
            <a:off x="857040" y="3438993"/>
            <a:ext cx="5238960" cy="1511410"/>
            <a:chOff x="2771775" y="1080282"/>
            <a:chExt cx="6076011" cy="1133561"/>
          </a:xfrm>
        </p:grpSpPr>
        <p:sp>
          <p:nvSpPr>
            <p:cNvPr id="16403" name="Text Placeholder 37"/>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r>
                <a:rPr lang="en-US" altLang="zh-TW" sz="2000" b="1" dirty="0">
                  <a:solidFill>
                    <a:schemeClr val="accent1">
                      <a:lumMod val="75000"/>
                    </a:schemeClr>
                  </a:solidFill>
                  <a:latin typeface="+mn-lt"/>
                  <a:cs typeface="Calibri" panose="020F0502020204030204" pitchFamily="34" charset="0"/>
                </a:rPr>
                <a:t>Kube proxy</a:t>
              </a:r>
            </a:p>
          </p:txBody>
        </p:sp>
        <p:sp>
          <p:nvSpPr>
            <p:cNvPr id="35" name="Text Placeholder 254"/>
            <p:cNvSpPr txBox="1">
              <a:spLocks/>
            </p:cNvSpPr>
            <p:nvPr/>
          </p:nvSpPr>
          <p:spPr bwMode="black">
            <a:xfrm>
              <a:off x="2771775" y="1290511"/>
              <a:ext cx="6076011" cy="923332"/>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Maintaining the network rules on a worker node that allow communication to pods from inside or outside the cluster.</a:t>
              </a:r>
            </a:p>
            <a:p>
              <a:pPr marL="742950" lvl="1" indent="-285750" fontAlgn="auto">
                <a:spcBef>
                  <a:spcPts val="0"/>
                </a:spcBef>
                <a:spcAft>
                  <a:spcPts val="0"/>
                </a:spcAft>
                <a:buFont typeface="Wingdings" panose="05000000000000000000" pitchFamily="2" charset="2"/>
                <a:buChar char="Ø"/>
              </a:pPr>
              <a:r>
                <a:rPr kumimoji="0" lang="en-US" altLang="zh-TW" sz="1600" dirty="0">
                  <a:solidFill>
                    <a:schemeClr val="tx1"/>
                  </a:solidFill>
                  <a:latin typeface="+mn-lt"/>
                  <a:ea typeface="微軟正黑體" panose="020B0604030504040204" pitchFamily="34" charset="-120"/>
                </a:rPr>
                <a:t>Request through </a:t>
              </a:r>
              <a:r>
                <a:rPr kumimoji="0" lang="en-US" altLang="zh-TW" sz="1600" dirty="0" err="1">
                  <a:solidFill>
                    <a:schemeClr val="tx1"/>
                  </a:solidFill>
                  <a:latin typeface="+mn-lt"/>
                  <a:ea typeface="微軟正黑體" panose="020B0604030504040204" pitchFamily="34" charset="-120"/>
                </a:rPr>
                <a:t>Kube</a:t>
              </a:r>
              <a:r>
                <a:rPr kumimoji="0" lang="en-US" altLang="zh-TW" sz="1600" dirty="0">
                  <a:solidFill>
                    <a:schemeClr val="tx1"/>
                  </a:solidFill>
                  <a:latin typeface="+mn-lt"/>
                  <a:ea typeface="微軟正黑體" panose="020B0604030504040204" pitchFamily="34" charset="-120"/>
                </a:rPr>
                <a:t> proxy to container based on IP and port</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Redirection traffic among relative pods for load balancing.</a:t>
              </a:r>
            </a:p>
          </p:txBody>
        </p:sp>
      </p:grpSp>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275112"/>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Worker Plane Components</a:t>
            </a:r>
          </a:p>
        </p:txBody>
      </p:sp>
      <p:grpSp>
        <p:nvGrpSpPr>
          <p:cNvPr id="48" name="群組 47">
            <a:extLst>
              <a:ext uri="{FF2B5EF4-FFF2-40B4-BE49-F238E27FC236}">
                <a16:creationId xmlns:a16="http://schemas.microsoft.com/office/drawing/2014/main" id="{177296E2-F1CC-48DC-96FA-73D7A64595AC}"/>
              </a:ext>
            </a:extLst>
          </p:cNvPr>
          <p:cNvGrpSpPr/>
          <p:nvPr/>
        </p:nvGrpSpPr>
        <p:grpSpPr>
          <a:xfrm>
            <a:off x="857040" y="1117142"/>
            <a:ext cx="5238960" cy="2003852"/>
            <a:chOff x="2771775" y="1080282"/>
            <a:chExt cx="6076011" cy="1502891"/>
          </a:xfrm>
        </p:grpSpPr>
        <p:sp>
          <p:nvSpPr>
            <p:cNvPr id="49" name="Text Placeholder 37">
              <a:extLst>
                <a:ext uri="{FF2B5EF4-FFF2-40B4-BE49-F238E27FC236}">
                  <a16:creationId xmlns:a16="http://schemas.microsoft.com/office/drawing/2014/main" id="{3EBBADBC-8AA8-4B67-9017-39A5AADF529C}"/>
                </a:ext>
              </a:extLst>
            </p:cNvPr>
            <p:cNvSpPr txBox="1">
              <a:spLocks/>
            </p:cNvSpPr>
            <p:nvPr/>
          </p:nvSpPr>
          <p:spPr bwMode="auto">
            <a:xfrm>
              <a:off x="2977850" y="1080282"/>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r>
                <a:rPr lang="en-US" altLang="zh-TW" sz="2000" b="1" dirty="0" err="1">
                  <a:solidFill>
                    <a:schemeClr val="accent1">
                      <a:lumMod val="75000"/>
                    </a:schemeClr>
                  </a:solidFill>
                  <a:latin typeface="+mn-lt"/>
                  <a:cs typeface="Calibri" panose="020F0502020204030204" pitchFamily="34" charset="0"/>
                </a:rPr>
                <a:t>Kubelet</a:t>
              </a:r>
              <a:endParaRPr lang="en-US" altLang="zh-TW" sz="2000" b="1" dirty="0">
                <a:solidFill>
                  <a:schemeClr val="accent1">
                    <a:lumMod val="75000"/>
                  </a:schemeClr>
                </a:solidFill>
                <a:latin typeface="+mn-lt"/>
                <a:cs typeface="Calibri" panose="020F0502020204030204" pitchFamily="34" charset="0"/>
              </a:endParaRPr>
            </a:p>
          </p:txBody>
        </p:sp>
        <p:sp>
          <p:nvSpPr>
            <p:cNvPr id="50" name="Text Placeholder 254">
              <a:extLst>
                <a:ext uri="{FF2B5EF4-FFF2-40B4-BE49-F238E27FC236}">
                  <a16:creationId xmlns:a16="http://schemas.microsoft.com/office/drawing/2014/main" id="{C5CAB8A5-E181-4679-8970-DC9F3C34E4BC}"/>
                </a:ext>
              </a:extLst>
            </p:cNvPr>
            <p:cNvSpPr txBox="1">
              <a:spLocks/>
            </p:cNvSpPr>
            <p:nvPr/>
          </p:nvSpPr>
          <p:spPr bwMode="black">
            <a:xfrm>
              <a:off x="2771775" y="1290510"/>
              <a:ext cx="6076011" cy="1292663"/>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Managing containers running in a worker node.</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Communicating with the master node to report current states of the worker node.</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Taking a set of </a:t>
              </a:r>
              <a:r>
                <a:rPr kumimoji="0" lang="en-US" altLang="zh-TW" sz="1600" dirty="0" err="1">
                  <a:solidFill>
                    <a:schemeClr val="tx1"/>
                  </a:solidFill>
                  <a:latin typeface="+mn-lt"/>
                  <a:ea typeface="微軟正黑體" panose="020B0604030504040204" pitchFamily="34" charset="-120"/>
                </a:rPr>
                <a:t>PodSpecs</a:t>
              </a:r>
              <a:r>
                <a:rPr kumimoji="0" lang="en-US" altLang="zh-TW" sz="1600" dirty="0">
                  <a:solidFill>
                    <a:prstClr val="black"/>
                  </a:solidFill>
                  <a:latin typeface="+mn-lt"/>
                  <a:ea typeface="微軟正黑體" panose="020B0604030504040204" pitchFamily="34" charset="-120"/>
                </a:rPr>
                <a:t> that are provided through various mechanisms and ensuring that the containers described in those </a:t>
              </a:r>
              <a:r>
                <a:rPr kumimoji="0" lang="en-US" altLang="zh-TW" sz="1600" dirty="0" err="1">
                  <a:solidFill>
                    <a:prstClr val="black"/>
                  </a:solidFill>
                  <a:latin typeface="+mn-lt"/>
                  <a:ea typeface="微軟正黑體" panose="020B0604030504040204" pitchFamily="34" charset="-120"/>
                </a:rPr>
                <a:t>PodSpecs</a:t>
              </a:r>
              <a:r>
                <a:rPr kumimoji="0" lang="en-US" altLang="zh-TW" sz="1600" dirty="0">
                  <a:solidFill>
                    <a:prstClr val="black"/>
                  </a:solidFill>
                  <a:latin typeface="+mn-lt"/>
                  <a:ea typeface="微軟正黑體" panose="020B0604030504040204" pitchFamily="34" charset="-120"/>
                </a:rPr>
                <a:t> are running and healthy. </a:t>
              </a:r>
            </a:p>
            <a:p>
              <a:pPr fontAlgn="auto">
                <a:spcBef>
                  <a:spcPts val="0"/>
                </a:spcBef>
                <a:spcAft>
                  <a:spcPts val="0"/>
                </a:spcAft>
                <a:buFont typeface="Wingdings" panose="05000000000000000000" pitchFamily="2" charset="2"/>
                <a:buChar char="l"/>
              </a:pPr>
              <a:endParaRPr kumimoji="0" lang="en-US" altLang="zh-TW" sz="1600" dirty="0">
                <a:solidFill>
                  <a:prstClr val="black"/>
                </a:solidFill>
                <a:latin typeface="+mn-lt"/>
                <a:ea typeface="微軟正黑體" panose="020B0604030504040204" pitchFamily="34" charset="-120"/>
              </a:endParaRPr>
            </a:p>
          </p:txBody>
        </p:sp>
      </p:grpSp>
      <p:grpSp>
        <p:nvGrpSpPr>
          <p:cNvPr id="26" name="群組 25">
            <a:extLst>
              <a:ext uri="{FF2B5EF4-FFF2-40B4-BE49-F238E27FC236}">
                <a16:creationId xmlns:a16="http://schemas.microsoft.com/office/drawing/2014/main" id="{177296E2-F1CC-48DC-96FA-73D7A64595AC}"/>
              </a:ext>
            </a:extLst>
          </p:cNvPr>
          <p:cNvGrpSpPr/>
          <p:nvPr/>
        </p:nvGrpSpPr>
        <p:grpSpPr>
          <a:xfrm>
            <a:off x="6413772" y="1120863"/>
            <a:ext cx="5238960" cy="1044596"/>
            <a:chOff x="2796402" y="1350841"/>
            <a:chExt cx="6076011" cy="783448"/>
          </a:xfrm>
        </p:grpSpPr>
        <p:sp>
          <p:nvSpPr>
            <p:cNvPr id="27" name="Text Placeholder 37">
              <a:extLst>
                <a:ext uri="{FF2B5EF4-FFF2-40B4-BE49-F238E27FC236}">
                  <a16:creationId xmlns:a16="http://schemas.microsoft.com/office/drawing/2014/main" id="{3EBBADBC-8AA8-4B67-9017-39A5AADF529C}"/>
                </a:ext>
              </a:extLst>
            </p:cNvPr>
            <p:cNvSpPr txBox="1">
              <a:spLocks/>
            </p:cNvSpPr>
            <p:nvPr/>
          </p:nvSpPr>
          <p:spPr bwMode="auto">
            <a:xfrm>
              <a:off x="2952150" y="1350841"/>
              <a:ext cx="5764513" cy="1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pitchFamily="34" charset="0"/>
                <a:buChar char="•"/>
                <a:defRPr sz="3200">
                  <a:solidFill>
                    <a:schemeClr val="tx1"/>
                  </a:solidFill>
                  <a:latin typeface="Calibri" pitchFamily="34" charset="0"/>
                  <a:ea typeface="微軟正黑體" pitchFamily="34" charset="-120"/>
                </a:defRPr>
              </a:lvl1pPr>
              <a:lvl2pPr marL="742950" indent="-285750" algn="l" eaLnBrk="0" hangingPunct="0">
                <a:spcBef>
                  <a:spcPct val="20000"/>
                </a:spcBef>
                <a:buFont typeface="Arial" pitchFamily="34" charset="0"/>
                <a:buChar char="–"/>
                <a:defRPr sz="2800">
                  <a:solidFill>
                    <a:schemeClr val="tx1"/>
                  </a:solidFill>
                  <a:latin typeface="Calibri" pitchFamily="34" charset="0"/>
                  <a:ea typeface="微軟正黑體" pitchFamily="34" charset="-120"/>
                </a:defRPr>
              </a:lvl2pPr>
              <a:lvl3pPr marL="228600" indent="-228600" algn="l" eaLnBrk="0" hangingPunct="0">
                <a:spcBef>
                  <a:spcPct val="20000"/>
                </a:spcBef>
                <a:buFont typeface="Arial" pitchFamily="34" charset="0"/>
                <a:buChar char="•"/>
                <a:defRPr sz="2400">
                  <a:solidFill>
                    <a:schemeClr val="tx1"/>
                  </a:solidFill>
                  <a:latin typeface="Calibri" pitchFamily="34" charset="0"/>
                  <a:ea typeface="微軟正黑體" pitchFamily="34" charset="-120"/>
                </a:defRPr>
              </a:lvl3pPr>
              <a:lvl4pPr marL="400050" indent="-17145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4pPr>
              <a:lvl5pPr marL="2057400" indent="-228600" algn="l" eaLnBrk="0" hangingPunct="0">
                <a:spcBef>
                  <a:spcPct val="20000"/>
                </a:spcBef>
                <a:buFont typeface="Arial" pitchFamily="34"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微軟正黑體" pitchFamily="34" charset="-120"/>
                </a:defRPr>
              </a:lvl9pPr>
            </a:lstStyle>
            <a:p>
              <a:pPr defTabSz="1219140" eaLnBrk="1" hangingPunct="1">
                <a:lnSpc>
                  <a:spcPct val="95000"/>
                </a:lnSpc>
                <a:spcBef>
                  <a:spcPct val="0"/>
                </a:spcBef>
                <a:buNone/>
                <a:defRPr/>
              </a:pPr>
              <a:r>
                <a:rPr lang="en-US" altLang="zh-TW" sz="2000" b="1" dirty="0">
                  <a:solidFill>
                    <a:schemeClr val="accent1">
                      <a:lumMod val="75000"/>
                    </a:schemeClr>
                  </a:solidFill>
                  <a:latin typeface="+mn-lt"/>
                  <a:cs typeface="Calibri" panose="020F0502020204030204" pitchFamily="34" charset="0"/>
                </a:rPr>
                <a:t>Container runtime</a:t>
              </a:r>
            </a:p>
          </p:txBody>
        </p:sp>
        <p:sp>
          <p:nvSpPr>
            <p:cNvPr id="28" name="Text Placeholder 254">
              <a:extLst>
                <a:ext uri="{FF2B5EF4-FFF2-40B4-BE49-F238E27FC236}">
                  <a16:creationId xmlns:a16="http://schemas.microsoft.com/office/drawing/2014/main" id="{C5CAB8A5-E181-4679-8970-DC9F3C34E4BC}"/>
                </a:ext>
              </a:extLst>
            </p:cNvPr>
            <p:cNvSpPr txBox="1">
              <a:spLocks/>
            </p:cNvSpPr>
            <p:nvPr/>
          </p:nvSpPr>
          <p:spPr bwMode="black">
            <a:xfrm>
              <a:off x="2796402" y="1580290"/>
              <a:ext cx="6076011" cy="553999"/>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Running containers in a pod.</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Pulling the container image from a repository.</a:t>
              </a:r>
            </a:p>
            <a:p>
              <a:pPr fontAlgn="auto">
                <a:spcBef>
                  <a:spcPts val="0"/>
                </a:spcBef>
                <a:spcAft>
                  <a:spcPts val="0"/>
                </a:spcAft>
                <a:buFont typeface="Wingdings" panose="05000000000000000000" pitchFamily="2" charset="2"/>
                <a:buChar char="l"/>
              </a:pPr>
              <a:r>
                <a:rPr kumimoji="0" lang="en-US" altLang="zh-TW" sz="1600" dirty="0">
                  <a:solidFill>
                    <a:schemeClr val="tx1"/>
                  </a:solidFill>
                  <a:latin typeface="+mn-lt"/>
                  <a:ea typeface="微軟正黑體" panose="020B0604030504040204" pitchFamily="34" charset="-120"/>
                </a:rPr>
                <a:t>Container runtime in Docker =&gt; Docker Engine</a:t>
              </a:r>
              <a:endParaRPr kumimoji="0" lang="zh-TW" altLang="en-US" sz="1600" dirty="0">
                <a:solidFill>
                  <a:schemeClr val="tx1"/>
                </a:solidFill>
                <a:latin typeface="+mn-lt"/>
                <a:ea typeface="微軟正黑體" panose="020B0604030504040204" pitchFamily="34" charset="-120"/>
              </a:endParaRPr>
            </a:p>
          </p:txBody>
        </p:sp>
      </p:grpSp>
    </p:spTree>
    <p:extLst>
      <p:ext uri="{BB962C8B-B14F-4D97-AF65-F5344CB8AC3E}">
        <p14:creationId xmlns:p14="http://schemas.microsoft.com/office/powerpoint/2010/main" val="1694730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標題 1">
            <a:extLst>
              <a:ext uri="{FF2B5EF4-FFF2-40B4-BE49-F238E27FC236}">
                <a16:creationId xmlns:a16="http://schemas.microsoft.com/office/drawing/2014/main" id="{5F12A5C8-1BEC-40A5-9268-E389E3061C30}"/>
              </a:ext>
            </a:extLst>
          </p:cNvPr>
          <p:cNvSpPr txBox="1">
            <a:spLocks/>
          </p:cNvSpPr>
          <p:nvPr/>
        </p:nvSpPr>
        <p:spPr>
          <a:xfrm>
            <a:off x="609600" y="275112"/>
            <a:ext cx="10972800" cy="720000"/>
          </a:xfrm>
          <a:prstGeom prst="rect">
            <a:avLst/>
          </a:prstGeom>
        </p:spPr>
        <p:txBody>
          <a:bodyPr/>
          <a:lstStyle>
            <a:lvl1pPr algn="ctr" defTabSz="914400" rtl="0" eaLnBrk="1" latinLnBrk="0" hangingPunct="1">
              <a:lnSpc>
                <a:spcPct val="90000"/>
              </a:lnSpc>
              <a:spcBef>
                <a:spcPct val="0"/>
              </a:spcBef>
              <a:buNone/>
              <a:defRPr kumimoji="1" lang="zh-TW" altLang="en-US" sz="4000" b="1" kern="0" baseline="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defRPr>
            </a:lvl1pPr>
          </a:lstStyle>
          <a:p>
            <a:pPr fontAlgn="auto">
              <a:spcAft>
                <a:spcPts val="0"/>
              </a:spcAft>
            </a:pPr>
            <a:r>
              <a:rPr lang="en-US" altLang="zh-TW" sz="3200" dirty="0"/>
              <a:t>Pod</a:t>
            </a:r>
            <a:r>
              <a:rPr lang="zh-TW" altLang="en-US" sz="3200" dirty="0"/>
              <a:t> </a:t>
            </a:r>
            <a:r>
              <a:rPr lang="en-US" altLang="zh-TW" sz="3200" dirty="0"/>
              <a:t>Specification in YAML </a:t>
            </a:r>
          </a:p>
        </p:txBody>
      </p:sp>
      <p:sp>
        <p:nvSpPr>
          <p:cNvPr id="28" name="Text Placeholder 254">
            <a:extLst>
              <a:ext uri="{FF2B5EF4-FFF2-40B4-BE49-F238E27FC236}">
                <a16:creationId xmlns:a16="http://schemas.microsoft.com/office/drawing/2014/main" id="{C5CAB8A5-E181-4679-8970-DC9F3C34E4BC}"/>
              </a:ext>
            </a:extLst>
          </p:cNvPr>
          <p:cNvSpPr txBox="1">
            <a:spLocks/>
          </p:cNvSpPr>
          <p:nvPr/>
        </p:nvSpPr>
        <p:spPr bwMode="black">
          <a:xfrm>
            <a:off x="6636327" y="1470989"/>
            <a:ext cx="5238960" cy="1477328"/>
          </a:xfrm>
          <a:prstGeom prst="rect">
            <a:avLst/>
          </a:prstGeom>
          <a:solidFill>
            <a:srgbClr val="FFFFFF"/>
          </a:solidFill>
          <a:ln>
            <a:noFill/>
          </a:ln>
        </p:spPr>
        <p:txBody>
          <a:bodyPr wrap="square" lIns="0" tIns="0" rIns="0" bIns="0">
            <a:spAutoFit/>
          </a:bodyPr>
          <a:lstStyle>
            <a:lvl1pPr marL="285750" indent="-285750">
              <a:spcBef>
                <a:spcPct val="20000"/>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228600" indent="-228600">
              <a:spcBef>
                <a:spcPct val="20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3pPr>
            <a:lvl4pPr marL="400050" indent="-171450">
              <a:spcBef>
                <a:spcPct val="200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a:spcBef>
                <a:spcPct val="200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4572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6pPr>
            <a:lvl7pPr marL="9144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7pPr>
            <a:lvl8pPr marL="13716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8pPr>
            <a:lvl9pPr marL="1828800" fontAlgn="base">
              <a:spcBef>
                <a:spcPct val="20000"/>
              </a:spcBef>
              <a:spcAft>
                <a:spcPct val="0"/>
              </a:spcAft>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9pPr>
          </a:lstStyle>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Application name: lines 4, 9, 13, and 16</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Replicas: line 6</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Image: line 17</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Container resources: lines 18-21</a:t>
            </a:r>
          </a:p>
          <a:p>
            <a:pPr fontAlgn="auto">
              <a:spcBef>
                <a:spcPts val="0"/>
              </a:spcBef>
              <a:spcAft>
                <a:spcPts val="0"/>
              </a:spcAft>
              <a:buFont typeface="Wingdings" panose="05000000000000000000" pitchFamily="2" charset="2"/>
              <a:buChar char="l"/>
            </a:pPr>
            <a:r>
              <a:rPr kumimoji="0" lang="en-US" altLang="zh-TW" sz="1600" dirty="0">
                <a:solidFill>
                  <a:prstClr val="black"/>
                </a:solidFill>
                <a:latin typeface="+mn-lt"/>
                <a:ea typeface="微軟正黑體" panose="020B0604030504040204" pitchFamily="34" charset="-120"/>
              </a:rPr>
              <a:t>Network port: line 23</a:t>
            </a:r>
          </a:p>
          <a:p>
            <a:pPr fontAlgn="auto">
              <a:spcBef>
                <a:spcPts val="0"/>
              </a:spcBef>
              <a:spcAft>
                <a:spcPts val="0"/>
              </a:spcAft>
              <a:buFont typeface="Wingdings" panose="05000000000000000000" pitchFamily="2" charset="2"/>
              <a:buChar char="l"/>
            </a:pPr>
            <a:endParaRPr kumimoji="0" lang="en-US" altLang="zh-TW" sz="1600" dirty="0">
              <a:solidFill>
                <a:prstClr val="black"/>
              </a:solidFill>
              <a:latin typeface="+mn-lt"/>
              <a:ea typeface="微軟正黑體" panose="020B0604030504040204" pitchFamily="34" charset="-120"/>
            </a:endParaRPr>
          </a:p>
        </p:txBody>
      </p:sp>
      <p:pic>
        <p:nvPicPr>
          <p:cNvPr id="1028" name="Picture 4" descr="Kubernetes Yaml1">
            <a:extLst>
              <a:ext uri="{FF2B5EF4-FFF2-40B4-BE49-F238E27FC236}">
                <a16:creationId xmlns:a16="http://schemas.microsoft.com/office/drawing/2014/main" id="{AD178EC9-AF33-493A-9B3C-AF9C0426A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19"/>
          <a:stretch>
            <a:fillRect/>
          </a:stretch>
        </p:blipFill>
        <p:spPr bwMode="auto">
          <a:xfrm>
            <a:off x="857041" y="1258797"/>
            <a:ext cx="5779286" cy="512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971061"/>
      </p:ext>
    </p:extLst>
  </p:cSld>
  <p:clrMapOvr>
    <a:masterClrMapping/>
  </p:clrMapOvr>
</p:sld>
</file>

<file path=ppt/theme/theme1.xml><?xml version="1.0" encoding="utf-8"?>
<a:theme xmlns:a="http://schemas.openxmlformats.org/drawingml/2006/main" name="Template 2 - Clou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AOL_2020</Template>
  <TotalTime>4300</TotalTime>
  <Words>3878</Words>
  <Application>Microsoft Office PowerPoint</Application>
  <PresentationFormat>寬螢幕</PresentationFormat>
  <Paragraphs>396</Paragraphs>
  <Slides>23</Slides>
  <Notes>22</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23</vt:i4>
      </vt:variant>
    </vt:vector>
  </HeadingPairs>
  <TitlesOfParts>
    <vt:vector size="38" baseType="lpstr">
      <vt:lpstr>等线</vt:lpstr>
      <vt:lpstr>Microsoft JhengHei Light</vt:lpstr>
      <vt:lpstr>Noto Sans CJK TC</vt:lpstr>
      <vt:lpstr>Poppins Medium</vt:lpstr>
      <vt:lpstr>Microsoft JhengHei</vt:lpstr>
      <vt:lpstr>Microsoft JhengHei</vt:lpstr>
      <vt:lpstr>新細明體</vt:lpstr>
      <vt:lpstr>Arial</vt:lpstr>
      <vt:lpstr>Calibri</vt:lpstr>
      <vt:lpstr>Calibri Light</vt:lpstr>
      <vt:lpstr>Cambria Math</vt:lpstr>
      <vt:lpstr>Garamond</vt:lpstr>
      <vt:lpstr>Times New Roman</vt:lpstr>
      <vt:lpstr>Wingdings</vt:lpstr>
      <vt:lpstr>Template 2 - Cloud</vt:lpstr>
      <vt:lpstr>Cloud Services Deployment and Parallel Execution</vt:lpstr>
      <vt:lpstr>PowerPoint 簡報</vt:lpstr>
      <vt:lpstr>PowerPoint 簡報</vt:lpstr>
      <vt:lpstr>PowerPoint 簡報</vt:lpstr>
      <vt:lpstr>PowerPoint 簡報</vt:lpstr>
      <vt:lpstr>Kubernetes Architecture</vt:lpstr>
      <vt:lpstr>PowerPoint 簡報</vt:lpstr>
      <vt:lpstr>PowerPoint 簡報</vt:lpstr>
      <vt:lpstr>PowerPoint 簡報</vt:lpstr>
      <vt:lpstr>PowerPoint 簡報</vt:lpstr>
      <vt:lpstr>High Availability and Load Balancing for Kubernetes</vt:lpstr>
      <vt:lpstr>High Availability for Kubernetes with Database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Reference</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Tony.Fu</dc:creator>
  <cp:lastModifiedBy>xyz1099</cp:lastModifiedBy>
  <cp:revision>339</cp:revision>
  <dcterms:created xsi:type="dcterms:W3CDTF">2020-11-28T15:18:05Z</dcterms:created>
  <dcterms:modified xsi:type="dcterms:W3CDTF">2023-02-21T12:38:18Z</dcterms:modified>
</cp:coreProperties>
</file>