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42"/>
  </p:notesMasterIdLst>
  <p:handoutMasterIdLst>
    <p:handoutMasterId r:id="rId43"/>
  </p:handoutMasterIdLst>
  <p:sldIdLst>
    <p:sldId id="351" r:id="rId3"/>
    <p:sldId id="434" r:id="rId4"/>
    <p:sldId id="353" r:id="rId5"/>
    <p:sldId id="416" r:id="rId6"/>
    <p:sldId id="354" r:id="rId7"/>
    <p:sldId id="417" r:id="rId8"/>
    <p:sldId id="418" r:id="rId9"/>
    <p:sldId id="420" r:id="rId10"/>
    <p:sldId id="419" r:id="rId11"/>
    <p:sldId id="357" r:id="rId12"/>
    <p:sldId id="435" r:id="rId13"/>
    <p:sldId id="397" r:id="rId14"/>
    <p:sldId id="421" r:id="rId15"/>
    <p:sldId id="391" r:id="rId16"/>
    <p:sldId id="359" r:id="rId17"/>
    <p:sldId id="392" r:id="rId18"/>
    <p:sldId id="365" r:id="rId19"/>
    <p:sldId id="366" r:id="rId20"/>
    <p:sldId id="422" r:id="rId21"/>
    <p:sldId id="423" r:id="rId22"/>
    <p:sldId id="424" r:id="rId23"/>
    <p:sldId id="425" r:id="rId24"/>
    <p:sldId id="426" r:id="rId25"/>
    <p:sldId id="427" r:id="rId26"/>
    <p:sldId id="428" r:id="rId27"/>
    <p:sldId id="436" r:id="rId28"/>
    <p:sldId id="380" r:id="rId29"/>
    <p:sldId id="438" r:id="rId30"/>
    <p:sldId id="405" r:id="rId31"/>
    <p:sldId id="403" r:id="rId32"/>
    <p:sldId id="432" r:id="rId33"/>
    <p:sldId id="433" r:id="rId34"/>
    <p:sldId id="437" r:id="rId35"/>
    <p:sldId id="388" r:id="rId36"/>
    <p:sldId id="411" r:id="rId37"/>
    <p:sldId id="429" r:id="rId38"/>
    <p:sldId id="430" r:id="rId39"/>
    <p:sldId id="431" r:id="rId40"/>
    <p:sldId id="415" r:id="rId41"/>
  </p:sldIdLst>
  <p:sldSz cx="9906000" cy="6858000" type="A4"/>
  <p:notesSz cx="6797675" cy="9874250"/>
  <p:defaultTextStyle>
    <a:defPPr>
      <a:defRPr lang="zh-TW"/>
    </a:defPPr>
    <a:lvl1pPr algn="ctr" rtl="0" eaLnBrk="0" fontAlgn="base" hangingPunct="0">
      <a:lnSpc>
        <a:spcPct val="90000"/>
      </a:lnSpc>
      <a:spcBef>
        <a:spcPct val="10000"/>
      </a:spcBef>
      <a:spcAft>
        <a:spcPct val="0"/>
      </a:spcAft>
      <a:buSzPct val="100000"/>
      <a:buChar char="–"/>
      <a:defRPr kumimoji="1" sz="1600" kern="1200">
        <a:solidFill>
          <a:schemeClr val="tx1"/>
        </a:solidFill>
        <a:latin typeface="Times New Roman" pitchFamily="18" charset="0"/>
        <a:ea typeface="新細明體" pitchFamily="18" charset="-120"/>
        <a:cs typeface="+mn-cs"/>
      </a:defRPr>
    </a:lvl1pPr>
    <a:lvl2pPr marL="457200" algn="ctr" rtl="0" eaLnBrk="0" fontAlgn="base" hangingPunct="0">
      <a:lnSpc>
        <a:spcPct val="90000"/>
      </a:lnSpc>
      <a:spcBef>
        <a:spcPct val="10000"/>
      </a:spcBef>
      <a:spcAft>
        <a:spcPct val="0"/>
      </a:spcAft>
      <a:buSzPct val="100000"/>
      <a:buChar char="–"/>
      <a:defRPr kumimoji="1" sz="1600" kern="1200">
        <a:solidFill>
          <a:schemeClr val="tx1"/>
        </a:solidFill>
        <a:latin typeface="Times New Roman" pitchFamily="18" charset="0"/>
        <a:ea typeface="新細明體" pitchFamily="18" charset="-120"/>
        <a:cs typeface="+mn-cs"/>
      </a:defRPr>
    </a:lvl2pPr>
    <a:lvl3pPr marL="914400" algn="ctr" rtl="0" eaLnBrk="0" fontAlgn="base" hangingPunct="0">
      <a:lnSpc>
        <a:spcPct val="90000"/>
      </a:lnSpc>
      <a:spcBef>
        <a:spcPct val="10000"/>
      </a:spcBef>
      <a:spcAft>
        <a:spcPct val="0"/>
      </a:spcAft>
      <a:buSzPct val="100000"/>
      <a:buChar char="–"/>
      <a:defRPr kumimoji="1" sz="1600" kern="1200">
        <a:solidFill>
          <a:schemeClr val="tx1"/>
        </a:solidFill>
        <a:latin typeface="Times New Roman" pitchFamily="18" charset="0"/>
        <a:ea typeface="新細明體" pitchFamily="18" charset="-120"/>
        <a:cs typeface="+mn-cs"/>
      </a:defRPr>
    </a:lvl3pPr>
    <a:lvl4pPr marL="1371600" algn="ctr" rtl="0" eaLnBrk="0" fontAlgn="base" hangingPunct="0">
      <a:lnSpc>
        <a:spcPct val="90000"/>
      </a:lnSpc>
      <a:spcBef>
        <a:spcPct val="10000"/>
      </a:spcBef>
      <a:spcAft>
        <a:spcPct val="0"/>
      </a:spcAft>
      <a:buSzPct val="100000"/>
      <a:buChar char="–"/>
      <a:defRPr kumimoji="1" sz="1600" kern="1200">
        <a:solidFill>
          <a:schemeClr val="tx1"/>
        </a:solidFill>
        <a:latin typeface="Times New Roman" pitchFamily="18" charset="0"/>
        <a:ea typeface="新細明體" pitchFamily="18" charset="-120"/>
        <a:cs typeface="+mn-cs"/>
      </a:defRPr>
    </a:lvl4pPr>
    <a:lvl5pPr marL="1828800" algn="ctr" rtl="0" eaLnBrk="0" fontAlgn="base" hangingPunct="0">
      <a:lnSpc>
        <a:spcPct val="90000"/>
      </a:lnSpc>
      <a:spcBef>
        <a:spcPct val="10000"/>
      </a:spcBef>
      <a:spcAft>
        <a:spcPct val="0"/>
      </a:spcAft>
      <a:buSzPct val="100000"/>
      <a:buChar char="–"/>
      <a:defRPr kumimoji="1" sz="16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16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16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16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1600" kern="1200">
        <a:solidFill>
          <a:schemeClr val="tx1"/>
        </a:solidFill>
        <a:latin typeface="Times New Roman" pitchFamily="18"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11">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3300"/>
    <a:srgbClr val="0000FF"/>
    <a:srgbClr val="EA36D5"/>
    <a:srgbClr val="A9F1AC"/>
    <a:srgbClr val="008080"/>
    <a:srgbClr val="EABD00"/>
    <a:srgbClr val="ABBA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89" autoAdjust="0"/>
    <p:restoredTop sz="93277" autoAdjust="0"/>
  </p:normalViewPr>
  <p:slideViewPr>
    <p:cSldViewPr>
      <p:cViewPr varScale="1">
        <p:scale>
          <a:sx n="74" d="100"/>
          <a:sy n="74" d="100"/>
        </p:scale>
        <p:origin x="972" y="78"/>
      </p:cViewPr>
      <p:guideLst>
        <p:guide orient="horz" pos="2160"/>
        <p:guide pos="312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75" d="100"/>
        <a:sy n="75" d="100"/>
      </p:scale>
      <p:origin x="0" y="8820"/>
    </p:cViewPr>
  </p:sorterViewPr>
  <p:notesViewPr>
    <p:cSldViewPr>
      <p:cViewPr varScale="1">
        <p:scale>
          <a:sx n="62" d="100"/>
          <a:sy n="62" d="100"/>
        </p:scale>
        <p:origin x="-1716" y="-84"/>
      </p:cViewPr>
      <p:guideLst>
        <p:guide orient="horz" pos="3111"/>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2946401" cy="495301"/>
          </a:xfrm>
          <a:prstGeom prst="rect">
            <a:avLst/>
          </a:prstGeom>
          <a:noFill/>
          <a:ln w="9525">
            <a:noFill/>
            <a:miter lim="800000"/>
            <a:headEnd/>
            <a:tailEnd/>
          </a:ln>
          <a:effectLst/>
        </p:spPr>
        <p:txBody>
          <a:bodyPr vert="horz" wrap="square" lIns="19264" tIns="0" rIns="19264" bIns="0" numCol="1" anchor="t" anchorCtr="0" compatLnSpc="1">
            <a:prstTxWarp prst="textNoShape">
              <a:avLst/>
            </a:prstTxWarp>
          </a:bodyPr>
          <a:lstStyle>
            <a:lvl1pPr algn="l" defTabSz="925513">
              <a:lnSpc>
                <a:spcPct val="100000"/>
              </a:lnSpc>
              <a:spcBef>
                <a:spcPct val="0"/>
              </a:spcBef>
              <a:buSzTx/>
              <a:buFontTx/>
              <a:buNone/>
              <a:defRPr sz="1000" i="1">
                <a:latin typeface="Arial" charset="0"/>
              </a:defRPr>
            </a:lvl1pPr>
          </a:lstStyle>
          <a:p>
            <a:endParaRPr lang="en-US" altLang="zh-TW"/>
          </a:p>
        </p:txBody>
      </p:sp>
      <p:sp>
        <p:nvSpPr>
          <p:cNvPr id="3075" name="Rectangle 3"/>
          <p:cNvSpPr>
            <a:spLocks noGrp="1" noChangeArrowheads="1"/>
          </p:cNvSpPr>
          <p:nvPr>
            <p:ph type="dt" sz="quarter" idx="1"/>
          </p:nvPr>
        </p:nvSpPr>
        <p:spPr bwMode="auto">
          <a:xfrm>
            <a:off x="3851275" y="-1588"/>
            <a:ext cx="2946400" cy="495301"/>
          </a:xfrm>
          <a:prstGeom prst="rect">
            <a:avLst/>
          </a:prstGeom>
          <a:noFill/>
          <a:ln w="9525">
            <a:noFill/>
            <a:miter lim="800000"/>
            <a:headEnd/>
            <a:tailEnd/>
          </a:ln>
          <a:effectLst/>
        </p:spPr>
        <p:txBody>
          <a:bodyPr vert="horz" wrap="square" lIns="19264" tIns="0" rIns="19264" bIns="0" numCol="1" anchor="t" anchorCtr="0" compatLnSpc="1">
            <a:prstTxWarp prst="textNoShape">
              <a:avLst/>
            </a:prstTxWarp>
          </a:bodyPr>
          <a:lstStyle>
            <a:lvl1pPr algn="r" defTabSz="925513">
              <a:lnSpc>
                <a:spcPct val="100000"/>
              </a:lnSpc>
              <a:spcBef>
                <a:spcPct val="0"/>
              </a:spcBef>
              <a:buSzTx/>
              <a:buFontTx/>
              <a:buNone/>
              <a:defRPr sz="1000" i="1">
                <a:latin typeface="Arial" charset="0"/>
              </a:defRPr>
            </a:lvl1pPr>
          </a:lstStyle>
          <a:p>
            <a:endParaRPr lang="en-US" altLang="zh-TW"/>
          </a:p>
        </p:txBody>
      </p:sp>
      <p:sp>
        <p:nvSpPr>
          <p:cNvPr id="3076" name="Rectangle 4"/>
          <p:cNvSpPr>
            <a:spLocks noGrp="1" noChangeArrowheads="1"/>
          </p:cNvSpPr>
          <p:nvPr>
            <p:ph type="ftr" sz="quarter" idx="2"/>
          </p:nvPr>
        </p:nvSpPr>
        <p:spPr bwMode="auto">
          <a:xfrm>
            <a:off x="-1588" y="9378950"/>
            <a:ext cx="2946401" cy="495300"/>
          </a:xfrm>
          <a:prstGeom prst="rect">
            <a:avLst/>
          </a:prstGeom>
          <a:noFill/>
          <a:ln w="9525">
            <a:noFill/>
            <a:miter lim="800000"/>
            <a:headEnd/>
            <a:tailEnd/>
          </a:ln>
          <a:effectLst/>
        </p:spPr>
        <p:txBody>
          <a:bodyPr vert="horz" wrap="square" lIns="19264" tIns="0" rIns="19264" bIns="0" numCol="1" anchor="b" anchorCtr="0" compatLnSpc="1">
            <a:prstTxWarp prst="textNoShape">
              <a:avLst/>
            </a:prstTxWarp>
          </a:bodyPr>
          <a:lstStyle>
            <a:lvl1pPr algn="l" defTabSz="925513">
              <a:lnSpc>
                <a:spcPct val="100000"/>
              </a:lnSpc>
              <a:spcBef>
                <a:spcPct val="0"/>
              </a:spcBef>
              <a:buSzTx/>
              <a:buFontTx/>
              <a:buNone/>
              <a:defRPr sz="1000" i="1">
                <a:latin typeface="Arial" charset="0"/>
              </a:defRPr>
            </a:lvl1pPr>
          </a:lstStyle>
          <a:p>
            <a:endParaRPr lang="en-US" altLang="zh-TW"/>
          </a:p>
        </p:txBody>
      </p:sp>
      <p:sp>
        <p:nvSpPr>
          <p:cNvPr id="3077" name="Rectangle 5"/>
          <p:cNvSpPr>
            <a:spLocks noGrp="1" noChangeArrowheads="1"/>
          </p:cNvSpPr>
          <p:nvPr>
            <p:ph type="sldNum" sz="quarter" idx="3"/>
          </p:nvPr>
        </p:nvSpPr>
        <p:spPr bwMode="auto">
          <a:xfrm>
            <a:off x="3851275" y="9378950"/>
            <a:ext cx="2946400" cy="495300"/>
          </a:xfrm>
          <a:prstGeom prst="rect">
            <a:avLst/>
          </a:prstGeom>
          <a:noFill/>
          <a:ln w="9525">
            <a:noFill/>
            <a:miter lim="800000"/>
            <a:headEnd/>
            <a:tailEnd/>
          </a:ln>
          <a:effectLst/>
        </p:spPr>
        <p:txBody>
          <a:bodyPr vert="horz" wrap="square" lIns="19264" tIns="0" rIns="19264" bIns="0" numCol="1" anchor="b" anchorCtr="0" compatLnSpc="1">
            <a:prstTxWarp prst="textNoShape">
              <a:avLst/>
            </a:prstTxWarp>
          </a:bodyPr>
          <a:lstStyle>
            <a:lvl1pPr algn="r" defTabSz="925513">
              <a:lnSpc>
                <a:spcPct val="100000"/>
              </a:lnSpc>
              <a:spcBef>
                <a:spcPct val="0"/>
              </a:spcBef>
              <a:buSzTx/>
              <a:buFontTx/>
              <a:buNone/>
              <a:defRPr sz="1000" i="1">
                <a:latin typeface="Arial" charset="0"/>
              </a:defRPr>
            </a:lvl1pPr>
          </a:lstStyle>
          <a:p>
            <a:fld id="{CFC5DA04-C978-4CC8-830D-2C424C6E231E}" type="slidenum">
              <a:rPr lang="en-US" altLang="zh-TW"/>
              <a:pPr/>
              <a:t>‹#›</a:t>
            </a:fld>
            <a:endParaRPr lang="en-US" altLang="zh-TW"/>
          </a:p>
        </p:txBody>
      </p:sp>
      <p:sp>
        <p:nvSpPr>
          <p:cNvPr id="3078" name="Rectangle 6"/>
          <p:cNvSpPr>
            <a:spLocks noChangeArrowheads="1"/>
          </p:cNvSpPr>
          <p:nvPr/>
        </p:nvSpPr>
        <p:spPr bwMode="auto">
          <a:xfrm>
            <a:off x="2763838" y="9405938"/>
            <a:ext cx="1270000" cy="250825"/>
          </a:xfrm>
          <a:prstGeom prst="rect">
            <a:avLst/>
          </a:prstGeom>
          <a:noFill/>
          <a:ln w="9525">
            <a:noFill/>
            <a:miter lim="800000"/>
            <a:headEnd/>
            <a:tailEnd/>
          </a:ln>
          <a:effectLst/>
        </p:spPr>
        <p:txBody>
          <a:bodyPr wrap="none" lIns="88295" tIns="44951" rIns="88295" bIns="44951">
            <a:spAutoFit/>
          </a:bodyPr>
          <a:lstStyle/>
          <a:p>
            <a:pPr defTabSz="877888">
              <a:spcBef>
                <a:spcPct val="0"/>
              </a:spcBef>
              <a:buSzTx/>
              <a:buFontTx/>
              <a:buNone/>
            </a:pPr>
            <a:r>
              <a:rPr lang="en-US" altLang="zh-TW" sz="1200">
                <a:latin typeface="Arial" charset="0"/>
              </a:rPr>
              <a:t>Page </a:t>
            </a:r>
            <a:fld id="{FE599A41-27F4-4BB8-B4DA-63CEA740B81D}" type="slidenum">
              <a:rPr lang="en-US" altLang="zh-TW" sz="1200">
                <a:latin typeface="Arial" charset="0"/>
              </a:rPr>
              <a:pPr defTabSz="877888">
                <a:spcBef>
                  <a:spcPct val="0"/>
                </a:spcBef>
                <a:buSzTx/>
                <a:buFontTx/>
                <a:buNone/>
              </a:pPr>
              <a:t>‹#›</a:t>
            </a:fld>
            <a:endParaRPr lang="en-US" altLang="zh-TW" sz="1200">
              <a:latin typeface="Arial" charset="0"/>
            </a:endParaRPr>
          </a:p>
        </p:txBody>
      </p:sp>
    </p:spTree>
    <p:extLst>
      <p:ext uri="{BB962C8B-B14F-4D97-AF65-F5344CB8AC3E}">
        <p14:creationId xmlns:p14="http://schemas.microsoft.com/office/powerpoint/2010/main" val="3873547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2946401" cy="495301"/>
          </a:xfrm>
          <a:prstGeom prst="rect">
            <a:avLst/>
          </a:prstGeom>
          <a:noFill/>
          <a:ln w="9525">
            <a:noFill/>
            <a:miter lim="800000"/>
            <a:headEnd/>
            <a:tailEnd/>
          </a:ln>
          <a:effectLst/>
        </p:spPr>
        <p:txBody>
          <a:bodyPr vert="horz" wrap="square" lIns="19264" tIns="0" rIns="19264" bIns="0" numCol="1" anchor="t" anchorCtr="0" compatLnSpc="1">
            <a:prstTxWarp prst="textNoShape">
              <a:avLst/>
            </a:prstTxWarp>
          </a:bodyPr>
          <a:lstStyle>
            <a:lvl1pPr algn="l" defTabSz="768350" eaLnBrk="1" hangingPunct="1">
              <a:lnSpc>
                <a:spcPct val="100000"/>
              </a:lnSpc>
              <a:spcBef>
                <a:spcPct val="0"/>
              </a:spcBef>
              <a:buSzTx/>
              <a:buFontTx/>
              <a:buNone/>
              <a:defRPr sz="1000" i="1"/>
            </a:lvl1pPr>
          </a:lstStyle>
          <a:p>
            <a:endParaRPr lang="en-US" altLang="zh-TW"/>
          </a:p>
        </p:txBody>
      </p:sp>
      <p:sp>
        <p:nvSpPr>
          <p:cNvPr id="2051" name="Rectangle 3"/>
          <p:cNvSpPr>
            <a:spLocks noGrp="1" noChangeArrowheads="1"/>
          </p:cNvSpPr>
          <p:nvPr>
            <p:ph type="dt" idx="1"/>
          </p:nvPr>
        </p:nvSpPr>
        <p:spPr bwMode="auto">
          <a:xfrm>
            <a:off x="3851275" y="-1588"/>
            <a:ext cx="2946400" cy="495301"/>
          </a:xfrm>
          <a:prstGeom prst="rect">
            <a:avLst/>
          </a:prstGeom>
          <a:noFill/>
          <a:ln w="9525">
            <a:noFill/>
            <a:miter lim="800000"/>
            <a:headEnd/>
            <a:tailEnd/>
          </a:ln>
          <a:effectLst/>
        </p:spPr>
        <p:txBody>
          <a:bodyPr vert="horz" wrap="square" lIns="19264" tIns="0" rIns="19264" bIns="0" numCol="1" anchor="t" anchorCtr="0" compatLnSpc="1">
            <a:prstTxWarp prst="textNoShape">
              <a:avLst/>
            </a:prstTxWarp>
          </a:bodyPr>
          <a:lstStyle>
            <a:lvl1pPr algn="r" defTabSz="768350" eaLnBrk="1" hangingPunct="1">
              <a:lnSpc>
                <a:spcPct val="100000"/>
              </a:lnSpc>
              <a:spcBef>
                <a:spcPct val="0"/>
              </a:spcBef>
              <a:buSzTx/>
              <a:buFontTx/>
              <a:buNone/>
              <a:defRPr sz="1000" i="1"/>
            </a:lvl1pPr>
          </a:lstStyle>
          <a:p>
            <a:endParaRPr lang="en-US" altLang="zh-TW"/>
          </a:p>
        </p:txBody>
      </p:sp>
      <p:sp>
        <p:nvSpPr>
          <p:cNvPr id="2052" name="Rectangle 4"/>
          <p:cNvSpPr>
            <a:spLocks noGrp="1" noChangeArrowheads="1"/>
          </p:cNvSpPr>
          <p:nvPr>
            <p:ph type="ftr" sz="quarter" idx="4"/>
          </p:nvPr>
        </p:nvSpPr>
        <p:spPr bwMode="auto">
          <a:xfrm>
            <a:off x="-1588" y="9378950"/>
            <a:ext cx="2946401" cy="495300"/>
          </a:xfrm>
          <a:prstGeom prst="rect">
            <a:avLst/>
          </a:prstGeom>
          <a:noFill/>
          <a:ln w="9525">
            <a:noFill/>
            <a:miter lim="800000"/>
            <a:headEnd/>
            <a:tailEnd/>
          </a:ln>
          <a:effectLst/>
        </p:spPr>
        <p:txBody>
          <a:bodyPr vert="horz" wrap="square" lIns="19264" tIns="0" rIns="19264" bIns="0" numCol="1" anchor="b" anchorCtr="0" compatLnSpc="1">
            <a:prstTxWarp prst="textNoShape">
              <a:avLst/>
            </a:prstTxWarp>
          </a:bodyPr>
          <a:lstStyle>
            <a:lvl1pPr algn="l" defTabSz="768350" eaLnBrk="1" hangingPunct="1">
              <a:lnSpc>
                <a:spcPct val="100000"/>
              </a:lnSpc>
              <a:spcBef>
                <a:spcPct val="0"/>
              </a:spcBef>
              <a:buSzTx/>
              <a:buFontTx/>
              <a:buNone/>
              <a:defRPr sz="1000" i="1"/>
            </a:lvl1pPr>
          </a:lstStyle>
          <a:p>
            <a:endParaRPr lang="en-US" altLang="zh-TW"/>
          </a:p>
        </p:txBody>
      </p:sp>
      <p:sp>
        <p:nvSpPr>
          <p:cNvPr id="2053" name="Rectangle 5"/>
          <p:cNvSpPr>
            <a:spLocks noGrp="1" noChangeArrowheads="1"/>
          </p:cNvSpPr>
          <p:nvPr>
            <p:ph type="sldNum" sz="quarter" idx="5"/>
          </p:nvPr>
        </p:nvSpPr>
        <p:spPr bwMode="auto">
          <a:xfrm>
            <a:off x="3851275" y="9378950"/>
            <a:ext cx="2946400" cy="495300"/>
          </a:xfrm>
          <a:prstGeom prst="rect">
            <a:avLst/>
          </a:prstGeom>
          <a:noFill/>
          <a:ln w="9525">
            <a:noFill/>
            <a:miter lim="800000"/>
            <a:headEnd/>
            <a:tailEnd/>
          </a:ln>
          <a:effectLst/>
        </p:spPr>
        <p:txBody>
          <a:bodyPr vert="horz" wrap="square" lIns="19264" tIns="0" rIns="19264" bIns="0" numCol="1" anchor="b" anchorCtr="0" compatLnSpc="1">
            <a:prstTxWarp prst="textNoShape">
              <a:avLst/>
            </a:prstTxWarp>
          </a:bodyPr>
          <a:lstStyle>
            <a:lvl1pPr algn="r" defTabSz="768350" eaLnBrk="1" hangingPunct="1">
              <a:lnSpc>
                <a:spcPct val="100000"/>
              </a:lnSpc>
              <a:spcBef>
                <a:spcPct val="0"/>
              </a:spcBef>
              <a:buSzTx/>
              <a:buFontTx/>
              <a:buNone/>
              <a:defRPr sz="1000" i="1"/>
            </a:lvl1pPr>
          </a:lstStyle>
          <a:p>
            <a:fld id="{583EF633-B9B2-454D-9EAE-F6710F52EE82}" type="slidenum">
              <a:rPr lang="en-US" altLang="zh-TW"/>
              <a:pPr/>
              <a:t>‹#›</a:t>
            </a:fld>
            <a:endParaRPr lang="en-US" altLang="zh-TW"/>
          </a:p>
        </p:txBody>
      </p:sp>
      <p:sp>
        <p:nvSpPr>
          <p:cNvPr id="2054" name="Rectangle 6"/>
          <p:cNvSpPr>
            <a:spLocks noChangeArrowheads="1"/>
          </p:cNvSpPr>
          <p:nvPr/>
        </p:nvSpPr>
        <p:spPr bwMode="auto">
          <a:xfrm>
            <a:off x="3024188" y="9405938"/>
            <a:ext cx="749300" cy="269875"/>
          </a:xfrm>
          <a:prstGeom prst="rect">
            <a:avLst/>
          </a:prstGeom>
          <a:noFill/>
          <a:ln w="9525">
            <a:noFill/>
            <a:miter lim="800000"/>
            <a:headEnd/>
            <a:tailEnd/>
          </a:ln>
          <a:effectLst/>
        </p:spPr>
        <p:txBody>
          <a:bodyPr wrap="none" lIns="88295" tIns="44951" rIns="88295" bIns="44951">
            <a:spAutoFit/>
          </a:bodyPr>
          <a:lstStyle/>
          <a:p>
            <a:pPr defTabSz="877888">
              <a:spcBef>
                <a:spcPct val="0"/>
              </a:spcBef>
              <a:buSzTx/>
              <a:buFontTx/>
              <a:buNone/>
            </a:pPr>
            <a:r>
              <a:rPr lang="en-US" altLang="zh-TW" sz="1200">
                <a:latin typeface="Arial" charset="0"/>
              </a:rPr>
              <a:t>Page </a:t>
            </a:r>
            <a:fld id="{B53C2F5B-D96C-46ED-9C79-9F5BC64E2950}" type="slidenum">
              <a:rPr lang="en-US" altLang="zh-TW" sz="1200">
                <a:latin typeface="Arial" charset="0"/>
              </a:rPr>
              <a:pPr defTabSz="877888">
                <a:spcBef>
                  <a:spcPct val="0"/>
                </a:spcBef>
                <a:buSzTx/>
                <a:buFontTx/>
                <a:buNone/>
              </a:pPr>
              <a:t>‹#›</a:t>
            </a:fld>
            <a:endParaRPr lang="en-US" altLang="zh-TW" sz="1200">
              <a:latin typeface="Arial" charset="0"/>
            </a:endParaRPr>
          </a:p>
        </p:txBody>
      </p:sp>
      <p:sp>
        <p:nvSpPr>
          <p:cNvPr id="2055" name="Rectangle 7"/>
          <p:cNvSpPr>
            <a:spLocks noGrp="1" noRot="1" noChangeAspect="1" noChangeArrowheads="1" noTextEdit="1"/>
          </p:cNvSpPr>
          <p:nvPr>
            <p:ph type="sldImg" idx="2"/>
          </p:nvPr>
        </p:nvSpPr>
        <p:spPr bwMode="auto">
          <a:xfrm>
            <a:off x="727075" y="744538"/>
            <a:ext cx="5338763" cy="3695700"/>
          </a:xfrm>
          <a:prstGeom prst="rect">
            <a:avLst/>
          </a:prstGeom>
          <a:noFill/>
          <a:ln w="12699">
            <a:solidFill>
              <a:schemeClr val="tx1"/>
            </a:solidFill>
            <a:miter lim="800000"/>
            <a:headEnd/>
            <a:tailEnd/>
          </a:ln>
          <a:effectLst/>
        </p:spPr>
      </p:sp>
      <p:sp>
        <p:nvSpPr>
          <p:cNvPr id="2056" name="Rectangle 8"/>
          <p:cNvSpPr>
            <a:spLocks noGrp="1" noChangeArrowheads="1"/>
          </p:cNvSpPr>
          <p:nvPr>
            <p:ph type="body" sz="quarter" idx="3"/>
          </p:nvPr>
        </p:nvSpPr>
        <p:spPr bwMode="auto">
          <a:xfrm>
            <a:off x="904875" y="4689475"/>
            <a:ext cx="4986338" cy="4441825"/>
          </a:xfrm>
          <a:prstGeom prst="rect">
            <a:avLst/>
          </a:prstGeom>
          <a:noFill/>
          <a:ln w="9525">
            <a:noFill/>
            <a:miter lim="800000"/>
            <a:headEnd/>
            <a:tailEnd/>
          </a:ln>
          <a:effectLst/>
        </p:spPr>
        <p:txBody>
          <a:bodyPr vert="horz" wrap="square" lIns="93113" tIns="46557" rIns="93113" bIns="46557" numCol="1" anchor="t" anchorCtr="0" compatLnSpc="1">
            <a:prstTxWarp prst="textNoShape">
              <a:avLst/>
            </a:prstTxWarp>
          </a:bodyPr>
          <a:lstStyle/>
          <a:p>
            <a:pPr lvl="0"/>
            <a:r>
              <a:rPr lang="en-US" altLang="zh-TW" smtClean="0"/>
              <a:t>Body Text</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extLst>
      <p:ext uri="{BB962C8B-B14F-4D97-AF65-F5344CB8AC3E}">
        <p14:creationId xmlns:p14="http://schemas.microsoft.com/office/powerpoint/2010/main" val="3145622355"/>
      </p:ext>
    </p:extLst>
  </p:cSld>
  <p:clrMap bg1="lt1" tx1="dk1" bg2="lt2" tx2="dk2" accent1="accent1" accent2="accent2" accent3="accent3" accent4="accent4" accent5="accent5" accent6="accent6" hlink="hlink" folHlink="folHlink"/>
  <p:notesStyle>
    <a:lvl1pPr algn="l" rtl="0" fontAlgn="base">
      <a:lnSpc>
        <a:spcPct val="90000"/>
      </a:lnSpc>
      <a:spcBef>
        <a:spcPct val="40000"/>
      </a:spcBef>
      <a:spcAft>
        <a:spcPct val="0"/>
      </a:spcAft>
      <a:defRPr kumimoji="1" sz="1200" kern="1200">
        <a:solidFill>
          <a:schemeClr val="tx1"/>
        </a:solidFill>
        <a:latin typeface="Arial" charset="0"/>
        <a:ea typeface="新細明體" pitchFamily="18" charset="-120"/>
        <a:cs typeface="+mn-cs"/>
      </a:defRPr>
    </a:lvl1pPr>
    <a:lvl2pPr marL="457200" algn="l" rtl="0" fontAlgn="base">
      <a:lnSpc>
        <a:spcPct val="90000"/>
      </a:lnSpc>
      <a:spcBef>
        <a:spcPct val="40000"/>
      </a:spcBef>
      <a:spcAft>
        <a:spcPct val="0"/>
      </a:spcAft>
      <a:defRPr kumimoji="1" sz="1200" kern="1200">
        <a:solidFill>
          <a:schemeClr val="tx1"/>
        </a:solidFill>
        <a:latin typeface="Arial" charset="0"/>
        <a:ea typeface="新細明體" pitchFamily="18" charset="-120"/>
        <a:cs typeface="+mn-cs"/>
      </a:defRPr>
    </a:lvl2pPr>
    <a:lvl3pPr marL="914400" algn="l" rtl="0" fontAlgn="base">
      <a:lnSpc>
        <a:spcPct val="90000"/>
      </a:lnSpc>
      <a:spcBef>
        <a:spcPct val="40000"/>
      </a:spcBef>
      <a:spcAft>
        <a:spcPct val="0"/>
      </a:spcAft>
      <a:defRPr kumimoji="1" sz="1200" kern="1200">
        <a:solidFill>
          <a:schemeClr val="tx1"/>
        </a:solidFill>
        <a:latin typeface="Arial" charset="0"/>
        <a:ea typeface="新細明體" pitchFamily="18" charset="-120"/>
        <a:cs typeface="+mn-cs"/>
      </a:defRPr>
    </a:lvl3pPr>
    <a:lvl4pPr marL="1371600" algn="l" rtl="0" fontAlgn="base">
      <a:lnSpc>
        <a:spcPct val="90000"/>
      </a:lnSpc>
      <a:spcBef>
        <a:spcPct val="40000"/>
      </a:spcBef>
      <a:spcAft>
        <a:spcPct val="0"/>
      </a:spcAft>
      <a:defRPr kumimoji="1" sz="1200" kern="1200">
        <a:solidFill>
          <a:schemeClr val="tx1"/>
        </a:solidFill>
        <a:latin typeface="Arial" charset="0"/>
        <a:ea typeface="新細明體" pitchFamily="18" charset="-120"/>
        <a:cs typeface="+mn-cs"/>
      </a:defRPr>
    </a:lvl4pPr>
    <a:lvl5pPr marL="1828800" algn="l" rtl="0" fontAlgn="base">
      <a:lnSpc>
        <a:spcPct val="90000"/>
      </a:lnSpc>
      <a:spcBef>
        <a:spcPct val="4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mtClean="0"/>
              <a:t>由於已經有研究證明在</a:t>
            </a:r>
            <a:r>
              <a:rPr lang="en-US" altLang="zh-TW" smtClean="0"/>
              <a:t>WMN</a:t>
            </a:r>
            <a:r>
              <a:rPr lang="zh-TW" altLang="en-US" smtClean="0"/>
              <a:t>中找出</a:t>
            </a:r>
            <a:r>
              <a:rPr lang="en-US" altLang="zh-TW" smtClean="0"/>
              <a:t>Optimal CA</a:t>
            </a:r>
            <a:r>
              <a:rPr lang="zh-TW" altLang="en-US" smtClean="0"/>
              <a:t>為</a:t>
            </a:r>
            <a:r>
              <a:rPr lang="en-US" altLang="zh-TW" smtClean="0"/>
              <a:t>NP-Hard</a:t>
            </a:r>
            <a:r>
              <a:rPr lang="zh-TW" altLang="en-US" smtClean="0"/>
              <a:t>，因此我們的</a:t>
            </a:r>
            <a:r>
              <a:rPr lang="en-US" altLang="zh-TW" smtClean="0"/>
              <a:t>CA</a:t>
            </a:r>
            <a:r>
              <a:rPr lang="zh-TW" altLang="en-US" smtClean="0"/>
              <a:t>也是屬於</a:t>
            </a:r>
            <a:r>
              <a:rPr lang="en-US" altLang="zh-TW" smtClean="0"/>
              <a:t>Heuristic</a:t>
            </a:r>
            <a:r>
              <a:rPr lang="en-US" altLang="zh-TW" baseline="0" smtClean="0"/>
              <a:t> algorithm</a:t>
            </a:r>
            <a:endParaRPr lang="zh-TW" altLang="en-US"/>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2</a:t>
            </a:fld>
            <a:endParaRPr lang="en-US" altLang="zh-TW"/>
          </a:p>
        </p:txBody>
      </p:sp>
    </p:spTree>
    <p:extLst>
      <p:ext uri="{BB962C8B-B14F-4D97-AF65-F5344CB8AC3E}">
        <p14:creationId xmlns:p14="http://schemas.microsoft.com/office/powerpoint/2010/main" val="3465050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mtClean="0"/>
              <a:t>由於已經有研究證明在</a:t>
            </a:r>
            <a:r>
              <a:rPr lang="en-US" altLang="zh-TW" smtClean="0"/>
              <a:t>WMN</a:t>
            </a:r>
            <a:r>
              <a:rPr lang="zh-TW" altLang="en-US" smtClean="0"/>
              <a:t>中找出</a:t>
            </a:r>
            <a:r>
              <a:rPr lang="en-US" altLang="zh-TW" smtClean="0"/>
              <a:t>Optimal CA</a:t>
            </a:r>
            <a:r>
              <a:rPr lang="zh-TW" altLang="en-US" smtClean="0"/>
              <a:t>為</a:t>
            </a:r>
            <a:r>
              <a:rPr lang="en-US" altLang="zh-TW" smtClean="0"/>
              <a:t>NP-Hard</a:t>
            </a:r>
            <a:r>
              <a:rPr lang="zh-TW" altLang="en-US" smtClean="0"/>
              <a:t>，因此我們的</a:t>
            </a:r>
            <a:r>
              <a:rPr lang="en-US" altLang="zh-TW" smtClean="0"/>
              <a:t>CA</a:t>
            </a:r>
            <a:r>
              <a:rPr lang="zh-TW" altLang="en-US" smtClean="0"/>
              <a:t>也是屬於</a:t>
            </a:r>
            <a:r>
              <a:rPr lang="en-US" altLang="zh-TW" smtClean="0"/>
              <a:t>Heuristic</a:t>
            </a:r>
            <a:r>
              <a:rPr lang="en-US" altLang="zh-TW" baseline="0" smtClean="0"/>
              <a:t> algorithm</a:t>
            </a:r>
            <a:endParaRPr lang="zh-TW" altLang="en-US"/>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11</a:t>
            </a:fld>
            <a:endParaRPr lang="en-US" altLang="zh-TW"/>
          </a:p>
        </p:txBody>
      </p:sp>
    </p:spTree>
    <p:extLst>
      <p:ext uri="{BB962C8B-B14F-4D97-AF65-F5344CB8AC3E}">
        <p14:creationId xmlns:p14="http://schemas.microsoft.com/office/powerpoint/2010/main" val="2648035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為了提高網路使用率，這些相關研究都採用</a:t>
            </a:r>
            <a:r>
              <a:rPr lang="en-US" altLang="zh-TW" dirty="0" smtClean="0"/>
              <a:t>802.11 b/g</a:t>
            </a:r>
            <a:r>
              <a:rPr lang="zh-TW" altLang="en-US" dirty="0" smtClean="0"/>
              <a:t>所有可用</a:t>
            </a:r>
            <a:r>
              <a:rPr lang="en-US" altLang="zh-TW" dirty="0" smtClean="0"/>
              <a:t>Channel</a:t>
            </a:r>
            <a:r>
              <a:rPr lang="zh-TW" altLang="en-US" dirty="0" smtClean="0"/>
              <a:t>，</a:t>
            </a:r>
            <a:endParaRPr lang="en-US" altLang="zh-TW" dirty="0" smtClean="0"/>
          </a:p>
          <a:p>
            <a:r>
              <a:rPr lang="en-US" altLang="zh-TW" dirty="0" smtClean="0"/>
              <a:t>Interference Factor</a:t>
            </a:r>
            <a:r>
              <a:rPr lang="zh-TW" altLang="en-US" dirty="0" smtClean="0"/>
              <a:t>為傳輸距離與干擾距離的比例 而 </a:t>
            </a:r>
            <a:r>
              <a:rPr lang="en-US" altLang="zh-TW" dirty="0" smtClean="0"/>
              <a:t>Interference</a:t>
            </a:r>
            <a:r>
              <a:rPr lang="en-US" altLang="zh-TW" baseline="0" dirty="0" smtClean="0"/>
              <a:t> factor</a:t>
            </a:r>
            <a:r>
              <a:rPr lang="zh-TW" altLang="en-US" baseline="0" dirty="0" smtClean="0"/>
              <a:t>與</a:t>
            </a:r>
            <a:r>
              <a:rPr lang="en-US" altLang="zh-TW" baseline="0" dirty="0" smtClean="0"/>
              <a:t>Channel </a:t>
            </a:r>
            <a:r>
              <a:rPr lang="en-US" altLang="zh-TW" baseline="0" dirty="0" err="1" smtClean="0"/>
              <a:t>seperation</a:t>
            </a:r>
            <a:r>
              <a:rPr lang="zh-TW" altLang="en-US" baseline="0" dirty="0" smtClean="0"/>
              <a:t>有關</a:t>
            </a:r>
            <a:endParaRPr lang="en-US" altLang="zh-TW" baseline="0" dirty="0" smtClean="0"/>
          </a:p>
          <a:p>
            <a:r>
              <a:rPr lang="zh-TW" altLang="en-US" baseline="0" dirty="0" smtClean="0"/>
              <a:t>傳輸速率越高代表波長越短，能量越低，能夠傳輸的距離越遠，因此會有干擾距離縮短的現象</a:t>
            </a:r>
            <a:endParaRPr lang="en-US" altLang="zh-TW" baseline="0" dirty="0" smtClean="0"/>
          </a:p>
          <a:p>
            <a:r>
              <a:rPr lang="zh-TW" altLang="en-US" baseline="0" dirty="0" smtClean="0"/>
              <a:t>由於干擾問題複雜，先前許多研究都直接使用</a:t>
            </a:r>
            <a:r>
              <a:rPr lang="en-US" altLang="zh-TW" baseline="0" dirty="0" smtClean="0"/>
              <a:t>Orthogonal Channel</a:t>
            </a:r>
            <a:r>
              <a:rPr lang="zh-TW" altLang="en-US" baseline="0" dirty="0" smtClean="0"/>
              <a:t>來簡化</a:t>
            </a:r>
            <a:r>
              <a:rPr lang="en-US" altLang="zh-TW" baseline="0" dirty="0" err="1" smtClean="0"/>
              <a:t>Channnel</a:t>
            </a:r>
            <a:r>
              <a:rPr lang="en-US" altLang="zh-TW" baseline="0" dirty="0" smtClean="0"/>
              <a:t> Assignment</a:t>
            </a:r>
            <a:r>
              <a:rPr lang="zh-TW" altLang="en-US" baseline="0" dirty="0" smtClean="0"/>
              <a:t>的工作。</a:t>
            </a:r>
            <a:endParaRPr lang="en-US" altLang="zh-TW" baseline="0" dirty="0" smtClean="0"/>
          </a:p>
          <a:p>
            <a:r>
              <a:rPr lang="en-US" altLang="zh-TW" baseline="0" dirty="0" smtClean="0"/>
              <a:t>MCM</a:t>
            </a:r>
            <a:r>
              <a:rPr lang="zh-TW" altLang="en-US" baseline="0" dirty="0" smtClean="0"/>
              <a:t>採用的方法為將節點分為不同</a:t>
            </a:r>
            <a:r>
              <a:rPr lang="en-US" altLang="zh-TW" baseline="0" dirty="0" smtClean="0"/>
              <a:t>level</a:t>
            </a:r>
            <a:r>
              <a:rPr lang="zh-TW" altLang="en-US" baseline="0" dirty="0" smtClean="0"/>
              <a:t>，依序將節點進行</a:t>
            </a:r>
            <a:r>
              <a:rPr lang="en-US" altLang="zh-TW" baseline="0" dirty="0" smtClean="0"/>
              <a:t>Channel Assignment</a:t>
            </a:r>
            <a:r>
              <a:rPr lang="zh-TW" altLang="en-US" baseline="0" dirty="0" smtClean="0"/>
              <a:t>的工作，將目前進行的節點與其鄰近的節點</a:t>
            </a:r>
            <a:r>
              <a:rPr lang="en-US" altLang="zh-TW" baseline="0" dirty="0" smtClean="0"/>
              <a:t>(1 hop)</a:t>
            </a:r>
            <a:r>
              <a:rPr lang="zh-TW" altLang="en-US" baseline="0" dirty="0" smtClean="0"/>
              <a:t>進行分析</a:t>
            </a:r>
            <a:endParaRPr lang="en-US" altLang="zh-TW" baseline="0" dirty="0" smtClean="0"/>
          </a:p>
          <a:p>
            <a:r>
              <a:rPr lang="zh-TW" altLang="en-US" baseline="0" dirty="0" smtClean="0"/>
              <a:t>，比較如果節點採用</a:t>
            </a:r>
            <a:r>
              <a:rPr lang="en-US" altLang="zh-TW" baseline="0" dirty="0" smtClean="0"/>
              <a:t>channel</a:t>
            </a:r>
            <a:r>
              <a:rPr lang="zh-TW" altLang="en-US" baseline="0" dirty="0" smtClean="0"/>
              <a:t> </a:t>
            </a:r>
            <a:r>
              <a:rPr lang="en-US" altLang="zh-TW" baseline="0" dirty="0" smtClean="0"/>
              <a:t>C</a:t>
            </a:r>
            <a:r>
              <a:rPr lang="zh-TW" altLang="en-US" baseline="0" dirty="0" smtClean="0"/>
              <a:t>時所造成的干擾因素為多少。但是還沒有分派到</a:t>
            </a:r>
            <a:r>
              <a:rPr lang="en-US" altLang="zh-TW" baseline="0" dirty="0" smtClean="0"/>
              <a:t>Channel</a:t>
            </a:r>
            <a:r>
              <a:rPr lang="zh-TW" altLang="en-US" baseline="0" dirty="0" smtClean="0"/>
              <a:t>的節點則沒有列入考慮</a:t>
            </a:r>
            <a:endParaRPr lang="en-US" altLang="zh-TW" baseline="0" dirty="0" smtClean="0"/>
          </a:p>
          <a:p>
            <a:r>
              <a:rPr lang="zh-TW" altLang="en-US" baseline="0" dirty="0" smtClean="0"/>
              <a:t>分派方式按照</a:t>
            </a:r>
            <a:r>
              <a:rPr lang="en-US" altLang="zh-TW" baseline="0" dirty="0" smtClean="0"/>
              <a:t>level</a:t>
            </a:r>
            <a:r>
              <a:rPr lang="zh-TW" altLang="en-US" baseline="0" dirty="0" smtClean="0"/>
              <a:t>不盡公平，越上層的節點容易取得干擾較少的</a:t>
            </a:r>
            <a:r>
              <a:rPr lang="en-US" altLang="zh-TW" baseline="0" dirty="0" smtClean="0"/>
              <a:t>Channel</a:t>
            </a:r>
          </a:p>
          <a:p>
            <a:endParaRPr lang="en-US" altLang="zh-TW" baseline="0" dirty="0" smtClean="0"/>
          </a:p>
          <a:p>
            <a:r>
              <a:rPr lang="zh-TW" altLang="en-US" baseline="0" dirty="0" smtClean="0"/>
              <a:t>但是</a:t>
            </a:r>
            <a:r>
              <a:rPr lang="en-US" altLang="zh-TW" baseline="0" dirty="0" smtClean="0"/>
              <a:t>M4</a:t>
            </a:r>
            <a:r>
              <a:rPr lang="zh-TW" altLang="en-US" baseline="0" dirty="0" smtClean="0"/>
              <a:t>與</a:t>
            </a:r>
            <a:r>
              <a:rPr lang="en-US" altLang="zh-TW" baseline="0" dirty="0" smtClean="0"/>
              <a:t>MCM</a:t>
            </a:r>
            <a:r>
              <a:rPr lang="zh-TW" altLang="en-US" baseline="0" dirty="0" smtClean="0"/>
              <a:t>都沒有將節點距離列入考量，所以上圖的例子，會被認為造成干擾</a:t>
            </a:r>
            <a:endParaRPr lang="en-US" altLang="zh-TW" baseline="0" dirty="0" smtClean="0"/>
          </a:p>
          <a:p>
            <a:r>
              <a:rPr lang="en-US" altLang="zh-TW" baseline="0" dirty="0" smtClean="0"/>
              <a:t>M4</a:t>
            </a:r>
            <a:r>
              <a:rPr lang="zh-TW" altLang="en-US" baseline="0" dirty="0" smtClean="0"/>
              <a:t>基本上與</a:t>
            </a:r>
            <a:r>
              <a:rPr lang="en-US" altLang="zh-TW" baseline="0" dirty="0" smtClean="0"/>
              <a:t>MCM</a:t>
            </a:r>
            <a:r>
              <a:rPr lang="zh-TW" altLang="en-US" baseline="0" dirty="0" smtClean="0"/>
              <a:t>類似，但是考慮了</a:t>
            </a:r>
            <a:r>
              <a:rPr lang="en-US" altLang="zh-TW" baseline="0" dirty="0" smtClean="0"/>
              <a:t>HCP</a:t>
            </a:r>
            <a:r>
              <a:rPr lang="zh-TW" altLang="en-US" baseline="0" dirty="0" smtClean="0"/>
              <a:t>的問題，考量兩個</a:t>
            </a:r>
            <a:r>
              <a:rPr lang="en-US" altLang="zh-TW" baseline="0" dirty="0" smtClean="0"/>
              <a:t>HOP</a:t>
            </a:r>
            <a:r>
              <a:rPr lang="zh-TW" altLang="en-US" baseline="0" dirty="0" smtClean="0"/>
              <a:t>的鄰居節點。</a:t>
            </a:r>
            <a:endParaRPr lang="en-US" altLang="zh-TW" baseline="0" dirty="0" smtClean="0"/>
          </a:p>
          <a:p>
            <a:r>
              <a:rPr lang="zh-TW" altLang="en-US" baseline="0" dirty="0" smtClean="0"/>
              <a:t>兩個研究基本上都提高了網路使用率，不過在</a:t>
            </a:r>
            <a:r>
              <a:rPr lang="en-US" altLang="zh-TW" baseline="0" dirty="0" smtClean="0"/>
              <a:t>CA</a:t>
            </a:r>
            <a:r>
              <a:rPr lang="zh-TW" altLang="en-US" baseline="0" dirty="0" smtClean="0"/>
              <a:t>的部分，有些重要的因素沒有考慮</a:t>
            </a:r>
            <a:endParaRPr lang="en-US" altLang="zh-TW" baseline="0" dirty="0" smtClean="0"/>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13</a:t>
            </a:fld>
            <a:endParaRPr lang="en-US" altLang="zh-TW"/>
          </a:p>
        </p:txBody>
      </p:sp>
    </p:spTree>
    <p:extLst>
      <p:ext uri="{BB962C8B-B14F-4D97-AF65-F5344CB8AC3E}">
        <p14:creationId xmlns:p14="http://schemas.microsoft.com/office/powerpoint/2010/main" val="21493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2FC57A4-BE11-44C5-8045-386B6E934277}" type="slidenum">
              <a:rPr lang="en-US" altLang="zh-TW"/>
              <a:pPr/>
              <a:t>15</a:t>
            </a:fld>
            <a:endParaRPr lang="en-US" altLang="zh-TW"/>
          </a:p>
        </p:txBody>
      </p:sp>
      <p:sp>
        <p:nvSpPr>
          <p:cNvPr id="921602" name="Rectangle 2"/>
          <p:cNvSpPr>
            <a:spLocks noGrp="1" noRot="1" noChangeAspect="1" noChangeArrowheads="1" noTextEdit="1"/>
          </p:cNvSpPr>
          <p:nvPr>
            <p:ph type="sldImg"/>
          </p:nvPr>
        </p:nvSpPr>
        <p:spPr>
          <a:ln/>
        </p:spPr>
      </p:sp>
      <p:sp>
        <p:nvSpPr>
          <p:cNvPr id="921603" name="Rectangle 3"/>
          <p:cNvSpPr>
            <a:spLocks noGrp="1" noChangeArrowheads="1"/>
          </p:cNvSpPr>
          <p:nvPr>
            <p:ph type="body" idx="1"/>
          </p:nvPr>
        </p:nvSpPr>
        <p:spPr/>
        <p:txBody>
          <a:bodyPr/>
          <a:lstStyle/>
          <a:p>
            <a:pPr marL="228600" indent="-228600">
              <a:buFontTx/>
              <a:buAutoNum type="arabicPeriod"/>
            </a:pPr>
            <a:r>
              <a:rPr lang="zh-TW" altLang="en-US" dirty="0" smtClean="0"/>
              <a:t>部分節點被指定為</a:t>
            </a:r>
            <a:r>
              <a:rPr lang="en-US" altLang="zh-TW" dirty="0" smtClean="0"/>
              <a:t>Gateway node ,</a:t>
            </a:r>
            <a:r>
              <a:rPr lang="zh-TW" altLang="en-US" dirty="0" smtClean="0"/>
              <a:t>這些節點都有有線連接到</a:t>
            </a:r>
            <a:r>
              <a:rPr lang="en-US" altLang="zh-TW" dirty="0" smtClean="0"/>
              <a:t>Internet</a:t>
            </a:r>
            <a:r>
              <a:rPr lang="zh-TW" altLang="en-US" dirty="0" smtClean="0"/>
              <a:t>的骨幹網路</a:t>
            </a:r>
            <a:endParaRPr lang="en-US" altLang="zh-TW" dirty="0" smtClean="0"/>
          </a:p>
          <a:p>
            <a:pPr marL="228600" indent="-228600">
              <a:buFontTx/>
              <a:buAutoNum type="arabicPeriod"/>
            </a:pPr>
            <a:r>
              <a:rPr lang="zh-TW" altLang="en-US" dirty="0" smtClean="0"/>
              <a:t>大部分節點為</a:t>
            </a:r>
            <a:r>
              <a:rPr lang="en-US" altLang="zh-TW" dirty="0" smtClean="0"/>
              <a:t>Relay node</a:t>
            </a:r>
            <a:r>
              <a:rPr lang="zh-TW" altLang="en-US" dirty="0" smtClean="0"/>
              <a:t>，負責轉送傳遞封包</a:t>
            </a:r>
            <a:endParaRPr lang="en-US" altLang="zh-TW" dirty="0" smtClean="0"/>
          </a:p>
          <a:p>
            <a:pPr marL="228600" indent="-228600">
              <a:buFontTx/>
              <a:buAutoNum type="arabicPeriod"/>
            </a:pPr>
            <a:r>
              <a:rPr lang="en-US" altLang="zh-TW" dirty="0" smtClean="0"/>
              <a:t>WMN</a:t>
            </a:r>
            <a:r>
              <a:rPr lang="zh-TW" altLang="en-US" dirty="0" smtClean="0"/>
              <a:t>中唯一有移動能力則為</a:t>
            </a:r>
            <a:r>
              <a:rPr lang="en-US" altLang="zh-TW" dirty="0" smtClean="0"/>
              <a:t>Mobile Station</a:t>
            </a:r>
            <a:r>
              <a:rPr lang="zh-TW" altLang="en-US" dirty="0" smtClean="0"/>
              <a:t>，由終端的</a:t>
            </a:r>
            <a:r>
              <a:rPr lang="en-US" altLang="zh-TW" dirty="0" smtClean="0"/>
              <a:t>wireless router node</a:t>
            </a:r>
            <a:r>
              <a:rPr lang="zh-TW" altLang="en-US" dirty="0" smtClean="0"/>
              <a:t>負責提供服務</a:t>
            </a:r>
            <a:endParaRPr lang="en-US" altLang="zh-TW" dirty="0" smtClean="0"/>
          </a:p>
          <a:p>
            <a:pPr marL="228600" indent="-228600">
              <a:buFontTx/>
              <a:buAutoNum type="arabicPeriod"/>
            </a:pPr>
            <a:r>
              <a:rPr lang="zh-TW" altLang="en-US" dirty="0" smtClean="0"/>
              <a:t>我們研究方法主要在關心</a:t>
            </a:r>
            <a:r>
              <a:rPr lang="en-US" altLang="zh-TW" dirty="0" smtClean="0"/>
              <a:t>Multicast</a:t>
            </a:r>
            <a:r>
              <a:rPr lang="zh-TW" altLang="en-US" dirty="0" smtClean="0"/>
              <a:t>的部分，</a:t>
            </a:r>
            <a:r>
              <a:rPr lang="en-US" altLang="zh-TW" dirty="0" smtClean="0"/>
              <a:t>multicast</a:t>
            </a:r>
            <a:r>
              <a:rPr lang="zh-TW" altLang="en-US" dirty="0" smtClean="0"/>
              <a:t>大都由一個來源節點同時傳輸封包給一群成員節點 </a:t>
            </a:r>
            <a:r>
              <a:rPr lang="en-US" altLang="zh-TW" dirty="0" smtClean="0"/>
              <a:t>(</a:t>
            </a:r>
            <a:r>
              <a:rPr lang="zh-TW" altLang="en-US" dirty="0" smtClean="0"/>
              <a:t>建立</a:t>
            </a:r>
            <a:r>
              <a:rPr lang="en-US" altLang="zh-TW" dirty="0" smtClean="0"/>
              <a:t>Multicast</a:t>
            </a:r>
            <a:r>
              <a:rPr lang="en-US" altLang="zh-TW" baseline="0" dirty="0" smtClean="0"/>
              <a:t> tree</a:t>
            </a:r>
            <a:r>
              <a:rPr lang="en-US" altLang="zh-TW" dirty="0" smtClean="0"/>
              <a:t>)</a:t>
            </a:r>
          </a:p>
          <a:p>
            <a:pPr marL="228600" indent="-228600">
              <a:buFontTx/>
              <a:buAutoNum type="arabicPeriod"/>
            </a:pPr>
            <a:r>
              <a:rPr lang="en-US" altLang="zh-TW" dirty="0" err="1" smtClean="0"/>
              <a:t>Unicast</a:t>
            </a:r>
            <a:r>
              <a:rPr lang="zh-TW" altLang="en-US" dirty="0" smtClean="0"/>
              <a:t>的研究已有許多討論，所以我們不做說明</a:t>
            </a:r>
            <a:endParaRPr lang="en-US" altLang="zh-TW" dirty="0" smtClean="0"/>
          </a:p>
          <a:p>
            <a:pPr marL="228600" indent="-228600">
              <a:buFontTx/>
              <a:buAutoNum type="arabicPeriod"/>
            </a:pPr>
            <a:r>
              <a:rPr lang="zh-TW" altLang="en-US" dirty="0" smtClean="0"/>
              <a:t>雖然</a:t>
            </a:r>
            <a:r>
              <a:rPr lang="en-US" altLang="zh-TW" dirty="0" smtClean="0"/>
              <a:t>802.11</a:t>
            </a:r>
            <a:r>
              <a:rPr lang="zh-TW" altLang="en-US" dirty="0" smtClean="0"/>
              <a:t>的標準有 </a:t>
            </a:r>
            <a:r>
              <a:rPr lang="en-US" altLang="zh-TW" dirty="0" smtClean="0"/>
              <a:t>802.11b/g</a:t>
            </a:r>
            <a:r>
              <a:rPr lang="en-US" altLang="zh-TW" baseline="0" dirty="0" smtClean="0"/>
              <a:t> </a:t>
            </a:r>
            <a:r>
              <a:rPr lang="zh-TW" altLang="en-US" baseline="0" dirty="0" smtClean="0"/>
              <a:t>及</a:t>
            </a:r>
            <a:r>
              <a:rPr lang="en-US" altLang="zh-TW" baseline="0" dirty="0" smtClean="0"/>
              <a:t>802.11a</a:t>
            </a:r>
            <a:r>
              <a:rPr lang="zh-TW" altLang="en-US" baseline="0" dirty="0" smtClean="0"/>
              <a:t>，而且</a:t>
            </a:r>
            <a:r>
              <a:rPr lang="en-US" altLang="zh-TW" baseline="0" dirty="0" smtClean="0"/>
              <a:t>802.11b/g</a:t>
            </a:r>
            <a:r>
              <a:rPr lang="zh-TW" altLang="en-US" baseline="0" dirty="0" smtClean="0"/>
              <a:t>只有</a:t>
            </a:r>
            <a:r>
              <a:rPr lang="en-US" altLang="zh-TW" baseline="0" dirty="0" smtClean="0"/>
              <a:t>11</a:t>
            </a:r>
            <a:r>
              <a:rPr lang="zh-TW" altLang="en-US" baseline="0" dirty="0" smtClean="0"/>
              <a:t>個</a:t>
            </a:r>
            <a:r>
              <a:rPr lang="en-US" altLang="zh-TW" baseline="0" dirty="0" smtClean="0"/>
              <a:t>Channel</a:t>
            </a:r>
            <a:r>
              <a:rPr lang="zh-TW" altLang="en-US" baseline="0" dirty="0" smtClean="0"/>
              <a:t>及</a:t>
            </a:r>
            <a:r>
              <a:rPr lang="en-US" altLang="zh-TW" baseline="0" dirty="0" smtClean="0"/>
              <a:t>3</a:t>
            </a:r>
            <a:r>
              <a:rPr lang="zh-TW" altLang="en-US" baseline="0" dirty="0" smtClean="0"/>
              <a:t>個正交</a:t>
            </a:r>
            <a:r>
              <a:rPr lang="en-US" altLang="zh-TW" baseline="0" dirty="0" smtClean="0"/>
              <a:t>Channel</a:t>
            </a:r>
            <a:r>
              <a:rPr lang="zh-TW" altLang="en-US" baseline="0" dirty="0" smtClean="0"/>
              <a:t>可用，遠比不上</a:t>
            </a:r>
            <a:r>
              <a:rPr lang="en-US" altLang="zh-TW" baseline="0" dirty="0" smtClean="0"/>
              <a:t>802.11a</a:t>
            </a:r>
            <a:r>
              <a:rPr lang="zh-TW" altLang="en-US" baseline="0" dirty="0" smtClean="0"/>
              <a:t>提供的</a:t>
            </a:r>
            <a:r>
              <a:rPr lang="en-US" altLang="zh-TW" baseline="0" dirty="0" smtClean="0"/>
              <a:t>36 channel</a:t>
            </a:r>
            <a:r>
              <a:rPr lang="zh-TW" altLang="en-US" baseline="0" dirty="0" smtClean="0"/>
              <a:t>與</a:t>
            </a:r>
            <a:r>
              <a:rPr lang="en-US" altLang="zh-TW" baseline="0" dirty="0" smtClean="0"/>
              <a:t>12</a:t>
            </a:r>
            <a:r>
              <a:rPr lang="zh-TW" altLang="en-US" baseline="0" dirty="0" smtClean="0"/>
              <a:t>個正交</a:t>
            </a:r>
            <a:r>
              <a:rPr lang="en-US" altLang="zh-TW" baseline="0" dirty="0" smtClean="0"/>
              <a:t>Channel</a:t>
            </a:r>
            <a:r>
              <a:rPr lang="zh-TW" altLang="en-US" baseline="0" dirty="0" smtClean="0"/>
              <a:t>，但是</a:t>
            </a:r>
            <a:r>
              <a:rPr lang="en-US" altLang="zh-TW" baseline="0" dirty="0" smtClean="0"/>
              <a:t>802.11a</a:t>
            </a:r>
            <a:r>
              <a:rPr lang="zh-TW" altLang="en-US" baseline="0" dirty="0" smtClean="0"/>
              <a:t>的成本較高且由於</a:t>
            </a:r>
            <a:r>
              <a:rPr lang="en-US" altLang="zh-TW" baseline="0" dirty="0" smtClean="0"/>
              <a:t>802.11a</a:t>
            </a:r>
            <a:r>
              <a:rPr lang="zh-TW" altLang="en-US" baseline="0" dirty="0" smtClean="0"/>
              <a:t>的運作頻帶在</a:t>
            </a:r>
            <a:r>
              <a:rPr lang="en-US" altLang="zh-TW" baseline="0" dirty="0" smtClean="0"/>
              <a:t>5GHz</a:t>
            </a:r>
            <a:r>
              <a:rPr lang="zh-TW" altLang="en-US" baseline="0" dirty="0" smtClean="0"/>
              <a:t>，因此傳輸距離短，而且不容易穿透障礙。</a:t>
            </a:r>
            <a:endParaRPr lang="en-US" altLang="zh-TW" baseline="0" dirty="0" smtClean="0"/>
          </a:p>
          <a:p>
            <a:pPr marL="228600" indent="-228600">
              <a:buFontTx/>
              <a:buAutoNum type="arabicPeriod"/>
            </a:pPr>
            <a:r>
              <a:rPr lang="zh-TW" altLang="en-US" baseline="0" dirty="0" smtClean="0"/>
              <a:t>為了提高效率，我們將</a:t>
            </a:r>
            <a:r>
              <a:rPr lang="en-US" altLang="zh-TW" baseline="0" dirty="0" smtClean="0"/>
              <a:t>802.11b/g</a:t>
            </a:r>
            <a:r>
              <a:rPr lang="zh-TW" altLang="en-US" baseline="0" dirty="0" smtClean="0"/>
              <a:t>的所有頻道都納入選擇的範圍內。</a:t>
            </a:r>
            <a:endParaRPr lang="en-US" altLang="zh-TW" baseline="0" dirty="0" smtClean="0"/>
          </a:p>
        </p:txBody>
      </p:sp>
    </p:spTree>
    <p:extLst>
      <p:ext uri="{BB962C8B-B14F-4D97-AF65-F5344CB8AC3E}">
        <p14:creationId xmlns:p14="http://schemas.microsoft.com/office/powerpoint/2010/main" val="2510446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mtClean="0"/>
              <a:t>由於已經有研究證明在</a:t>
            </a:r>
            <a:r>
              <a:rPr lang="en-US" altLang="zh-TW" smtClean="0"/>
              <a:t>WMN</a:t>
            </a:r>
            <a:r>
              <a:rPr lang="zh-TW" altLang="en-US" smtClean="0"/>
              <a:t>中找出</a:t>
            </a:r>
            <a:r>
              <a:rPr lang="en-US" altLang="zh-TW" smtClean="0"/>
              <a:t>Optimal CA</a:t>
            </a:r>
            <a:r>
              <a:rPr lang="zh-TW" altLang="en-US" smtClean="0"/>
              <a:t>為</a:t>
            </a:r>
            <a:r>
              <a:rPr lang="en-US" altLang="zh-TW" smtClean="0"/>
              <a:t>NP-Hard</a:t>
            </a:r>
            <a:r>
              <a:rPr lang="zh-TW" altLang="en-US" smtClean="0"/>
              <a:t>，因此我們的</a:t>
            </a:r>
            <a:r>
              <a:rPr lang="en-US" altLang="zh-TW" smtClean="0"/>
              <a:t>CA</a:t>
            </a:r>
            <a:r>
              <a:rPr lang="zh-TW" altLang="en-US" smtClean="0"/>
              <a:t>也是屬於</a:t>
            </a:r>
            <a:r>
              <a:rPr lang="en-US" altLang="zh-TW" smtClean="0"/>
              <a:t>Heuristic</a:t>
            </a:r>
            <a:r>
              <a:rPr lang="en-US" altLang="zh-TW" baseline="0" smtClean="0"/>
              <a:t> algorithm</a:t>
            </a:r>
            <a:endParaRPr lang="zh-TW" altLang="en-US"/>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16</a:t>
            </a:fld>
            <a:endParaRPr lang="en-US" altLang="zh-TW"/>
          </a:p>
        </p:txBody>
      </p:sp>
    </p:spTree>
    <p:extLst>
      <p:ext uri="{BB962C8B-B14F-4D97-AF65-F5344CB8AC3E}">
        <p14:creationId xmlns:p14="http://schemas.microsoft.com/office/powerpoint/2010/main" val="126754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r>
              <a:rPr lang="zh-TW" altLang="en-US" dirty="0" smtClean="0"/>
              <a:t>本張投影片精要</a:t>
            </a:r>
            <a:r>
              <a:rPr lang="en-US" altLang="zh-TW" dirty="0" smtClean="0"/>
              <a:t>:</a:t>
            </a:r>
            <a:r>
              <a:rPr lang="zh-TW" altLang="en-US" dirty="0" smtClean="0"/>
              <a:t>表示在</a:t>
            </a:r>
            <a:r>
              <a:rPr lang="en-US" altLang="zh-TW" dirty="0" smtClean="0"/>
              <a:t>CA</a:t>
            </a:r>
            <a:r>
              <a:rPr lang="zh-TW" altLang="en-US" dirty="0" smtClean="0"/>
              <a:t>的方法上，我們加上幾個考量因素，並深信確實可以改善網路效能</a:t>
            </a:r>
            <a:endParaRPr lang="en-US" altLang="zh-TW" dirty="0" smtClean="0"/>
          </a:p>
          <a:p>
            <a:r>
              <a:rPr lang="en-US" altLang="zh-TW" dirty="0" err="1" smtClean="0"/>
              <a:t>Mulitcast</a:t>
            </a:r>
            <a:r>
              <a:rPr lang="en-US" altLang="zh-TW" dirty="0" smtClean="0"/>
              <a:t> Tree</a:t>
            </a:r>
            <a:r>
              <a:rPr lang="en-US" altLang="zh-TW" baseline="0" dirty="0" smtClean="0"/>
              <a:t> </a:t>
            </a:r>
            <a:r>
              <a:rPr lang="zh-TW" altLang="en-US" dirty="0" smtClean="0"/>
              <a:t>建立的方式與相關研究類似</a:t>
            </a:r>
            <a:endParaRPr lang="en-US" altLang="zh-TW" dirty="0" smtClean="0"/>
          </a:p>
          <a:p>
            <a:r>
              <a:rPr lang="en-US" altLang="zh-TW" dirty="0" smtClean="0"/>
              <a:t>FW – </a:t>
            </a:r>
            <a:r>
              <a:rPr lang="zh-TW" altLang="en-US" dirty="0" smtClean="0"/>
              <a:t>我們認為每個節點在</a:t>
            </a:r>
            <a:r>
              <a:rPr lang="en-US" altLang="zh-TW" dirty="0" smtClean="0"/>
              <a:t>WMN</a:t>
            </a:r>
            <a:r>
              <a:rPr lang="zh-TW" altLang="en-US" dirty="0" smtClean="0"/>
              <a:t>中的重要性不同，主要是由於節點提供服務的使用者節點數量不同，因此必須將節點進行區分</a:t>
            </a:r>
            <a:endParaRPr lang="en-US" altLang="zh-TW" dirty="0" smtClean="0"/>
          </a:p>
          <a:p>
            <a:r>
              <a:rPr lang="zh-TW" altLang="en-US" dirty="0" smtClean="0"/>
              <a:t>我們依照重要性不同而授予</a:t>
            </a:r>
            <a:r>
              <a:rPr lang="en-US" altLang="zh-TW" dirty="0" smtClean="0"/>
              <a:t>Forwarding</a:t>
            </a:r>
            <a:r>
              <a:rPr lang="en-US" altLang="zh-TW" baseline="0" dirty="0" smtClean="0"/>
              <a:t> Weight</a:t>
            </a:r>
            <a:r>
              <a:rPr lang="zh-TW" altLang="en-US" baseline="0" dirty="0" smtClean="0"/>
              <a:t>，服務節點越多重要性越高，因為該節點有機會取得品質較高的</a:t>
            </a:r>
            <a:r>
              <a:rPr lang="en-US" altLang="zh-TW" baseline="0" dirty="0" smtClean="0"/>
              <a:t>Channel</a:t>
            </a:r>
            <a:r>
              <a:rPr lang="zh-TW" altLang="en-US" baseline="0" dirty="0" smtClean="0"/>
              <a:t>，所以該節點能夠提供的服務成功率越高。</a:t>
            </a:r>
            <a:endParaRPr lang="en-US" altLang="zh-TW" baseline="0" dirty="0" smtClean="0"/>
          </a:p>
          <a:p>
            <a:r>
              <a:rPr lang="en-US" altLang="zh-TW" baseline="0" dirty="0" smtClean="0"/>
              <a:t>Channel Assignment</a:t>
            </a:r>
            <a:r>
              <a:rPr lang="zh-TW" altLang="en-US" baseline="0" dirty="0" smtClean="0"/>
              <a:t>的順序也應該依造節點的重要性依序執行</a:t>
            </a:r>
            <a:endParaRPr lang="en-US" altLang="zh-TW" baseline="0" dirty="0" smtClean="0"/>
          </a:p>
          <a:p>
            <a:r>
              <a:rPr lang="en-US" altLang="zh-TW" baseline="0" dirty="0" smtClean="0"/>
              <a:t>Distance Effect – </a:t>
            </a:r>
            <a:r>
              <a:rPr lang="zh-TW" altLang="en-US" baseline="0" dirty="0" smtClean="0"/>
              <a:t>在其他相關研究中只考慮與其他鄰居節點的</a:t>
            </a:r>
            <a:r>
              <a:rPr lang="en-US" altLang="zh-TW" baseline="0" dirty="0" smtClean="0"/>
              <a:t>Channel </a:t>
            </a:r>
            <a:r>
              <a:rPr lang="en-US" altLang="zh-TW" baseline="0" dirty="0" err="1" smtClean="0"/>
              <a:t>Seperation</a:t>
            </a:r>
            <a:r>
              <a:rPr lang="zh-TW" altLang="en-US" baseline="0" dirty="0" smtClean="0"/>
              <a:t>，而沒有將節點間的距離列入考量，因此也許有些</a:t>
            </a:r>
            <a:r>
              <a:rPr lang="en-US" altLang="zh-TW" baseline="0" dirty="0" smtClean="0"/>
              <a:t>CA</a:t>
            </a:r>
            <a:r>
              <a:rPr lang="zh-TW" altLang="en-US" baseline="0" dirty="0" smtClean="0"/>
              <a:t>的指派並不恰當 假設兩個節點使用的</a:t>
            </a:r>
            <a:r>
              <a:rPr lang="en-US" altLang="zh-TW" baseline="0" dirty="0" smtClean="0"/>
              <a:t>Channel</a:t>
            </a:r>
            <a:r>
              <a:rPr lang="zh-TW" altLang="en-US" baseline="0" dirty="0" smtClean="0"/>
              <a:t>為</a:t>
            </a:r>
            <a:r>
              <a:rPr lang="en-US" altLang="zh-TW" baseline="0" dirty="0" smtClean="0"/>
              <a:t>1,4</a:t>
            </a:r>
            <a:r>
              <a:rPr lang="zh-TW" altLang="en-US" baseline="0" dirty="0" smtClean="0"/>
              <a:t>，</a:t>
            </a:r>
            <a:r>
              <a:rPr lang="en-US" altLang="zh-TW" baseline="0" dirty="0" smtClean="0"/>
              <a:t>Channel </a:t>
            </a:r>
            <a:r>
              <a:rPr lang="en-US" altLang="zh-TW" baseline="0" dirty="0" err="1" smtClean="0"/>
              <a:t>Seperation</a:t>
            </a:r>
            <a:r>
              <a:rPr lang="en-US" altLang="zh-TW" baseline="0" dirty="0" smtClean="0"/>
              <a:t> </a:t>
            </a:r>
            <a:r>
              <a:rPr lang="zh-TW" altLang="en-US" baseline="0" dirty="0" smtClean="0"/>
              <a:t>為</a:t>
            </a:r>
            <a:r>
              <a:rPr lang="en-US" altLang="zh-TW" baseline="0" dirty="0" smtClean="0"/>
              <a:t>3</a:t>
            </a:r>
            <a:r>
              <a:rPr lang="zh-TW" altLang="en-US" baseline="0" dirty="0" smtClean="0"/>
              <a:t>，因此干擾距離為 </a:t>
            </a:r>
            <a:r>
              <a:rPr lang="en-US" altLang="zh-TW" baseline="0" dirty="0" smtClean="0"/>
              <a:t>0.9R</a:t>
            </a:r>
            <a:r>
              <a:rPr lang="zh-TW" altLang="en-US" baseline="0" dirty="0" smtClean="0"/>
              <a:t>，所以節點間的距離如果超過</a:t>
            </a:r>
            <a:r>
              <a:rPr lang="en-US" altLang="zh-TW" baseline="0" dirty="0" smtClean="0"/>
              <a:t>0.9R</a:t>
            </a:r>
            <a:r>
              <a:rPr lang="zh-TW" altLang="en-US" baseline="0" dirty="0" smtClean="0"/>
              <a:t>，可以視為沒有干擾問題。</a:t>
            </a:r>
            <a:endParaRPr lang="en-US" altLang="zh-TW" baseline="0" dirty="0" smtClean="0"/>
          </a:p>
          <a:p>
            <a:r>
              <a:rPr lang="en-US" altLang="zh-TW" baseline="0" dirty="0" smtClean="0"/>
              <a:t>Contention Windows – </a:t>
            </a:r>
            <a:r>
              <a:rPr lang="zh-TW" altLang="en-US" baseline="0" dirty="0" smtClean="0"/>
              <a:t>沒有一個方法可以確認節點何時傳送封包</a:t>
            </a:r>
            <a:r>
              <a:rPr lang="en-US" altLang="zh-TW" baseline="0" dirty="0" smtClean="0"/>
              <a:t>(TDM</a:t>
            </a:r>
            <a:r>
              <a:rPr lang="zh-TW" altLang="en-US" baseline="0" dirty="0" smtClean="0"/>
              <a:t>分時多工例外</a:t>
            </a:r>
            <a:r>
              <a:rPr lang="en-US" altLang="zh-TW" baseline="0" dirty="0" smtClean="0"/>
              <a:t>)</a:t>
            </a:r>
            <a:r>
              <a:rPr lang="zh-TW" altLang="en-US" baseline="0" dirty="0" smtClean="0"/>
              <a:t>，所以因為封包同時傳送而導致碰撞的發生是無法避免的，在</a:t>
            </a:r>
            <a:r>
              <a:rPr lang="en-US" altLang="zh-TW" baseline="0" dirty="0" smtClean="0"/>
              <a:t>802.11</a:t>
            </a:r>
            <a:r>
              <a:rPr lang="zh-TW" altLang="en-US" baseline="0" dirty="0" smtClean="0"/>
              <a:t>的設計中，發生碰撞時，每個節點會暫停一個隨機的時間後再次傳送，然而，這個機制並沒有依照節點的重要性來區隔，而我們認為，</a:t>
            </a:r>
            <a:r>
              <a:rPr lang="en-US" altLang="zh-TW" baseline="0" dirty="0" smtClean="0"/>
              <a:t>FW</a:t>
            </a:r>
            <a:r>
              <a:rPr lang="zh-TW" altLang="en-US" baseline="0" dirty="0" smtClean="0"/>
              <a:t>較高的節點由於提供的服務節點較高，理論上在發生碰撞時，取得下次傳送權的機會應該要比較高才能有效提高網路效能。</a:t>
            </a:r>
            <a:endParaRPr lang="en-US" altLang="zh-TW" baseline="0" dirty="0" smtClean="0"/>
          </a:p>
          <a:p>
            <a:r>
              <a:rPr lang="en-US" altLang="zh-TW" baseline="0" dirty="0" smtClean="0"/>
              <a:t>Mobility – </a:t>
            </a:r>
            <a:r>
              <a:rPr lang="zh-TW" altLang="en-US" baseline="0" dirty="0" smtClean="0"/>
              <a:t>在</a:t>
            </a:r>
            <a:r>
              <a:rPr lang="en-US" altLang="zh-TW" baseline="0" dirty="0" smtClean="0"/>
              <a:t>WMN</a:t>
            </a:r>
            <a:r>
              <a:rPr lang="zh-TW" altLang="en-US" baseline="0" dirty="0" smtClean="0"/>
              <a:t>環境中，節點的移動本來就是常態，之前的研究沒有納入考量。對我們而言，使用者節點移動的意義為，</a:t>
            </a:r>
            <a:r>
              <a:rPr lang="en-US" altLang="zh-TW" baseline="0" dirty="0" smtClean="0"/>
              <a:t>Multicast tree</a:t>
            </a:r>
            <a:r>
              <a:rPr lang="zh-TW" altLang="en-US" baseline="0" dirty="0" smtClean="0"/>
              <a:t>的</a:t>
            </a:r>
            <a:r>
              <a:rPr lang="en-US" altLang="zh-TW" baseline="0" dirty="0" smtClean="0"/>
              <a:t>topology</a:t>
            </a:r>
            <a:r>
              <a:rPr lang="zh-TW" altLang="en-US" baseline="0" dirty="0" smtClean="0"/>
              <a:t>改變，節點的</a:t>
            </a:r>
            <a:r>
              <a:rPr lang="en-US" altLang="zh-TW" baseline="0" dirty="0" smtClean="0"/>
              <a:t>FW</a:t>
            </a:r>
            <a:r>
              <a:rPr lang="zh-TW" altLang="en-US" baseline="0" dirty="0" smtClean="0"/>
              <a:t>改變，因此</a:t>
            </a:r>
            <a:r>
              <a:rPr lang="en-US" altLang="zh-TW" baseline="0" dirty="0" smtClean="0"/>
              <a:t>Channel Assignment</a:t>
            </a:r>
            <a:r>
              <a:rPr lang="zh-TW" altLang="en-US" baseline="0" dirty="0" smtClean="0"/>
              <a:t>無法反映現實，但是過於頻繁進行</a:t>
            </a:r>
            <a:r>
              <a:rPr lang="en-US" altLang="zh-TW" baseline="0" dirty="0" smtClean="0"/>
              <a:t>CA</a:t>
            </a:r>
            <a:r>
              <a:rPr lang="zh-TW" altLang="en-US" baseline="0" dirty="0" smtClean="0"/>
              <a:t>對於網路都是一種負擔。所以基本上，我們對於執行</a:t>
            </a:r>
            <a:r>
              <a:rPr lang="en-US" altLang="zh-TW" baseline="0" dirty="0" smtClean="0"/>
              <a:t>re-CA</a:t>
            </a:r>
            <a:r>
              <a:rPr lang="zh-TW" altLang="en-US" baseline="0" dirty="0" smtClean="0"/>
              <a:t>的原則在於當事先定義的條件被滿足</a:t>
            </a:r>
            <a:r>
              <a:rPr lang="en-US" altLang="zh-TW" baseline="0" dirty="0" smtClean="0"/>
              <a:t>(</a:t>
            </a:r>
            <a:r>
              <a:rPr lang="zh-TW" altLang="en-US" baseline="0" dirty="0" smtClean="0"/>
              <a:t>封包遺失</a:t>
            </a:r>
            <a:r>
              <a:rPr lang="en-US" altLang="zh-TW" baseline="0" dirty="0" smtClean="0"/>
              <a:t>)</a:t>
            </a:r>
            <a:r>
              <a:rPr lang="zh-TW" altLang="en-US" baseline="0" dirty="0" smtClean="0"/>
              <a:t>，就開始執行。 詳細做法後面的</a:t>
            </a:r>
            <a:r>
              <a:rPr lang="en-US" altLang="zh-TW" baseline="0" dirty="0" smtClean="0"/>
              <a:t>Slide</a:t>
            </a:r>
            <a:r>
              <a:rPr lang="zh-TW" altLang="en-US" baseline="0" dirty="0" smtClean="0"/>
              <a:t>會詳談。</a:t>
            </a:r>
            <a:endParaRPr lang="en-US" altLang="zh-TW" baseline="0" dirty="0" smtClean="0"/>
          </a:p>
          <a:p>
            <a:endParaRPr lang="en-US" altLang="zh-TW" baseline="0" dirty="0" smtClean="0"/>
          </a:p>
          <a:p>
            <a:endParaRPr lang="zh-TW" altLang="en-US" dirty="0"/>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17</a:t>
            </a:fld>
            <a:endParaRPr lang="en-US" altLang="zh-TW"/>
          </a:p>
        </p:txBody>
      </p:sp>
    </p:spTree>
    <p:extLst>
      <p:ext uri="{BB962C8B-B14F-4D97-AF65-F5344CB8AC3E}">
        <p14:creationId xmlns:p14="http://schemas.microsoft.com/office/powerpoint/2010/main" val="1531460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本投影片主要解釋我們處理</a:t>
            </a:r>
            <a:r>
              <a:rPr lang="en-US" altLang="zh-TW" dirty="0" smtClean="0"/>
              <a:t>CA</a:t>
            </a:r>
            <a:r>
              <a:rPr lang="zh-TW" altLang="en-US" dirty="0" smtClean="0"/>
              <a:t>的方法</a:t>
            </a:r>
            <a:endParaRPr lang="en-US" altLang="zh-TW" dirty="0" smtClean="0"/>
          </a:p>
          <a:p>
            <a:r>
              <a:rPr lang="en-US" altLang="zh-TW" dirty="0" smtClean="0"/>
              <a:t>Post-order tree traversal</a:t>
            </a:r>
            <a:r>
              <a:rPr lang="en-US" altLang="zh-TW" baseline="0" dirty="0" smtClean="0"/>
              <a:t> – </a:t>
            </a:r>
            <a:r>
              <a:rPr lang="zh-TW" altLang="en-US" baseline="0" dirty="0" smtClean="0"/>
              <a:t>計算</a:t>
            </a:r>
            <a:r>
              <a:rPr lang="en-US" altLang="zh-TW" baseline="0" dirty="0" smtClean="0"/>
              <a:t>FW</a:t>
            </a:r>
            <a:r>
              <a:rPr lang="zh-TW" altLang="en-US" baseline="0" dirty="0" smtClean="0"/>
              <a:t>的方法 </a:t>
            </a:r>
            <a:r>
              <a:rPr lang="en-US" altLang="zh-TW" baseline="0" dirty="0" smtClean="0"/>
              <a:t>(BFS</a:t>
            </a:r>
            <a:r>
              <a:rPr lang="zh-TW" altLang="en-US" baseline="0" dirty="0" smtClean="0"/>
              <a:t> </a:t>
            </a:r>
            <a:r>
              <a:rPr lang="en-US" altLang="zh-TW" baseline="0" dirty="0" smtClean="0"/>
              <a:t>– preorder, </a:t>
            </a:r>
            <a:r>
              <a:rPr lang="en-US" altLang="zh-TW" baseline="0" dirty="0" err="1" smtClean="0"/>
              <a:t>inorder</a:t>
            </a:r>
            <a:r>
              <a:rPr lang="en-US" altLang="zh-TW" baseline="0" dirty="0" smtClean="0"/>
              <a:t>, post-order, lever-order)</a:t>
            </a:r>
          </a:p>
          <a:p>
            <a:endParaRPr lang="en-US" altLang="zh-TW" baseline="0" dirty="0" smtClean="0"/>
          </a:p>
          <a:p>
            <a:r>
              <a:rPr kumimoji="1" lang="en-US" sz="1200" kern="1200" dirty="0" smtClean="0">
                <a:solidFill>
                  <a:schemeClr val="tx1"/>
                </a:solidFill>
                <a:latin typeface="Arial" charset="0"/>
                <a:ea typeface="新細明體" pitchFamily="18" charset="-120"/>
                <a:cs typeface="+mn-cs"/>
              </a:rPr>
              <a:t>”Pre-Processing Part”</a:t>
            </a:r>
            <a:r>
              <a:rPr kumimoji="1" lang="zh-TW" altLang="en-US" sz="1200" kern="1200" dirty="0" smtClean="0">
                <a:solidFill>
                  <a:schemeClr val="tx1"/>
                </a:solidFill>
                <a:latin typeface="Arial" charset="0"/>
                <a:ea typeface="新細明體" pitchFamily="18" charset="-120"/>
                <a:cs typeface="+mn-cs"/>
              </a:rPr>
              <a:t>的部分主要目的為計算群播樹中每一個節點的傳送權重，此外每一個節點會建立一個資料庫紀錄可能會干擾自己通訊的鄰居節點的資訊</a:t>
            </a:r>
            <a:endParaRPr kumimoji="1" lang="en-US" altLang="zh-TW" sz="1200" kern="1200" dirty="0" smtClean="0">
              <a:solidFill>
                <a:schemeClr val="tx1"/>
              </a:solidFill>
              <a:latin typeface="Arial" charset="0"/>
              <a:ea typeface="新細明體" pitchFamily="18" charset="-120"/>
              <a:cs typeface="+mn-cs"/>
            </a:endParaRPr>
          </a:p>
          <a:p>
            <a:r>
              <a:rPr kumimoji="1" lang="zh-TW" altLang="en-US" sz="1200" kern="1200" dirty="0" smtClean="0">
                <a:solidFill>
                  <a:schemeClr val="tx1"/>
                </a:solidFill>
                <a:latin typeface="Arial" charset="0"/>
                <a:ea typeface="新細明體" pitchFamily="18" charset="-120"/>
                <a:cs typeface="+mn-cs"/>
              </a:rPr>
              <a:t>每個節點一開始傳送一個</a:t>
            </a:r>
            <a:r>
              <a:rPr kumimoji="1" lang="en-US" altLang="zh-TW" sz="1200" kern="1200" dirty="0" smtClean="0">
                <a:solidFill>
                  <a:schemeClr val="tx1"/>
                </a:solidFill>
                <a:latin typeface="Arial" charset="0"/>
                <a:ea typeface="新細明體" pitchFamily="18" charset="-120"/>
                <a:cs typeface="+mn-cs"/>
              </a:rPr>
              <a:t>TTL</a:t>
            </a:r>
            <a:r>
              <a:rPr kumimoji="1" lang="zh-TW" altLang="en-US" sz="1200" kern="1200" dirty="0" smtClean="0">
                <a:solidFill>
                  <a:schemeClr val="tx1"/>
                </a:solidFill>
                <a:latin typeface="Arial" charset="0"/>
                <a:ea typeface="新細明體" pitchFamily="18" charset="-120"/>
                <a:cs typeface="+mn-cs"/>
              </a:rPr>
              <a:t>為</a:t>
            </a:r>
            <a:r>
              <a:rPr kumimoji="1" lang="en-US" altLang="zh-TW" sz="1200" kern="1200" dirty="0" smtClean="0">
                <a:solidFill>
                  <a:schemeClr val="tx1"/>
                </a:solidFill>
                <a:latin typeface="Arial" charset="0"/>
                <a:ea typeface="新細明體" pitchFamily="18" charset="-120"/>
                <a:cs typeface="+mn-cs"/>
              </a:rPr>
              <a:t>3</a:t>
            </a:r>
            <a:r>
              <a:rPr kumimoji="1" lang="zh-TW" altLang="en-US" sz="1200" kern="1200" dirty="0" smtClean="0">
                <a:solidFill>
                  <a:schemeClr val="tx1"/>
                </a:solidFill>
                <a:latin typeface="Arial" charset="0"/>
                <a:ea typeface="新細明體" pitchFamily="18" charset="-120"/>
                <a:cs typeface="+mn-cs"/>
              </a:rPr>
              <a:t>的廣播封包取得所有鄰居節點的資訊，並認定這些節點都可能會造成干擾</a:t>
            </a:r>
            <a:endParaRPr kumimoji="1" lang="en-US" altLang="zh-TW" sz="1200" kern="1200" dirty="0" smtClean="0">
              <a:solidFill>
                <a:schemeClr val="tx1"/>
              </a:solidFill>
              <a:latin typeface="Arial" charset="0"/>
              <a:ea typeface="新細明體" pitchFamily="18" charset="-120"/>
              <a:cs typeface="+mn-cs"/>
            </a:endParaRPr>
          </a:p>
          <a:p>
            <a:r>
              <a:rPr kumimoji="1" lang="zh-TW" altLang="en-US" sz="1200" kern="1200" dirty="0" smtClean="0">
                <a:solidFill>
                  <a:schemeClr val="tx1"/>
                </a:solidFill>
                <a:latin typeface="Arial" charset="0"/>
                <a:ea typeface="新細明體" pitchFamily="18" charset="-120"/>
                <a:cs typeface="+mn-cs"/>
              </a:rPr>
              <a:t>接收節點需要回傳自己的</a:t>
            </a:r>
            <a:r>
              <a:rPr kumimoji="1" lang="en-US" altLang="zh-TW" sz="1200" kern="1200" dirty="0" smtClean="0">
                <a:solidFill>
                  <a:schemeClr val="tx1"/>
                </a:solidFill>
                <a:latin typeface="Arial" charset="0"/>
                <a:ea typeface="新細明體" pitchFamily="18" charset="-120"/>
                <a:cs typeface="+mn-cs"/>
              </a:rPr>
              <a:t>ID</a:t>
            </a:r>
            <a:r>
              <a:rPr kumimoji="1" lang="zh-TW" altLang="en-US" sz="1200" kern="1200" dirty="0" smtClean="0">
                <a:solidFill>
                  <a:schemeClr val="tx1"/>
                </a:solidFill>
                <a:latin typeface="Arial" charset="0"/>
                <a:ea typeface="新細明體" pitchFamily="18" charset="-120"/>
                <a:cs typeface="+mn-cs"/>
              </a:rPr>
              <a:t>值與</a:t>
            </a:r>
            <a:r>
              <a:rPr kumimoji="1" lang="en-US" altLang="zh-TW" sz="1200" kern="1200" dirty="0" smtClean="0">
                <a:solidFill>
                  <a:schemeClr val="tx1"/>
                </a:solidFill>
                <a:latin typeface="Arial" charset="0"/>
                <a:ea typeface="新細明體" pitchFamily="18" charset="-120"/>
                <a:cs typeface="+mn-cs"/>
              </a:rPr>
              <a:t>FW</a:t>
            </a:r>
            <a:r>
              <a:rPr kumimoji="1" lang="zh-TW" altLang="en-US" sz="1200" kern="1200" dirty="0" smtClean="0">
                <a:solidFill>
                  <a:schemeClr val="tx1"/>
                </a:solidFill>
                <a:latin typeface="Arial" charset="0"/>
                <a:ea typeface="新細明體" pitchFamily="18" charset="-120"/>
                <a:cs typeface="+mn-cs"/>
              </a:rPr>
              <a:t>值給來源節點</a:t>
            </a:r>
            <a:endParaRPr kumimoji="1" lang="en-US" altLang="zh-TW" sz="1200" kern="1200" dirty="0" smtClean="0">
              <a:solidFill>
                <a:schemeClr val="tx1"/>
              </a:solidFill>
              <a:latin typeface="Arial" charset="0"/>
              <a:ea typeface="新細明體" pitchFamily="18" charset="-120"/>
              <a:cs typeface="+mn-cs"/>
            </a:endParaRPr>
          </a:p>
          <a:p>
            <a:r>
              <a:rPr kumimoji="1" lang="zh-TW" altLang="en-US" sz="1200" kern="1200" dirty="0" smtClean="0">
                <a:solidFill>
                  <a:schemeClr val="tx1"/>
                </a:solidFill>
                <a:latin typeface="Arial" charset="0"/>
                <a:ea typeface="新細明體" pitchFamily="18" charset="-120"/>
                <a:cs typeface="+mn-cs"/>
              </a:rPr>
              <a:t>由於在</a:t>
            </a:r>
            <a:r>
              <a:rPr kumimoji="1" lang="en-US" altLang="zh-TW" sz="1200" kern="1200" dirty="0" smtClean="0">
                <a:solidFill>
                  <a:schemeClr val="tx1"/>
                </a:solidFill>
                <a:latin typeface="Arial" charset="0"/>
                <a:ea typeface="新細明體" pitchFamily="18" charset="-120"/>
                <a:cs typeface="+mn-cs"/>
              </a:rPr>
              <a:t>Main part</a:t>
            </a:r>
            <a:r>
              <a:rPr kumimoji="1" lang="zh-TW" altLang="en-US" sz="1200" kern="1200" dirty="0" smtClean="0">
                <a:solidFill>
                  <a:schemeClr val="tx1"/>
                </a:solidFill>
                <a:latin typeface="Arial" charset="0"/>
                <a:ea typeface="新細明體" pitchFamily="18" charset="-120"/>
                <a:cs typeface="+mn-cs"/>
              </a:rPr>
              <a:t>的階段需要知道鄰居節點使用的</a:t>
            </a:r>
            <a:r>
              <a:rPr kumimoji="1" lang="en-US" altLang="zh-TW" sz="1200" kern="1200" dirty="0" smtClean="0">
                <a:solidFill>
                  <a:schemeClr val="tx1"/>
                </a:solidFill>
                <a:latin typeface="Arial" charset="0"/>
                <a:ea typeface="新細明體" pitchFamily="18" charset="-120"/>
                <a:cs typeface="+mn-cs"/>
              </a:rPr>
              <a:t>CA</a:t>
            </a:r>
            <a:r>
              <a:rPr kumimoji="1" lang="zh-TW" altLang="en-US" sz="1200" kern="1200" dirty="0" smtClean="0">
                <a:solidFill>
                  <a:schemeClr val="tx1"/>
                </a:solidFill>
                <a:latin typeface="Arial" charset="0"/>
                <a:ea typeface="新細明體" pitchFamily="18" charset="-120"/>
                <a:cs typeface="+mn-cs"/>
              </a:rPr>
              <a:t>，所以這裡先收集相關資訊，並認定所有鄰居節點都會干擾</a:t>
            </a:r>
            <a:endParaRPr kumimoji="1" lang="en-US" altLang="zh-TW" sz="1200" kern="1200" dirty="0" smtClean="0">
              <a:solidFill>
                <a:schemeClr val="tx1"/>
              </a:solidFill>
              <a:latin typeface="Arial" charset="0"/>
              <a:ea typeface="新細明體" pitchFamily="18" charset="-120"/>
              <a:cs typeface="+mn-cs"/>
            </a:endParaRPr>
          </a:p>
          <a:p>
            <a:endParaRPr kumimoji="1" lang="en-US" altLang="zh-TW" sz="1200" kern="1200" dirty="0" smtClean="0">
              <a:solidFill>
                <a:schemeClr val="tx1"/>
              </a:solidFill>
              <a:latin typeface="Arial" charset="0"/>
              <a:ea typeface="新細明體" pitchFamily="18" charset="-120"/>
              <a:cs typeface="+mn-cs"/>
            </a:endParaRPr>
          </a:p>
          <a:p>
            <a:r>
              <a:rPr kumimoji="1" lang="en-US" altLang="zh-TW" sz="1200" kern="1200" dirty="0" smtClean="0">
                <a:solidFill>
                  <a:schemeClr val="tx1"/>
                </a:solidFill>
                <a:latin typeface="Arial" charset="0"/>
                <a:ea typeface="新細明體" pitchFamily="18" charset="-120"/>
                <a:cs typeface="+mn-cs"/>
              </a:rPr>
              <a:t>Procedure</a:t>
            </a:r>
            <a:r>
              <a:rPr kumimoji="1" lang="zh-TW" altLang="en-US" sz="1200" kern="1200" dirty="0" smtClean="0">
                <a:solidFill>
                  <a:schemeClr val="tx1"/>
                </a:solidFill>
                <a:latin typeface="Arial" charset="0"/>
                <a:ea typeface="新細明體" pitchFamily="18" charset="-120"/>
                <a:cs typeface="+mn-cs"/>
              </a:rPr>
              <a:t>可以參考 </a:t>
            </a:r>
            <a:r>
              <a:rPr kumimoji="1" lang="en-US" altLang="zh-TW" sz="1200" kern="1200" dirty="0" smtClean="0">
                <a:solidFill>
                  <a:schemeClr val="tx1"/>
                </a:solidFill>
                <a:latin typeface="Arial" charset="0"/>
                <a:ea typeface="新細明體" pitchFamily="18" charset="-120"/>
                <a:cs typeface="+mn-cs"/>
              </a:rPr>
              <a:t>P28,P29</a:t>
            </a:r>
            <a:endParaRPr lang="zh-TW" altLang="en-US" dirty="0"/>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18</a:t>
            </a:fld>
            <a:endParaRPr lang="en-US" altLang="zh-TW"/>
          </a:p>
        </p:txBody>
      </p:sp>
    </p:spTree>
    <p:extLst>
      <p:ext uri="{BB962C8B-B14F-4D97-AF65-F5344CB8AC3E}">
        <p14:creationId xmlns:p14="http://schemas.microsoft.com/office/powerpoint/2010/main" val="594542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本投影片主要解釋我們處理</a:t>
            </a:r>
            <a:r>
              <a:rPr lang="en-US" altLang="zh-TW" dirty="0" smtClean="0"/>
              <a:t>CA</a:t>
            </a:r>
            <a:r>
              <a:rPr lang="zh-TW" altLang="en-US" dirty="0" smtClean="0"/>
              <a:t>的方法</a:t>
            </a:r>
            <a:endParaRPr lang="en-US" altLang="zh-TW" dirty="0" smtClean="0"/>
          </a:p>
          <a:p>
            <a:r>
              <a:rPr lang="zh-TW" altLang="en-US" dirty="0" smtClean="0"/>
              <a:t>我們知道無線干擾是無法完全由</a:t>
            </a:r>
            <a:r>
              <a:rPr lang="en-US" altLang="zh-TW" dirty="0" smtClean="0"/>
              <a:t>CA</a:t>
            </a:r>
            <a:r>
              <a:rPr lang="zh-TW" altLang="en-US" dirty="0" smtClean="0"/>
              <a:t>解決，因此發生碰撞是無法避免的。</a:t>
            </a:r>
            <a:endParaRPr lang="en-US" altLang="zh-TW" dirty="0" smtClean="0"/>
          </a:p>
          <a:p>
            <a:r>
              <a:rPr lang="zh-TW" altLang="en-US" dirty="0" smtClean="0"/>
              <a:t>但是傳統的</a:t>
            </a:r>
            <a:r>
              <a:rPr lang="en-US" altLang="zh-TW" dirty="0" smtClean="0"/>
              <a:t>802.11</a:t>
            </a:r>
            <a:r>
              <a:rPr lang="zh-TW" altLang="en-US" dirty="0" smtClean="0"/>
              <a:t>在處理碰撞的問題並沒有考慮節點重要性的區別，因此可以藉由改善</a:t>
            </a:r>
            <a:r>
              <a:rPr lang="en-US" altLang="zh-TW" dirty="0" smtClean="0"/>
              <a:t>Window Size</a:t>
            </a:r>
            <a:r>
              <a:rPr lang="zh-TW" altLang="en-US" dirty="0" smtClean="0"/>
              <a:t>來進一步改善網路效率</a:t>
            </a:r>
            <a:endParaRPr lang="en-US" altLang="zh-TW" dirty="0" smtClean="0"/>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19</a:t>
            </a:fld>
            <a:endParaRPr lang="en-US" altLang="zh-TW"/>
          </a:p>
        </p:txBody>
      </p:sp>
    </p:spTree>
    <p:extLst>
      <p:ext uri="{BB962C8B-B14F-4D97-AF65-F5344CB8AC3E}">
        <p14:creationId xmlns:p14="http://schemas.microsoft.com/office/powerpoint/2010/main" val="1727742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mtClean="0"/>
              <a:t>本投影片主要解釋我們處理</a:t>
            </a:r>
            <a:r>
              <a:rPr lang="en-US" altLang="zh-TW" smtClean="0"/>
              <a:t>CA</a:t>
            </a:r>
            <a:r>
              <a:rPr lang="zh-TW" altLang="en-US" smtClean="0"/>
              <a:t>的方法</a:t>
            </a:r>
            <a:endParaRPr lang="en-US" altLang="zh-TW" smtClean="0"/>
          </a:p>
          <a:p>
            <a:r>
              <a:rPr lang="en-US" altLang="zh-TW" smtClean="0"/>
              <a:t>1.</a:t>
            </a:r>
            <a:r>
              <a:rPr lang="zh-TW" altLang="en-US" smtClean="0"/>
              <a:t>首先節點會先檢查鄰居節點中，所有節點的</a:t>
            </a:r>
            <a:r>
              <a:rPr lang="en-US" altLang="zh-TW" smtClean="0"/>
              <a:t>FW</a:t>
            </a:r>
            <a:r>
              <a:rPr lang="zh-TW" altLang="en-US" smtClean="0"/>
              <a:t>比自己大的節點</a:t>
            </a:r>
            <a:r>
              <a:rPr lang="en-US" altLang="zh-TW" smtClean="0"/>
              <a:t>(Preceding node)</a:t>
            </a:r>
            <a:r>
              <a:rPr lang="zh-TW" altLang="en-US" smtClean="0"/>
              <a:t>是否都已經進行過</a:t>
            </a:r>
            <a:r>
              <a:rPr lang="en-US" altLang="zh-TW" smtClean="0"/>
              <a:t>Channel Assignment</a:t>
            </a:r>
          </a:p>
          <a:p>
            <a:r>
              <a:rPr lang="zh-TW" altLang="en-US" smtClean="0"/>
              <a:t>並且將這些</a:t>
            </a:r>
            <a:r>
              <a:rPr lang="en-US" altLang="zh-TW" smtClean="0"/>
              <a:t>Preceeding node </a:t>
            </a:r>
            <a:r>
              <a:rPr lang="zh-TW" altLang="en-US" smtClean="0"/>
              <a:t>的</a:t>
            </a:r>
            <a:r>
              <a:rPr lang="en-US" altLang="zh-TW" smtClean="0"/>
              <a:t>ID</a:t>
            </a:r>
            <a:r>
              <a:rPr lang="zh-TW" altLang="en-US" smtClean="0"/>
              <a:t>及指派過的</a:t>
            </a:r>
            <a:r>
              <a:rPr lang="en-US" altLang="zh-TW" smtClean="0"/>
              <a:t>Channel</a:t>
            </a:r>
            <a:r>
              <a:rPr lang="zh-TW" altLang="en-US" smtClean="0"/>
              <a:t>加入資料庫</a:t>
            </a:r>
            <a:endParaRPr lang="en-US" altLang="zh-TW" smtClean="0"/>
          </a:p>
          <a:p>
            <a:r>
              <a:rPr lang="en-US" altLang="zh-TW" smtClean="0"/>
              <a:t>2. </a:t>
            </a:r>
            <a:r>
              <a:rPr lang="zh-TW" altLang="en-US" smtClean="0"/>
              <a:t>透過公式帶入可用的</a:t>
            </a:r>
            <a:r>
              <a:rPr lang="en-US" altLang="zh-TW" smtClean="0"/>
              <a:t>Channel</a:t>
            </a:r>
            <a:r>
              <a:rPr lang="zh-TW" altLang="en-US" smtClean="0"/>
              <a:t>計算造成的干擾</a:t>
            </a:r>
            <a:endParaRPr lang="en-US" altLang="zh-TW" smtClean="0"/>
          </a:p>
          <a:p>
            <a:r>
              <a:rPr lang="zh-TW" altLang="en-US" smtClean="0"/>
              <a:t>公式</a:t>
            </a:r>
            <a:r>
              <a:rPr lang="en-US" altLang="zh-TW" smtClean="0"/>
              <a:t>1</a:t>
            </a:r>
            <a:r>
              <a:rPr lang="zh-TW" altLang="en-US" smtClean="0"/>
              <a:t>為計算節點</a:t>
            </a:r>
            <a:r>
              <a:rPr lang="en-US" altLang="zh-TW" smtClean="0"/>
              <a:t>P</a:t>
            </a:r>
            <a:r>
              <a:rPr lang="zh-TW" altLang="en-US" smtClean="0"/>
              <a:t>與所有先行節點所造成的干擾值</a:t>
            </a:r>
            <a:endParaRPr lang="en-US" altLang="zh-TW" smtClean="0"/>
          </a:p>
          <a:p>
            <a:r>
              <a:rPr lang="en-US" altLang="zh-TW" smtClean="0"/>
              <a:t>ID()</a:t>
            </a:r>
            <a:r>
              <a:rPr lang="zh-TW" altLang="en-US" smtClean="0"/>
              <a:t>的部分為節點</a:t>
            </a:r>
            <a:r>
              <a:rPr lang="en-US" altLang="zh-TW" smtClean="0"/>
              <a:t>P</a:t>
            </a:r>
            <a:r>
              <a:rPr lang="zh-TW" altLang="en-US" smtClean="0"/>
              <a:t>與節點</a:t>
            </a:r>
            <a:r>
              <a:rPr lang="en-US" altLang="zh-TW" smtClean="0"/>
              <a:t>K</a:t>
            </a:r>
            <a:r>
              <a:rPr lang="zh-TW" altLang="en-US" smtClean="0"/>
              <a:t>的干擾程度 </a:t>
            </a:r>
            <a:r>
              <a:rPr lang="en-US" altLang="zh-TW" smtClean="0"/>
              <a:t>Wnk</a:t>
            </a:r>
            <a:r>
              <a:rPr lang="zh-TW" altLang="en-US" smtClean="0"/>
              <a:t>為節點</a:t>
            </a:r>
            <a:r>
              <a:rPr lang="en-US" altLang="zh-TW" smtClean="0"/>
              <a:t>K</a:t>
            </a:r>
            <a:r>
              <a:rPr lang="zh-TW" altLang="en-US" smtClean="0"/>
              <a:t>的權重</a:t>
            </a:r>
            <a:endParaRPr lang="en-US" altLang="zh-TW" smtClean="0"/>
          </a:p>
          <a:p>
            <a:r>
              <a:rPr lang="zh-TW" altLang="en-US" smtClean="0"/>
              <a:t>先前的研究在</a:t>
            </a:r>
            <a:r>
              <a:rPr lang="en-US" altLang="zh-TW" smtClean="0"/>
              <a:t>ID</a:t>
            </a:r>
            <a:r>
              <a:rPr lang="zh-TW" altLang="en-US" smtClean="0"/>
              <a:t>部分只考慮</a:t>
            </a:r>
            <a:r>
              <a:rPr lang="en-US" altLang="zh-TW" smtClean="0"/>
              <a:t>Channel Seperation</a:t>
            </a:r>
            <a:r>
              <a:rPr lang="zh-TW" altLang="en-US" smtClean="0"/>
              <a:t>，我們的部分則將距離列入考量</a:t>
            </a:r>
            <a:endParaRPr lang="en-US" altLang="zh-TW" smtClean="0"/>
          </a:p>
          <a:p>
            <a:r>
              <a:rPr lang="zh-TW" altLang="en-US" smtClean="0"/>
              <a:t>如果</a:t>
            </a:r>
            <a:r>
              <a:rPr lang="en-US" altLang="zh-TW" smtClean="0"/>
              <a:t>ID</a:t>
            </a:r>
            <a:r>
              <a:rPr lang="zh-TW" altLang="en-US" smtClean="0"/>
              <a:t>值越大，最後計算出來的干擾程度越大</a:t>
            </a:r>
            <a:endParaRPr lang="en-US" altLang="zh-TW" smtClean="0"/>
          </a:p>
          <a:p>
            <a:r>
              <a:rPr lang="zh-TW" altLang="en-US" smtClean="0"/>
              <a:t>將可用的</a:t>
            </a:r>
            <a:r>
              <a:rPr lang="en-US" altLang="zh-TW" smtClean="0"/>
              <a:t>Channel</a:t>
            </a:r>
            <a:r>
              <a:rPr lang="zh-TW" altLang="en-US" smtClean="0"/>
              <a:t>依序帶入公式</a:t>
            </a:r>
            <a:r>
              <a:rPr lang="en-US" altLang="zh-TW" smtClean="0"/>
              <a:t>1</a:t>
            </a:r>
            <a:r>
              <a:rPr lang="zh-TW" altLang="en-US" smtClean="0"/>
              <a:t>，最後選擇造成干擾最小的</a:t>
            </a:r>
            <a:r>
              <a:rPr lang="en-US" altLang="zh-TW" smtClean="0"/>
              <a:t>Channel</a:t>
            </a:r>
            <a:r>
              <a:rPr lang="zh-TW" altLang="en-US" smtClean="0"/>
              <a:t>給</a:t>
            </a:r>
            <a:r>
              <a:rPr lang="en-US" altLang="zh-TW" smtClean="0"/>
              <a:t>node P</a:t>
            </a:r>
          </a:p>
          <a:p>
            <a:r>
              <a:rPr lang="en-US" altLang="zh-TW" smtClean="0"/>
              <a:t>Precedure</a:t>
            </a:r>
            <a:r>
              <a:rPr lang="zh-TW" altLang="en-US" smtClean="0"/>
              <a:t>可以參考 </a:t>
            </a:r>
            <a:r>
              <a:rPr lang="en-US" altLang="zh-TW" smtClean="0"/>
              <a:t>p33</a:t>
            </a:r>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20</a:t>
            </a:fld>
            <a:endParaRPr lang="en-US" altLang="zh-TW"/>
          </a:p>
        </p:txBody>
      </p:sp>
    </p:spTree>
    <p:extLst>
      <p:ext uri="{BB962C8B-B14F-4D97-AF65-F5344CB8AC3E}">
        <p14:creationId xmlns:p14="http://schemas.microsoft.com/office/powerpoint/2010/main" val="3800792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本投影片主要解釋我們處理</a:t>
            </a:r>
            <a:r>
              <a:rPr lang="en-US" altLang="zh-TW" dirty="0" smtClean="0"/>
              <a:t>CA</a:t>
            </a:r>
            <a:r>
              <a:rPr lang="zh-TW" altLang="en-US" dirty="0" smtClean="0"/>
              <a:t>的流程</a:t>
            </a:r>
            <a:endParaRPr lang="en-US" altLang="zh-TW" dirty="0" smtClean="0"/>
          </a:p>
          <a:p>
            <a:r>
              <a:rPr lang="zh-TW" altLang="en-US" dirty="0" smtClean="0"/>
              <a:t>每一個節點都須經過這個程序挑選合適的</a:t>
            </a:r>
            <a:r>
              <a:rPr lang="en-US" altLang="zh-TW" dirty="0" smtClean="0"/>
              <a:t>Channel</a:t>
            </a:r>
          </a:p>
          <a:p>
            <a:r>
              <a:rPr lang="zh-TW" altLang="en-US" dirty="0" smtClean="0"/>
              <a:t>因為每個節點的</a:t>
            </a:r>
            <a:r>
              <a:rPr lang="en-US" altLang="zh-TW" dirty="0" smtClean="0"/>
              <a:t>FW</a:t>
            </a:r>
            <a:r>
              <a:rPr lang="zh-TW" altLang="en-US" dirty="0" smtClean="0"/>
              <a:t>已經是常數，因此挑選</a:t>
            </a:r>
            <a:r>
              <a:rPr lang="en-US" altLang="zh-TW" dirty="0" smtClean="0"/>
              <a:t>ID</a:t>
            </a:r>
            <a:r>
              <a:rPr lang="zh-TW" altLang="en-US" dirty="0" smtClean="0"/>
              <a:t>值為最小的值</a:t>
            </a:r>
            <a:endParaRPr lang="en-US" altLang="zh-TW" dirty="0" smtClean="0"/>
          </a:p>
          <a:p>
            <a:r>
              <a:rPr lang="zh-TW" altLang="en-US" dirty="0" smtClean="0"/>
              <a:t>經過這個步驟後，</a:t>
            </a:r>
            <a:r>
              <a:rPr lang="en-US" altLang="zh-TW" dirty="0" smtClean="0"/>
              <a:t>Interference</a:t>
            </a:r>
            <a:r>
              <a:rPr lang="en-US" altLang="zh-TW" baseline="0" dirty="0" smtClean="0"/>
              <a:t> node set</a:t>
            </a:r>
            <a:r>
              <a:rPr lang="zh-TW" altLang="en-US" baseline="0" dirty="0" smtClean="0"/>
              <a:t>的資料為確認會造成干擾的節點</a:t>
            </a:r>
            <a:endParaRPr lang="en-US" altLang="zh-TW" dirty="0" smtClean="0"/>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21</a:t>
            </a:fld>
            <a:endParaRPr lang="en-US" altLang="zh-TW"/>
          </a:p>
        </p:txBody>
      </p:sp>
    </p:spTree>
    <p:extLst>
      <p:ext uri="{BB962C8B-B14F-4D97-AF65-F5344CB8AC3E}">
        <p14:creationId xmlns:p14="http://schemas.microsoft.com/office/powerpoint/2010/main" val="2463683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本投影片主要解釋我們處理</a:t>
            </a:r>
            <a:r>
              <a:rPr lang="en-US" altLang="zh-TW" dirty="0" smtClean="0"/>
              <a:t>Window</a:t>
            </a:r>
            <a:r>
              <a:rPr lang="en-US" altLang="zh-TW" baseline="0" dirty="0" smtClean="0"/>
              <a:t> size</a:t>
            </a:r>
            <a:r>
              <a:rPr lang="zh-TW" altLang="en-US" baseline="0" dirty="0" smtClean="0"/>
              <a:t>調整</a:t>
            </a:r>
            <a:r>
              <a:rPr lang="zh-TW" altLang="en-US" dirty="0" smtClean="0"/>
              <a:t>的流程</a:t>
            </a:r>
            <a:endParaRPr lang="en-US" altLang="zh-TW" dirty="0" smtClean="0"/>
          </a:p>
          <a:p>
            <a:r>
              <a:rPr lang="en-US" altLang="zh-TW" dirty="0" err="1" smtClean="0"/>
              <a:t>Tnp</a:t>
            </a:r>
            <a:r>
              <a:rPr lang="zh-TW" altLang="en-US" dirty="0" smtClean="0"/>
              <a:t>為以節點</a:t>
            </a:r>
            <a:r>
              <a:rPr lang="en-US" altLang="zh-TW" dirty="0" smtClean="0"/>
              <a:t>P</a:t>
            </a:r>
            <a:r>
              <a:rPr lang="zh-TW" altLang="en-US" dirty="0" smtClean="0"/>
              <a:t>的</a:t>
            </a:r>
            <a:r>
              <a:rPr lang="en-US" altLang="zh-TW" dirty="0" smtClean="0"/>
              <a:t>FW</a:t>
            </a:r>
            <a:r>
              <a:rPr lang="zh-TW" altLang="en-US" dirty="0" smtClean="0"/>
              <a:t>為基底與其他干擾的節點的</a:t>
            </a:r>
            <a:r>
              <a:rPr lang="en-US" altLang="zh-TW" dirty="0" smtClean="0"/>
              <a:t>FW</a:t>
            </a:r>
            <a:r>
              <a:rPr lang="zh-TW" altLang="en-US" dirty="0" smtClean="0"/>
              <a:t>進行正規化最後相加得到的結果</a:t>
            </a:r>
            <a:endParaRPr lang="en-US" altLang="zh-TW" dirty="0" smtClean="0"/>
          </a:p>
          <a:p>
            <a:r>
              <a:rPr lang="zh-TW" altLang="en-US" dirty="0" smtClean="0"/>
              <a:t>權重節點較高的節點基本上應該取得較小的</a:t>
            </a:r>
            <a:r>
              <a:rPr lang="en-US" altLang="zh-TW" dirty="0" smtClean="0"/>
              <a:t>Contention Window</a:t>
            </a:r>
            <a:r>
              <a:rPr lang="en-US" altLang="zh-TW" baseline="0" dirty="0" smtClean="0"/>
              <a:t> Size</a:t>
            </a:r>
            <a:r>
              <a:rPr lang="zh-TW" altLang="en-US" baseline="0" dirty="0" smtClean="0"/>
              <a:t>，可以確保取得傳輸的機會較高</a:t>
            </a:r>
            <a:endParaRPr lang="en-US" altLang="zh-TW" dirty="0" smtClean="0"/>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22</a:t>
            </a:fld>
            <a:endParaRPr lang="en-US" altLang="zh-TW"/>
          </a:p>
        </p:txBody>
      </p:sp>
    </p:spTree>
    <p:extLst>
      <p:ext uri="{BB962C8B-B14F-4D97-AF65-F5344CB8AC3E}">
        <p14:creationId xmlns:p14="http://schemas.microsoft.com/office/powerpoint/2010/main" val="280708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748689E-7E27-4392-90CA-2792B8AAE125}" type="slidenum">
              <a:rPr lang="en-US" altLang="zh-TW"/>
              <a:pPr/>
              <a:t>3</a:t>
            </a:fld>
            <a:endParaRPr lang="en-US" altLang="zh-TW"/>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pPr marL="228600" indent="-228600">
              <a:buFontTx/>
              <a:buAutoNum type="arabicPeriod"/>
            </a:pPr>
            <a:r>
              <a:rPr lang="en-US" altLang="zh-TW" smtClean="0"/>
              <a:t>WMN</a:t>
            </a:r>
            <a:r>
              <a:rPr lang="zh-TW" altLang="en-US" smtClean="0"/>
              <a:t>主要是由無線網路節點透過</a:t>
            </a:r>
            <a:r>
              <a:rPr lang="en-US" altLang="zh-TW" smtClean="0"/>
              <a:t>Mesh</a:t>
            </a:r>
            <a:r>
              <a:rPr lang="zh-TW" altLang="en-US" smtClean="0"/>
              <a:t>的架構所組成的網路</a:t>
            </a:r>
            <a:endParaRPr lang="en-US" altLang="zh-TW" smtClean="0"/>
          </a:p>
          <a:p>
            <a:pPr marL="228600" indent="-228600">
              <a:buFontTx/>
              <a:buAutoNum type="arabicPeriod"/>
            </a:pPr>
            <a:r>
              <a:rPr lang="en-US" altLang="zh-TW" smtClean="0"/>
              <a:t>WMN</a:t>
            </a:r>
            <a:r>
              <a:rPr lang="zh-TW" altLang="en-US" smtClean="0"/>
              <a:t>主要採用現有的</a:t>
            </a:r>
            <a:r>
              <a:rPr lang="en-US" altLang="zh-TW" smtClean="0"/>
              <a:t>IEEE 802.11</a:t>
            </a:r>
            <a:r>
              <a:rPr lang="zh-TW" altLang="en-US" smtClean="0"/>
              <a:t>標準的通訊協定 </a:t>
            </a:r>
            <a:r>
              <a:rPr lang="en-US" altLang="zh-TW" smtClean="0"/>
              <a:t>(WiMAX 802.16, Celluar</a:t>
            </a:r>
            <a:r>
              <a:rPr lang="en-US" altLang="zh-TW" baseline="0" smtClean="0"/>
              <a:t> Network..</a:t>
            </a:r>
            <a:r>
              <a:rPr lang="zh-TW" altLang="en-US" baseline="0" smtClean="0"/>
              <a:t>也有</a:t>
            </a:r>
            <a:r>
              <a:rPr lang="en-US" altLang="zh-TW" baseline="0" smtClean="0"/>
              <a:t>Mesh</a:t>
            </a:r>
            <a:r>
              <a:rPr lang="zh-TW" altLang="en-US" baseline="0" smtClean="0"/>
              <a:t>架構</a:t>
            </a:r>
            <a:r>
              <a:rPr lang="en-US" altLang="zh-TW" smtClean="0"/>
              <a:t>)</a:t>
            </a:r>
          </a:p>
          <a:p>
            <a:pPr marL="228600" indent="-228600">
              <a:buFontTx/>
              <a:buAutoNum type="arabicPeriod"/>
            </a:pPr>
            <a:r>
              <a:rPr lang="en-US" altLang="zh-TW" smtClean="0"/>
              <a:t>WMN</a:t>
            </a:r>
            <a:r>
              <a:rPr lang="zh-TW" altLang="en-US" smtClean="0"/>
              <a:t>的網路主要有機種角色所組成  </a:t>
            </a:r>
            <a:r>
              <a:rPr lang="en-US" altLang="zh-TW" smtClean="0"/>
              <a:t>Gateway Node, Wireless</a:t>
            </a:r>
            <a:r>
              <a:rPr lang="en-US" altLang="zh-TW" baseline="0" smtClean="0"/>
              <a:t> Mesh Node, Client Node</a:t>
            </a:r>
          </a:p>
          <a:p>
            <a:pPr marL="228600" indent="-228600">
              <a:buFontTx/>
              <a:buAutoNum type="arabicPeriod"/>
            </a:pPr>
            <a:r>
              <a:rPr lang="en-US" altLang="zh-TW" baseline="0" smtClean="0"/>
              <a:t>Mesh</a:t>
            </a:r>
            <a:r>
              <a:rPr lang="zh-TW" altLang="en-US" baseline="0" smtClean="0"/>
              <a:t>網路架構提供可靠及高可用度的特性</a:t>
            </a:r>
            <a:endParaRPr lang="en-US" altLang="zh-TW" baseline="0" smtClean="0"/>
          </a:p>
          <a:p>
            <a:pPr marL="228600" indent="-228600">
              <a:buFontTx/>
              <a:buAutoNum type="arabicPeriod"/>
            </a:pPr>
            <a:r>
              <a:rPr lang="en-US" altLang="zh-TW" smtClean="0"/>
              <a:t>WMN</a:t>
            </a:r>
            <a:r>
              <a:rPr lang="zh-TW" altLang="en-US" smtClean="0"/>
              <a:t>可以視為</a:t>
            </a:r>
            <a:r>
              <a:rPr lang="en-US" altLang="zh-TW" smtClean="0"/>
              <a:t>wireless ad-hoc network</a:t>
            </a:r>
            <a:r>
              <a:rPr lang="zh-TW" altLang="en-US" smtClean="0"/>
              <a:t>的一種，唯一不同的是無線節點基本上是不會移動，因此</a:t>
            </a:r>
            <a:r>
              <a:rPr lang="en-US" altLang="zh-TW" smtClean="0"/>
              <a:t>Routine</a:t>
            </a:r>
            <a:r>
              <a:rPr lang="zh-TW" altLang="en-US" smtClean="0"/>
              <a:t>與</a:t>
            </a:r>
            <a:r>
              <a:rPr lang="en-US" altLang="zh-TW" smtClean="0"/>
              <a:t>Energy</a:t>
            </a:r>
            <a:r>
              <a:rPr lang="zh-TW" altLang="en-US" smtClean="0"/>
              <a:t>的問題可以不用考慮</a:t>
            </a:r>
            <a:endParaRPr lang="en-US" altLang="zh-TW" smtClean="0"/>
          </a:p>
          <a:p>
            <a:pPr marL="228600" indent="-228600">
              <a:buFontTx/>
              <a:buNone/>
            </a:pPr>
            <a:endParaRPr lang="en-US" altLang="zh-TW" smtClean="0"/>
          </a:p>
          <a:p>
            <a:pPr marL="228600" indent="-228600">
              <a:buFontTx/>
              <a:buNone/>
            </a:pPr>
            <a:r>
              <a:rPr lang="zh-TW" altLang="en-US" smtClean="0"/>
              <a:t>應用場合</a:t>
            </a:r>
            <a:endParaRPr lang="en-US" altLang="zh-TW" smtClean="0"/>
          </a:p>
          <a:p>
            <a:pPr marL="228600" indent="-228600">
              <a:buFontTx/>
              <a:buNone/>
            </a:pPr>
            <a:r>
              <a:rPr lang="en-US" altLang="zh-TW" smtClean="0"/>
              <a:t>1.</a:t>
            </a:r>
            <a:r>
              <a:rPr lang="zh-TW" altLang="en-US" smtClean="0"/>
              <a:t>災難現場</a:t>
            </a:r>
            <a:r>
              <a:rPr lang="zh-TW" altLang="en-US" baseline="0" smtClean="0"/>
              <a:t> </a:t>
            </a:r>
            <a:r>
              <a:rPr lang="en-US" altLang="zh-TW" baseline="0" smtClean="0"/>
              <a:t>2.</a:t>
            </a:r>
            <a:r>
              <a:rPr lang="zh-TW" altLang="en-US" baseline="0" smtClean="0"/>
              <a:t>隧道或是鑽油探勘工程現場 </a:t>
            </a:r>
            <a:r>
              <a:rPr lang="en-US" altLang="zh-TW" baseline="0" smtClean="0"/>
              <a:t>3.</a:t>
            </a:r>
            <a:r>
              <a:rPr lang="zh-TW" altLang="en-US" baseline="0" smtClean="0"/>
              <a:t>軍事戰場  </a:t>
            </a:r>
            <a:r>
              <a:rPr lang="en-US" altLang="zh-TW" baseline="0" smtClean="0"/>
              <a:t>4.</a:t>
            </a:r>
            <a:r>
              <a:rPr lang="zh-TW" altLang="en-US" baseline="0" smtClean="0"/>
              <a:t>大眾運輸系統的影像傳輸運用</a:t>
            </a:r>
            <a:endParaRPr lang="zh-TW" altLang="zh-TW"/>
          </a:p>
        </p:txBody>
      </p:sp>
    </p:spTree>
    <p:extLst>
      <p:ext uri="{BB962C8B-B14F-4D97-AF65-F5344CB8AC3E}">
        <p14:creationId xmlns:p14="http://schemas.microsoft.com/office/powerpoint/2010/main" val="2134143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mtClean="0"/>
              <a:t>本投影片主要解釋我們處理</a:t>
            </a:r>
            <a:r>
              <a:rPr lang="en-US" altLang="zh-TW" smtClean="0"/>
              <a:t>CA</a:t>
            </a:r>
            <a:r>
              <a:rPr lang="zh-TW" altLang="en-US" smtClean="0"/>
              <a:t>的方法</a:t>
            </a:r>
            <a:endParaRPr lang="en-US" altLang="zh-TW" smtClean="0"/>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23</a:t>
            </a:fld>
            <a:endParaRPr lang="en-US" altLang="zh-TW"/>
          </a:p>
        </p:txBody>
      </p:sp>
    </p:spTree>
    <p:extLst>
      <p:ext uri="{BB962C8B-B14F-4D97-AF65-F5344CB8AC3E}">
        <p14:creationId xmlns:p14="http://schemas.microsoft.com/office/powerpoint/2010/main" val="1205379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本投影片主要解釋我們處理</a:t>
            </a:r>
            <a:r>
              <a:rPr lang="en-US" altLang="zh-TW" dirty="0" smtClean="0"/>
              <a:t>CA</a:t>
            </a:r>
            <a:r>
              <a:rPr lang="zh-TW" altLang="en-US" dirty="0" smtClean="0"/>
              <a:t>的方法</a:t>
            </a:r>
            <a:endParaRPr lang="en-US" altLang="zh-TW" dirty="0" smtClean="0"/>
          </a:p>
          <a:p>
            <a:r>
              <a:rPr lang="zh-TW" altLang="en-US" dirty="0" smtClean="0"/>
              <a:t>相關研究都沒有將使用者節點移動的問題列入考慮，因此不符實際情況，而節點移動的情形</a:t>
            </a:r>
            <a:endParaRPr lang="en-US" altLang="zh-TW" dirty="0" smtClean="0"/>
          </a:p>
          <a:p>
            <a:r>
              <a:rPr lang="zh-TW" altLang="en-US" dirty="0" smtClean="0"/>
              <a:t>很明顯的會改變我們在</a:t>
            </a:r>
            <a:r>
              <a:rPr lang="en-US" altLang="zh-TW" dirty="0" smtClean="0"/>
              <a:t>Pre-processing Part</a:t>
            </a:r>
            <a:r>
              <a:rPr lang="zh-TW" altLang="en-US" dirty="0" smtClean="0"/>
              <a:t>的節點權重的設計，另外因此進行</a:t>
            </a:r>
            <a:r>
              <a:rPr lang="en-US" altLang="zh-TW" dirty="0" smtClean="0"/>
              <a:t>Re-CA</a:t>
            </a:r>
            <a:r>
              <a:rPr lang="zh-TW" altLang="en-US" dirty="0" smtClean="0"/>
              <a:t>的成本也太大。</a:t>
            </a:r>
            <a:endParaRPr lang="en-US" altLang="zh-TW" dirty="0" smtClean="0"/>
          </a:p>
          <a:p>
            <a:endParaRPr lang="en-US" altLang="zh-TW" dirty="0" smtClean="0"/>
          </a:p>
          <a:p>
            <a:r>
              <a:rPr lang="en-US" altLang="zh-TW" dirty="0" smtClean="0"/>
              <a:t>Procedure </a:t>
            </a:r>
            <a:r>
              <a:rPr lang="zh-TW" altLang="en-US" dirty="0" smtClean="0"/>
              <a:t>可以參考 </a:t>
            </a:r>
            <a:r>
              <a:rPr lang="en-US" altLang="zh-TW" dirty="0" smtClean="0"/>
              <a:t>P40</a:t>
            </a:r>
          </a:p>
          <a:p>
            <a:r>
              <a:rPr lang="zh-TW" altLang="en-US" dirty="0" smtClean="0"/>
              <a:t>新增的節點必須單獨重新計算應該分配的</a:t>
            </a:r>
            <a:r>
              <a:rPr lang="en-US" altLang="zh-TW" dirty="0" smtClean="0"/>
              <a:t>Channel</a:t>
            </a:r>
          </a:p>
          <a:p>
            <a:r>
              <a:rPr lang="zh-TW" altLang="en-US" dirty="0" smtClean="0"/>
              <a:t>節點移除時，必須發送廣播封包給鄰居節點，鄰居節點會將該節點從干擾節點集合中移除。</a:t>
            </a:r>
            <a:endParaRPr lang="en-US" altLang="zh-TW" dirty="0" smtClean="0"/>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24</a:t>
            </a:fld>
            <a:endParaRPr lang="en-US" altLang="zh-TW"/>
          </a:p>
        </p:txBody>
      </p:sp>
    </p:spTree>
    <p:extLst>
      <p:ext uri="{BB962C8B-B14F-4D97-AF65-F5344CB8AC3E}">
        <p14:creationId xmlns:p14="http://schemas.microsoft.com/office/powerpoint/2010/main" val="3043514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本投影片主要解釋我們處理</a:t>
            </a:r>
            <a:r>
              <a:rPr lang="en-US" altLang="zh-TW" dirty="0" smtClean="0"/>
              <a:t>CA</a:t>
            </a:r>
            <a:r>
              <a:rPr lang="zh-TW" altLang="en-US" dirty="0" smtClean="0"/>
              <a:t>的方法</a:t>
            </a:r>
            <a:endParaRPr lang="en-US" altLang="zh-TW" dirty="0" smtClean="0"/>
          </a:p>
          <a:p>
            <a:r>
              <a:rPr lang="en-US" altLang="zh-TW" dirty="0" smtClean="0"/>
              <a:t>Procedure </a:t>
            </a:r>
            <a:r>
              <a:rPr lang="zh-TW" altLang="en-US" dirty="0" smtClean="0"/>
              <a:t>可以參考 </a:t>
            </a:r>
            <a:r>
              <a:rPr lang="en-US" altLang="zh-TW" dirty="0" smtClean="0"/>
              <a:t>P40</a:t>
            </a:r>
          </a:p>
          <a:p>
            <a:r>
              <a:rPr lang="zh-TW" altLang="en-US" dirty="0" smtClean="0"/>
              <a:t>新增的節點必須單獨重新計算應該分配的</a:t>
            </a:r>
            <a:r>
              <a:rPr lang="en-US" altLang="zh-TW" dirty="0" smtClean="0"/>
              <a:t>Channel</a:t>
            </a:r>
          </a:p>
          <a:p>
            <a:r>
              <a:rPr lang="zh-TW" altLang="en-US" dirty="0" smtClean="0"/>
              <a:t>節點移除時，必須發送廣播封包給鄰居節點，鄰居節點會將該節點從干擾節點集合中移除。</a:t>
            </a:r>
            <a:endParaRPr lang="en-US" altLang="zh-TW" dirty="0" smtClean="0"/>
          </a:p>
          <a:p>
            <a:r>
              <a:rPr lang="zh-TW" altLang="en-US" dirty="0" smtClean="0"/>
              <a:t>節點重新進行</a:t>
            </a:r>
            <a:r>
              <a:rPr lang="en-US" altLang="zh-TW" dirty="0" smtClean="0"/>
              <a:t>CA</a:t>
            </a:r>
            <a:r>
              <a:rPr lang="zh-TW" altLang="en-US" dirty="0" smtClean="0"/>
              <a:t>的成本太大，我們設定了條件，除非開始發生封包遺失，否則將不會進行</a:t>
            </a:r>
            <a:r>
              <a:rPr lang="en-US" altLang="zh-TW" dirty="0" err="1" smtClean="0"/>
              <a:t>ReCA</a:t>
            </a:r>
            <a:r>
              <a:rPr lang="zh-TW" altLang="en-US" dirty="0" smtClean="0"/>
              <a:t>的工作</a:t>
            </a:r>
            <a:endParaRPr lang="en-US" altLang="zh-TW" dirty="0" smtClean="0"/>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25</a:t>
            </a:fld>
            <a:endParaRPr lang="en-US" altLang="zh-TW"/>
          </a:p>
        </p:txBody>
      </p:sp>
    </p:spTree>
    <p:extLst>
      <p:ext uri="{BB962C8B-B14F-4D97-AF65-F5344CB8AC3E}">
        <p14:creationId xmlns:p14="http://schemas.microsoft.com/office/powerpoint/2010/main" val="4283520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mtClean="0"/>
              <a:t>由於已經有研究證明在</a:t>
            </a:r>
            <a:r>
              <a:rPr lang="en-US" altLang="zh-TW" smtClean="0"/>
              <a:t>WMN</a:t>
            </a:r>
            <a:r>
              <a:rPr lang="zh-TW" altLang="en-US" smtClean="0"/>
              <a:t>中找出</a:t>
            </a:r>
            <a:r>
              <a:rPr lang="en-US" altLang="zh-TW" smtClean="0"/>
              <a:t>Optimal CA</a:t>
            </a:r>
            <a:r>
              <a:rPr lang="zh-TW" altLang="en-US" smtClean="0"/>
              <a:t>為</a:t>
            </a:r>
            <a:r>
              <a:rPr lang="en-US" altLang="zh-TW" smtClean="0"/>
              <a:t>NP-Hard</a:t>
            </a:r>
            <a:r>
              <a:rPr lang="zh-TW" altLang="en-US" smtClean="0"/>
              <a:t>，因此我們的</a:t>
            </a:r>
            <a:r>
              <a:rPr lang="en-US" altLang="zh-TW" smtClean="0"/>
              <a:t>CA</a:t>
            </a:r>
            <a:r>
              <a:rPr lang="zh-TW" altLang="en-US" smtClean="0"/>
              <a:t>也是屬於</a:t>
            </a:r>
            <a:r>
              <a:rPr lang="en-US" altLang="zh-TW" smtClean="0"/>
              <a:t>Heuristic</a:t>
            </a:r>
            <a:r>
              <a:rPr lang="en-US" altLang="zh-TW" baseline="0" smtClean="0"/>
              <a:t> algorithm</a:t>
            </a:r>
            <a:endParaRPr lang="zh-TW" altLang="en-US"/>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26</a:t>
            </a:fld>
            <a:endParaRPr lang="en-US" altLang="zh-TW"/>
          </a:p>
        </p:txBody>
      </p:sp>
    </p:spTree>
    <p:extLst>
      <p:ext uri="{BB962C8B-B14F-4D97-AF65-F5344CB8AC3E}">
        <p14:creationId xmlns:p14="http://schemas.microsoft.com/office/powerpoint/2010/main" val="4178584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mtClean="0"/>
              <a:t>Simulation Tool: Matlab</a:t>
            </a:r>
          </a:p>
          <a:p>
            <a:r>
              <a:rPr lang="zh-TW" altLang="en-US" smtClean="0"/>
              <a:t>使用者移動方式採用 </a:t>
            </a:r>
            <a:r>
              <a:rPr lang="en-US" altLang="zh-TW" smtClean="0"/>
              <a:t>Random Waypoint Model</a:t>
            </a:r>
            <a:r>
              <a:rPr lang="en-US" altLang="zh-TW" baseline="0" smtClean="0"/>
              <a:t> 1m/s ~ 50m/s </a:t>
            </a:r>
            <a:r>
              <a:rPr lang="zh-TW" altLang="en-US" baseline="0" smtClean="0"/>
              <a:t>每次停留時間約為</a:t>
            </a:r>
            <a:r>
              <a:rPr lang="en-US" altLang="zh-TW" baseline="0" smtClean="0"/>
              <a:t>0~20</a:t>
            </a:r>
            <a:r>
              <a:rPr lang="zh-TW" altLang="en-US" baseline="0" smtClean="0"/>
              <a:t>秒</a:t>
            </a:r>
            <a:endParaRPr lang="en-US" altLang="zh-TW" baseline="0" smtClean="0"/>
          </a:p>
          <a:p>
            <a:r>
              <a:rPr lang="zh-TW" altLang="en-US" smtClean="0"/>
              <a:t>每次模擬時間</a:t>
            </a:r>
            <a:r>
              <a:rPr lang="en-US" altLang="zh-TW" smtClean="0"/>
              <a:t>500</a:t>
            </a:r>
            <a:r>
              <a:rPr lang="zh-TW" altLang="en-US" smtClean="0"/>
              <a:t>秒 ，每一個</a:t>
            </a:r>
            <a:r>
              <a:rPr lang="en-US" altLang="zh-TW" smtClean="0"/>
              <a:t>sample</a:t>
            </a:r>
            <a:r>
              <a:rPr lang="zh-TW" altLang="en-US" smtClean="0"/>
              <a:t>值為執行</a:t>
            </a:r>
            <a:r>
              <a:rPr lang="en-US" altLang="zh-TW" smtClean="0"/>
              <a:t>100</a:t>
            </a:r>
            <a:r>
              <a:rPr lang="zh-TW" altLang="en-US" smtClean="0"/>
              <a:t>次模擬結果的平均值</a:t>
            </a:r>
            <a:endParaRPr lang="en-US" altLang="zh-TW" smtClean="0"/>
          </a:p>
          <a:p>
            <a:endParaRPr lang="zh-TW" altLang="en-US"/>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27</a:t>
            </a:fld>
            <a:endParaRPr lang="en-US" altLang="zh-TW"/>
          </a:p>
        </p:txBody>
      </p:sp>
    </p:spTree>
    <p:extLst>
      <p:ext uri="{BB962C8B-B14F-4D97-AF65-F5344CB8AC3E}">
        <p14:creationId xmlns:p14="http://schemas.microsoft.com/office/powerpoint/2010/main" val="3353289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這個</a:t>
            </a:r>
            <a:r>
              <a:rPr lang="en-US" altLang="zh-TW" dirty="0" smtClean="0"/>
              <a:t>Metric</a:t>
            </a:r>
            <a:r>
              <a:rPr lang="zh-TW" altLang="en-US" dirty="0" smtClean="0"/>
              <a:t>主要在</a:t>
            </a:r>
            <a:r>
              <a:rPr lang="en-US" altLang="zh-TW" dirty="0" smtClean="0"/>
              <a:t>CA</a:t>
            </a:r>
            <a:r>
              <a:rPr lang="zh-TW" altLang="en-US" dirty="0" smtClean="0"/>
              <a:t>全部執行完畢後將每一個節點對於</a:t>
            </a:r>
            <a:r>
              <a:rPr lang="en-US" altLang="zh-TW" dirty="0" smtClean="0"/>
              <a:t>Multicast</a:t>
            </a:r>
            <a:r>
              <a:rPr lang="zh-TW" altLang="en-US" dirty="0" smtClean="0"/>
              <a:t>的干擾程度進行加總的計算</a:t>
            </a:r>
            <a:endParaRPr lang="en-US" altLang="zh-TW" dirty="0" smtClean="0"/>
          </a:p>
          <a:p>
            <a:r>
              <a:rPr lang="zh-TW" altLang="en-US" dirty="0" smtClean="0"/>
              <a:t>藉此與其他</a:t>
            </a:r>
            <a:r>
              <a:rPr lang="en-US" altLang="zh-TW" dirty="0" smtClean="0"/>
              <a:t>Approach</a:t>
            </a:r>
            <a:r>
              <a:rPr lang="zh-TW" altLang="en-US" dirty="0" smtClean="0"/>
              <a:t>進行比較</a:t>
            </a:r>
            <a:endParaRPr lang="en-US" altLang="zh-TW" dirty="0" smtClean="0"/>
          </a:p>
          <a:p>
            <a:r>
              <a:rPr lang="en-US" altLang="zh-TW" dirty="0" smtClean="0"/>
              <a:t>T:</a:t>
            </a:r>
            <a:r>
              <a:rPr lang="zh-TW" altLang="en-US" dirty="0" smtClean="0"/>
              <a:t> </a:t>
            </a:r>
            <a:r>
              <a:rPr lang="en-US" altLang="zh-TW" dirty="0" smtClean="0"/>
              <a:t>Multicast Tree</a:t>
            </a:r>
          </a:p>
          <a:p>
            <a:r>
              <a:rPr lang="en-US" altLang="zh-TW" dirty="0" err="1" smtClean="0"/>
              <a:t>Isi</a:t>
            </a:r>
            <a:r>
              <a:rPr lang="en-US" altLang="zh-TW" dirty="0" smtClean="0"/>
              <a:t>: </a:t>
            </a:r>
            <a:r>
              <a:rPr lang="zh-TW" altLang="en-US" dirty="0" smtClean="0"/>
              <a:t>節點</a:t>
            </a:r>
            <a:r>
              <a:rPr lang="en-US" altLang="zh-TW" dirty="0" smtClean="0"/>
              <a:t>Ni</a:t>
            </a:r>
            <a:r>
              <a:rPr lang="zh-TW" altLang="en-US" dirty="0" smtClean="0"/>
              <a:t>的最大干擾集合</a:t>
            </a:r>
            <a:endParaRPr lang="zh-TW" altLang="en-US" dirty="0"/>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28</a:t>
            </a:fld>
            <a:endParaRPr lang="en-US" altLang="zh-TW"/>
          </a:p>
        </p:txBody>
      </p:sp>
    </p:spTree>
    <p:extLst>
      <p:ext uri="{BB962C8B-B14F-4D97-AF65-F5344CB8AC3E}">
        <p14:creationId xmlns:p14="http://schemas.microsoft.com/office/powerpoint/2010/main" val="3353289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CAMF</a:t>
            </a:r>
            <a:r>
              <a:rPr lang="zh-TW" altLang="en-US" dirty="0" smtClean="0"/>
              <a:t>比</a:t>
            </a:r>
            <a:r>
              <a:rPr lang="en-US" altLang="zh-TW" dirty="0" err="1" smtClean="0"/>
              <a:t>m_MCM</a:t>
            </a:r>
            <a:r>
              <a:rPr lang="zh-TW" altLang="en-US" dirty="0" smtClean="0"/>
              <a:t>改善了約</a:t>
            </a:r>
            <a:r>
              <a:rPr lang="en-US" altLang="zh-TW" dirty="0" smtClean="0"/>
              <a:t>36%</a:t>
            </a:r>
          </a:p>
          <a:p>
            <a:pPr marL="0" marR="0" indent="0" algn="l" defTabSz="914400" rtl="0" eaLnBrk="1" fontAlgn="base" latinLnBrk="0" hangingPunct="1">
              <a:lnSpc>
                <a:spcPct val="90000"/>
              </a:lnSpc>
              <a:spcBef>
                <a:spcPct val="40000"/>
              </a:spcBef>
              <a:spcAft>
                <a:spcPct val="0"/>
              </a:spcAft>
              <a:buClrTx/>
              <a:buSzTx/>
              <a:buFontTx/>
              <a:buNone/>
              <a:tabLst/>
              <a:defRPr/>
            </a:pPr>
            <a:r>
              <a:rPr lang="en-US" altLang="zh-TW" dirty="0" smtClean="0"/>
              <a:t>CAMF</a:t>
            </a:r>
            <a:r>
              <a:rPr lang="zh-TW" altLang="en-US" dirty="0" smtClean="0"/>
              <a:t>比</a:t>
            </a:r>
            <a:r>
              <a:rPr lang="en-US" altLang="zh-TW" dirty="0" smtClean="0"/>
              <a:t>M4</a:t>
            </a:r>
            <a:r>
              <a:rPr lang="zh-TW" altLang="en-US" dirty="0" smtClean="0"/>
              <a:t>改善了約</a:t>
            </a:r>
            <a:r>
              <a:rPr lang="en-US" altLang="zh-TW" dirty="0" smtClean="0"/>
              <a:t>42%</a:t>
            </a:r>
          </a:p>
          <a:p>
            <a:r>
              <a:rPr kumimoji="1" lang="zh-TW" altLang="en-US" sz="1200" kern="1200" dirty="0" smtClean="0">
                <a:solidFill>
                  <a:schemeClr val="tx1"/>
                </a:solidFill>
                <a:latin typeface="Arial" charset="0"/>
                <a:ea typeface="新細明體" pitchFamily="18" charset="-120"/>
                <a:cs typeface="+mn-cs"/>
              </a:rPr>
              <a:t>從圖中可以看出，透過我們的方法</a:t>
            </a:r>
            <a:r>
              <a:rPr kumimoji="1" lang="en-US" sz="1200" kern="1200" dirty="0" smtClean="0">
                <a:solidFill>
                  <a:schemeClr val="tx1"/>
                </a:solidFill>
                <a:latin typeface="Arial" charset="0"/>
                <a:ea typeface="新細明體" pitchFamily="18" charset="-120"/>
                <a:cs typeface="+mn-cs"/>
              </a:rPr>
              <a:t>CAMF</a:t>
            </a:r>
            <a:r>
              <a:rPr kumimoji="1" lang="zh-TW" altLang="en-US" sz="1200" kern="1200" dirty="0" smtClean="0">
                <a:solidFill>
                  <a:schemeClr val="tx1"/>
                </a:solidFill>
                <a:latin typeface="Arial" charset="0"/>
                <a:ea typeface="新細明體" pitchFamily="18" charset="-120"/>
                <a:cs typeface="+mn-cs"/>
              </a:rPr>
              <a:t>，最後整體群播樹的干擾程度為最低，主要原因在於當使用</a:t>
            </a:r>
            <a:r>
              <a:rPr kumimoji="1" lang="en-US" sz="1200" kern="1200" dirty="0" smtClean="0">
                <a:solidFill>
                  <a:schemeClr val="tx1"/>
                </a:solidFill>
                <a:latin typeface="Arial" charset="0"/>
                <a:ea typeface="新細明體" pitchFamily="18" charset="-120"/>
                <a:cs typeface="+mn-cs"/>
              </a:rPr>
              <a:t>CAMF</a:t>
            </a:r>
            <a:r>
              <a:rPr kumimoji="1" lang="zh-TW" altLang="en-US" sz="1200" kern="1200" dirty="0" smtClean="0">
                <a:solidFill>
                  <a:schemeClr val="tx1"/>
                </a:solidFill>
                <a:latin typeface="Arial" charset="0"/>
                <a:ea typeface="新細明體" pitchFamily="18" charset="-120"/>
                <a:cs typeface="+mn-cs"/>
              </a:rPr>
              <a:t>的方法時，每次指派頻道時，都是選擇造成干擾成本最低的頻道使用，所以最後的整體干擾效果也是最低的結果。而</a:t>
            </a:r>
            <a:r>
              <a:rPr kumimoji="1" lang="en-US" sz="1200" kern="1200" dirty="0" smtClean="0">
                <a:solidFill>
                  <a:schemeClr val="tx1"/>
                </a:solidFill>
                <a:latin typeface="Arial" charset="0"/>
                <a:ea typeface="新細明體" pitchFamily="18" charset="-120"/>
                <a:cs typeface="+mn-cs"/>
              </a:rPr>
              <a:t>MCM</a:t>
            </a:r>
            <a:r>
              <a:rPr kumimoji="1" lang="zh-TW" altLang="en-US" sz="1200" kern="1200" dirty="0" smtClean="0">
                <a:solidFill>
                  <a:schemeClr val="tx1"/>
                </a:solidFill>
                <a:latin typeface="Arial" charset="0"/>
                <a:ea typeface="新細明體" pitchFamily="18" charset="-120"/>
                <a:cs typeface="+mn-cs"/>
              </a:rPr>
              <a:t>與</a:t>
            </a:r>
            <a:r>
              <a:rPr kumimoji="1" lang="en-US" sz="1200" kern="1200" dirty="0" smtClean="0">
                <a:solidFill>
                  <a:schemeClr val="tx1"/>
                </a:solidFill>
                <a:latin typeface="Arial" charset="0"/>
                <a:ea typeface="新細明體" pitchFamily="18" charset="-120"/>
                <a:cs typeface="+mn-cs"/>
              </a:rPr>
              <a:t>M4</a:t>
            </a:r>
            <a:r>
              <a:rPr kumimoji="1" lang="zh-TW" altLang="en-US" sz="1200" kern="1200" dirty="0" smtClean="0">
                <a:solidFill>
                  <a:schemeClr val="tx1"/>
                </a:solidFill>
                <a:latin typeface="Arial" charset="0"/>
                <a:ea typeface="新細明體" pitchFamily="18" charset="-120"/>
                <a:cs typeface="+mn-cs"/>
              </a:rPr>
              <a:t>這兩個方法並沒有將傳送權重列入干擾成本的考慮，所以最後選擇頻道造成的干擾也會比</a:t>
            </a:r>
            <a:r>
              <a:rPr kumimoji="1" lang="en-US" sz="1200" kern="1200" dirty="0" smtClean="0">
                <a:solidFill>
                  <a:schemeClr val="tx1"/>
                </a:solidFill>
                <a:latin typeface="Arial" charset="0"/>
                <a:ea typeface="新細明體" pitchFamily="18" charset="-120"/>
                <a:cs typeface="+mn-cs"/>
              </a:rPr>
              <a:t>CAMF</a:t>
            </a:r>
            <a:r>
              <a:rPr kumimoji="1" lang="zh-TW" altLang="en-US" sz="1200" kern="1200" dirty="0" smtClean="0">
                <a:solidFill>
                  <a:schemeClr val="tx1"/>
                </a:solidFill>
                <a:latin typeface="Arial" charset="0"/>
                <a:ea typeface="新細明體" pitchFamily="18" charset="-120"/>
                <a:cs typeface="+mn-cs"/>
              </a:rPr>
              <a:t>還高，尤其在圖中可以看到在使用者節點密度越高，趨勢越明顯。在使用者節點數量為</a:t>
            </a:r>
            <a:r>
              <a:rPr kumimoji="1" lang="en-US" sz="1200" kern="1200" dirty="0" smtClean="0">
                <a:solidFill>
                  <a:schemeClr val="tx1"/>
                </a:solidFill>
                <a:latin typeface="Arial" charset="0"/>
                <a:ea typeface="新細明體" pitchFamily="18" charset="-120"/>
                <a:cs typeface="+mn-cs"/>
              </a:rPr>
              <a:t>100</a:t>
            </a:r>
            <a:r>
              <a:rPr kumimoji="1" lang="zh-TW" altLang="en-US" sz="1200" kern="1200" dirty="0" smtClean="0">
                <a:solidFill>
                  <a:schemeClr val="tx1"/>
                </a:solidFill>
                <a:latin typeface="Arial" charset="0"/>
                <a:ea typeface="新細明體" pitchFamily="18" charset="-120"/>
                <a:cs typeface="+mn-cs"/>
              </a:rPr>
              <a:t>時，</a:t>
            </a:r>
            <a:r>
              <a:rPr kumimoji="1" lang="en-US" sz="1200" kern="1200" dirty="0" smtClean="0">
                <a:solidFill>
                  <a:schemeClr val="tx1"/>
                </a:solidFill>
                <a:latin typeface="Arial" charset="0"/>
                <a:ea typeface="新細明體" pitchFamily="18" charset="-120"/>
                <a:cs typeface="+mn-cs"/>
              </a:rPr>
              <a:t>M4</a:t>
            </a:r>
            <a:r>
              <a:rPr kumimoji="1" lang="zh-TW" altLang="en-US" sz="1200" kern="1200" dirty="0" smtClean="0">
                <a:solidFill>
                  <a:schemeClr val="tx1"/>
                </a:solidFill>
                <a:latin typeface="Arial" charset="0"/>
                <a:ea typeface="新細明體" pitchFamily="18" charset="-120"/>
                <a:cs typeface="+mn-cs"/>
              </a:rPr>
              <a:t>與</a:t>
            </a:r>
            <a:r>
              <a:rPr kumimoji="1" lang="en-US" sz="1200" kern="1200" dirty="0" smtClean="0">
                <a:solidFill>
                  <a:schemeClr val="tx1"/>
                </a:solidFill>
                <a:latin typeface="Arial" charset="0"/>
                <a:ea typeface="新細明體" pitchFamily="18" charset="-120"/>
                <a:cs typeface="+mn-cs"/>
              </a:rPr>
              <a:t>MCM</a:t>
            </a:r>
            <a:r>
              <a:rPr kumimoji="1" lang="zh-TW" altLang="en-US" sz="1200" kern="1200" dirty="0" smtClean="0">
                <a:solidFill>
                  <a:schemeClr val="tx1"/>
                </a:solidFill>
                <a:latin typeface="Arial" charset="0"/>
                <a:ea typeface="新細明體" pitchFamily="18" charset="-120"/>
                <a:cs typeface="+mn-cs"/>
              </a:rPr>
              <a:t>的</a:t>
            </a:r>
            <a:r>
              <a:rPr kumimoji="1" lang="en-US" sz="1200" kern="1200" dirty="0" smtClean="0">
                <a:solidFill>
                  <a:schemeClr val="tx1"/>
                </a:solidFill>
                <a:latin typeface="Arial" charset="0"/>
                <a:ea typeface="新細明體" pitchFamily="18" charset="-120"/>
                <a:cs typeface="+mn-cs"/>
              </a:rPr>
              <a:t>ICMT</a:t>
            </a:r>
            <a:r>
              <a:rPr kumimoji="1" lang="zh-TW" altLang="en-US" sz="1200" kern="1200" dirty="0" smtClean="0">
                <a:solidFill>
                  <a:schemeClr val="tx1"/>
                </a:solidFill>
                <a:latin typeface="Arial" charset="0"/>
                <a:ea typeface="新細明體" pitchFamily="18" charset="-120"/>
                <a:cs typeface="+mn-cs"/>
              </a:rPr>
              <a:t>值與我們的方法</a:t>
            </a:r>
            <a:r>
              <a:rPr kumimoji="1" lang="en-US" sz="1200" kern="1200" dirty="0" smtClean="0">
                <a:solidFill>
                  <a:schemeClr val="tx1"/>
                </a:solidFill>
                <a:latin typeface="Arial" charset="0"/>
                <a:ea typeface="新細明體" pitchFamily="18" charset="-120"/>
                <a:cs typeface="+mn-cs"/>
              </a:rPr>
              <a:t>CAMF</a:t>
            </a:r>
            <a:r>
              <a:rPr kumimoji="1" lang="zh-TW" altLang="en-US" sz="1200" kern="1200" dirty="0" smtClean="0">
                <a:solidFill>
                  <a:schemeClr val="tx1"/>
                </a:solidFill>
                <a:latin typeface="Arial" charset="0"/>
                <a:ea typeface="新細明體" pitchFamily="18" charset="-120"/>
                <a:cs typeface="+mn-cs"/>
              </a:rPr>
              <a:t>差異分別為</a:t>
            </a:r>
            <a:r>
              <a:rPr kumimoji="1" lang="en-US" sz="1200" kern="1200" dirty="0" smtClean="0">
                <a:solidFill>
                  <a:schemeClr val="tx1"/>
                </a:solidFill>
                <a:latin typeface="Arial" charset="0"/>
                <a:ea typeface="新細明體" pitchFamily="18" charset="-120"/>
                <a:cs typeface="+mn-cs"/>
              </a:rPr>
              <a:t>42%</a:t>
            </a:r>
            <a:r>
              <a:rPr kumimoji="1" lang="zh-TW" altLang="en-US" sz="1200" kern="1200" dirty="0" smtClean="0">
                <a:solidFill>
                  <a:schemeClr val="tx1"/>
                </a:solidFill>
                <a:latin typeface="Arial" charset="0"/>
                <a:ea typeface="新細明體" pitchFamily="18" charset="-120"/>
                <a:cs typeface="+mn-cs"/>
              </a:rPr>
              <a:t>與</a:t>
            </a:r>
            <a:r>
              <a:rPr kumimoji="1" lang="en-US" sz="1200" kern="1200" dirty="0" smtClean="0">
                <a:solidFill>
                  <a:schemeClr val="tx1"/>
                </a:solidFill>
                <a:latin typeface="Arial" charset="0"/>
                <a:ea typeface="新細明體" pitchFamily="18" charset="-120"/>
                <a:cs typeface="+mn-cs"/>
              </a:rPr>
              <a:t>36%</a:t>
            </a:r>
            <a:r>
              <a:rPr kumimoji="1" lang="zh-TW" altLang="en-US" sz="1200" kern="1200" dirty="0" smtClean="0">
                <a:solidFill>
                  <a:schemeClr val="tx1"/>
                </a:solidFill>
                <a:latin typeface="Arial" charset="0"/>
                <a:ea typeface="新細明體" pitchFamily="18" charset="-120"/>
                <a:cs typeface="+mn-cs"/>
              </a:rPr>
              <a:t>。也因為</a:t>
            </a:r>
            <a:r>
              <a:rPr kumimoji="1" lang="en-US" sz="1200" kern="1200" dirty="0" smtClean="0">
                <a:solidFill>
                  <a:schemeClr val="tx1"/>
                </a:solidFill>
                <a:latin typeface="Arial" charset="0"/>
                <a:ea typeface="新細明體" pitchFamily="18" charset="-120"/>
                <a:cs typeface="+mn-cs"/>
              </a:rPr>
              <a:t>M4</a:t>
            </a:r>
            <a:r>
              <a:rPr kumimoji="1" lang="zh-TW" altLang="en-US" sz="1200" kern="1200" dirty="0" smtClean="0">
                <a:solidFill>
                  <a:schemeClr val="tx1"/>
                </a:solidFill>
                <a:latin typeface="Arial" charset="0"/>
                <a:ea typeface="新細明體" pitchFamily="18" charset="-120"/>
                <a:cs typeface="+mn-cs"/>
              </a:rPr>
              <a:t>沒有將干擾成本列入最小化的關係，所以</a:t>
            </a:r>
            <a:r>
              <a:rPr kumimoji="1" lang="en-US" sz="1200" kern="1200" dirty="0" smtClean="0">
                <a:solidFill>
                  <a:schemeClr val="tx1"/>
                </a:solidFill>
                <a:latin typeface="Arial" charset="0"/>
                <a:ea typeface="新細明體" pitchFamily="18" charset="-120"/>
                <a:cs typeface="+mn-cs"/>
              </a:rPr>
              <a:t>M4</a:t>
            </a:r>
            <a:r>
              <a:rPr kumimoji="1" lang="zh-TW" altLang="en-US" sz="1200" kern="1200" dirty="0" smtClean="0">
                <a:solidFill>
                  <a:schemeClr val="tx1"/>
                </a:solidFill>
                <a:latin typeface="Arial" charset="0"/>
                <a:ea typeface="新細明體" pitchFamily="18" charset="-120"/>
                <a:cs typeface="+mn-cs"/>
              </a:rPr>
              <a:t>的</a:t>
            </a:r>
            <a:r>
              <a:rPr kumimoji="1" lang="en-US" sz="1200" kern="1200" dirty="0" smtClean="0">
                <a:solidFill>
                  <a:schemeClr val="tx1"/>
                </a:solidFill>
                <a:latin typeface="Arial" charset="0"/>
                <a:ea typeface="新細明體" pitchFamily="18" charset="-120"/>
                <a:cs typeface="+mn-cs"/>
              </a:rPr>
              <a:t>ICMT</a:t>
            </a:r>
            <a:r>
              <a:rPr kumimoji="1" lang="zh-TW" altLang="en-US" sz="1200" kern="1200" dirty="0" smtClean="0">
                <a:solidFill>
                  <a:schemeClr val="tx1"/>
                </a:solidFill>
                <a:latin typeface="Arial" charset="0"/>
                <a:ea typeface="新細明體" pitchFamily="18" charset="-120"/>
                <a:cs typeface="+mn-cs"/>
              </a:rPr>
              <a:t>值最高，也就是</a:t>
            </a:r>
            <a:r>
              <a:rPr kumimoji="1" lang="en-US" sz="1200" kern="1200" dirty="0" smtClean="0">
                <a:solidFill>
                  <a:schemeClr val="tx1"/>
                </a:solidFill>
                <a:latin typeface="Arial" charset="0"/>
                <a:ea typeface="新細明體" pitchFamily="18" charset="-120"/>
                <a:cs typeface="+mn-cs"/>
              </a:rPr>
              <a:t>M4</a:t>
            </a:r>
            <a:r>
              <a:rPr kumimoji="1" lang="zh-TW" altLang="en-US" sz="1200" kern="1200" dirty="0" smtClean="0">
                <a:solidFill>
                  <a:schemeClr val="tx1"/>
                </a:solidFill>
                <a:latin typeface="Arial" charset="0"/>
                <a:ea typeface="新細明體" pitchFamily="18" charset="-120"/>
                <a:cs typeface="+mn-cs"/>
              </a:rPr>
              <a:t>在使用者節點增加時，在指派頻道時所帶來的干擾程度為最高。另外在圖</a:t>
            </a:r>
            <a:r>
              <a:rPr kumimoji="1" lang="en-US" sz="1200" kern="1200" dirty="0" smtClean="0">
                <a:solidFill>
                  <a:schemeClr val="tx1"/>
                </a:solidFill>
                <a:latin typeface="Arial" charset="0"/>
                <a:ea typeface="新細明體" pitchFamily="18" charset="-120"/>
                <a:cs typeface="+mn-cs"/>
              </a:rPr>
              <a:t>4.1</a:t>
            </a:r>
            <a:r>
              <a:rPr kumimoji="1" lang="zh-TW" altLang="en-US" sz="1200" kern="1200" dirty="0" smtClean="0">
                <a:solidFill>
                  <a:schemeClr val="tx1"/>
                </a:solidFill>
                <a:latin typeface="Arial" charset="0"/>
                <a:ea typeface="新細明體" pitchFamily="18" charset="-120"/>
                <a:cs typeface="+mn-cs"/>
              </a:rPr>
              <a:t>中也呼應我們提過的干擾問題是無法完全避免的現象，尤其是當使用者節點數量越高造成密度也增加的情形，無論如何配置通訊頻道，干擾的問題都會隨之增加</a:t>
            </a:r>
            <a:endParaRPr lang="zh-TW" altLang="en-US" dirty="0"/>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30</a:t>
            </a:fld>
            <a:endParaRPr lang="en-US" altLang="zh-TW"/>
          </a:p>
        </p:txBody>
      </p:sp>
    </p:spTree>
    <p:extLst>
      <p:ext uri="{BB962C8B-B14F-4D97-AF65-F5344CB8AC3E}">
        <p14:creationId xmlns:p14="http://schemas.microsoft.com/office/powerpoint/2010/main" val="2179021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CAMF</a:t>
            </a:r>
            <a:r>
              <a:rPr lang="zh-TW" altLang="en-US" dirty="0" smtClean="0"/>
              <a:t>比</a:t>
            </a:r>
            <a:r>
              <a:rPr lang="en-US" altLang="zh-TW" dirty="0" err="1" smtClean="0"/>
              <a:t>m_MCM</a:t>
            </a:r>
            <a:r>
              <a:rPr lang="zh-TW" altLang="en-US" dirty="0" smtClean="0"/>
              <a:t>改善了約</a:t>
            </a:r>
            <a:r>
              <a:rPr lang="en-US" altLang="zh-TW" dirty="0" smtClean="0"/>
              <a:t>36%</a:t>
            </a:r>
          </a:p>
          <a:p>
            <a:pPr marL="0" marR="0" indent="0" algn="l" defTabSz="914400" rtl="0" eaLnBrk="1" fontAlgn="base" latinLnBrk="0" hangingPunct="1">
              <a:lnSpc>
                <a:spcPct val="90000"/>
              </a:lnSpc>
              <a:spcBef>
                <a:spcPct val="40000"/>
              </a:spcBef>
              <a:spcAft>
                <a:spcPct val="0"/>
              </a:spcAft>
              <a:buClrTx/>
              <a:buSzTx/>
              <a:buFontTx/>
              <a:buNone/>
              <a:tabLst/>
              <a:defRPr/>
            </a:pPr>
            <a:r>
              <a:rPr lang="en-US" altLang="zh-TW" dirty="0" smtClean="0"/>
              <a:t>CAMF</a:t>
            </a:r>
            <a:r>
              <a:rPr lang="zh-TW" altLang="en-US" dirty="0" smtClean="0"/>
              <a:t>比</a:t>
            </a:r>
            <a:r>
              <a:rPr lang="en-US" altLang="zh-TW" dirty="0" smtClean="0"/>
              <a:t>M4</a:t>
            </a:r>
            <a:r>
              <a:rPr lang="zh-TW" altLang="en-US" dirty="0" smtClean="0"/>
              <a:t>改善了約</a:t>
            </a:r>
            <a:r>
              <a:rPr lang="en-US" altLang="zh-TW" dirty="0" smtClean="0"/>
              <a:t>57%</a:t>
            </a:r>
          </a:p>
          <a:p>
            <a:r>
              <a:rPr kumimoji="1" lang="zh-TW" altLang="en-US" sz="1200" kern="1200" dirty="0" smtClean="0">
                <a:solidFill>
                  <a:schemeClr val="tx1"/>
                </a:solidFill>
                <a:latin typeface="Arial" charset="0"/>
                <a:ea typeface="新細明體" pitchFamily="18" charset="-120"/>
                <a:cs typeface="+mn-cs"/>
              </a:rPr>
              <a:t>當</a:t>
            </a:r>
            <a:r>
              <a:rPr kumimoji="1" lang="en-US" sz="1200" kern="1200" dirty="0" smtClean="0">
                <a:solidFill>
                  <a:schemeClr val="tx1"/>
                </a:solidFill>
                <a:latin typeface="Arial" charset="0"/>
                <a:ea typeface="新細明體" pitchFamily="18" charset="-120"/>
                <a:cs typeface="+mn-cs"/>
              </a:rPr>
              <a:t>WMN</a:t>
            </a:r>
            <a:r>
              <a:rPr kumimoji="1" lang="zh-TW" altLang="en-US" sz="1200" kern="1200" dirty="0" smtClean="0">
                <a:solidFill>
                  <a:schemeClr val="tx1"/>
                </a:solidFill>
                <a:latin typeface="Arial" charset="0"/>
                <a:ea typeface="新細明體" pitchFamily="18" charset="-120"/>
                <a:cs typeface="+mn-cs"/>
              </a:rPr>
              <a:t>路由節點由</a:t>
            </a:r>
            <a:r>
              <a:rPr kumimoji="1" lang="en-US" sz="1200" kern="1200" dirty="0" smtClean="0">
                <a:solidFill>
                  <a:schemeClr val="tx1"/>
                </a:solidFill>
                <a:latin typeface="Arial" charset="0"/>
                <a:ea typeface="新細明體" pitchFamily="18" charset="-120"/>
                <a:cs typeface="+mn-cs"/>
              </a:rPr>
              <a:t>40</a:t>
            </a:r>
            <a:r>
              <a:rPr kumimoji="1" lang="zh-TW" altLang="en-US" sz="1200" kern="1200" dirty="0" smtClean="0">
                <a:solidFill>
                  <a:schemeClr val="tx1"/>
                </a:solidFill>
                <a:latin typeface="Arial" charset="0"/>
                <a:ea typeface="新細明體" pitchFamily="18" charset="-120"/>
                <a:cs typeface="+mn-cs"/>
              </a:rPr>
              <a:t>個增加一倍到</a:t>
            </a:r>
            <a:r>
              <a:rPr kumimoji="1" lang="en-US" sz="1200" kern="1200" dirty="0" smtClean="0">
                <a:solidFill>
                  <a:schemeClr val="tx1"/>
                </a:solidFill>
                <a:latin typeface="Arial" charset="0"/>
                <a:ea typeface="新細明體" pitchFamily="18" charset="-120"/>
                <a:cs typeface="+mn-cs"/>
              </a:rPr>
              <a:t>80</a:t>
            </a:r>
            <a:r>
              <a:rPr kumimoji="1" lang="zh-TW" altLang="en-US" sz="1200" kern="1200" dirty="0" smtClean="0">
                <a:solidFill>
                  <a:schemeClr val="tx1"/>
                </a:solidFill>
                <a:latin typeface="Arial" charset="0"/>
                <a:ea typeface="新細明體" pitchFamily="18" charset="-120"/>
                <a:cs typeface="+mn-cs"/>
              </a:rPr>
              <a:t>個時，三種頻道指派方法的</a:t>
            </a:r>
            <a:r>
              <a:rPr kumimoji="1" lang="en-US" sz="1200" kern="1200" dirty="0" smtClean="0">
                <a:solidFill>
                  <a:schemeClr val="tx1"/>
                </a:solidFill>
                <a:latin typeface="Arial" charset="0"/>
                <a:ea typeface="新細明體" pitchFamily="18" charset="-120"/>
                <a:cs typeface="+mn-cs"/>
              </a:rPr>
              <a:t>ICMT</a:t>
            </a:r>
            <a:r>
              <a:rPr kumimoji="1" lang="zh-TW" altLang="en-US" sz="1200" kern="1200" dirty="0" smtClean="0">
                <a:solidFill>
                  <a:schemeClr val="tx1"/>
                </a:solidFill>
                <a:latin typeface="Arial" charset="0"/>
                <a:ea typeface="新細明體" pitchFamily="18" charset="-120"/>
                <a:cs typeface="+mn-cs"/>
              </a:rPr>
              <a:t>值都有明顯的增加，以</a:t>
            </a:r>
            <a:r>
              <a:rPr kumimoji="1" lang="en-US" sz="1200" kern="1200" dirty="0" smtClean="0">
                <a:solidFill>
                  <a:schemeClr val="tx1"/>
                </a:solidFill>
                <a:latin typeface="Arial" charset="0"/>
                <a:ea typeface="新細明體" pitchFamily="18" charset="-120"/>
                <a:cs typeface="+mn-cs"/>
              </a:rPr>
              <a:t>CAMF</a:t>
            </a:r>
            <a:r>
              <a:rPr kumimoji="1" lang="zh-TW" altLang="en-US" sz="1200" kern="1200" dirty="0" smtClean="0">
                <a:solidFill>
                  <a:schemeClr val="tx1"/>
                </a:solidFill>
                <a:latin typeface="Arial" charset="0"/>
                <a:ea typeface="新細明體" pitchFamily="18" charset="-120"/>
                <a:cs typeface="+mn-cs"/>
              </a:rPr>
              <a:t>而言，整體干擾程度增加約</a:t>
            </a:r>
            <a:r>
              <a:rPr kumimoji="1" lang="en-US" sz="1200" kern="1200" dirty="0" smtClean="0">
                <a:solidFill>
                  <a:schemeClr val="tx1"/>
                </a:solidFill>
                <a:latin typeface="Arial" charset="0"/>
                <a:ea typeface="新細明體" pitchFamily="18" charset="-120"/>
                <a:cs typeface="+mn-cs"/>
              </a:rPr>
              <a:t>38%</a:t>
            </a:r>
            <a:r>
              <a:rPr kumimoji="1" lang="zh-TW" altLang="en-US" sz="1200" kern="1200" dirty="0" smtClean="0">
                <a:solidFill>
                  <a:schemeClr val="tx1"/>
                </a:solidFill>
                <a:latin typeface="Arial" charset="0"/>
                <a:ea typeface="新細明體" pitchFamily="18" charset="-120"/>
                <a:cs typeface="+mn-cs"/>
              </a:rPr>
              <a:t>，其他研究方法都有類似幅度的增長。在這樣的模擬環境中，</a:t>
            </a:r>
            <a:r>
              <a:rPr kumimoji="1" lang="en-US" sz="1200" kern="1200" dirty="0" smtClean="0">
                <a:solidFill>
                  <a:schemeClr val="tx1"/>
                </a:solidFill>
                <a:latin typeface="Arial" charset="0"/>
                <a:ea typeface="新細明體" pitchFamily="18" charset="-120"/>
                <a:cs typeface="+mn-cs"/>
              </a:rPr>
              <a:t>CAMF</a:t>
            </a:r>
            <a:r>
              <a:rPr kumimoji="1" lang="zh-TW" altLang="en-US" sz="1200" kern="1200" dirty="0" smtClean="0">
                <a:solidFill>
                  <a:schemeClr val="tx1"/>
                </a:solidFill>
                <a:latin typeface="Arial" charset="0"/>
                <a:ea typeface="新細明體" pitchFamily="18" charset="-120"/>
                <a:cs typeface="+mn-cs"/>
              </a:rPr>
              <a:t>與</a:t>
            </a:r>
            <a:r>
              <a:rPr kumimoji="1" lang="en-US" sz="1200" kern="1200" dirty="0" smtClean="0">
                <a:solidFill>
                  <a:schemeClr val="tx1"/>
                </a:solidFill>
                <a:latin typeface="Arial" charset="0"/>
                <a:ea typeface="新細明體" pitchFamily="18" charset="-120"/>
                <a:cs typeface="+mn-cs"/>
              </a:rPr>
              <a:t>M4</a:t>
            </a:r>
            <a:r>
              <a:rPr kumimoji="1" lang="zh-TW" altLang="en-US" sz="1200" kern="1200" dirty="0" smtClean="0">
                <a:solidFill>
                  <a:schemeClr val="tx1"/>
                </a:solidFill>
                <a:latin typeface="Arial" charset="0"/>
                <a:ea typeface="新細明體" pitchFamily="18" charset="-120"/>
                <a:cs typeface="+mn-cs"/>
              </a:rPr>
              <a:t>及</a:t>
            </a:r>
            <a:r>
              <a:rPr kumimoji="1" lang="en-US" sz="1200" kern="1200" dirty="0" err="1" smtClean="0">
                <a:solidFill>
                  <a:schemeClr val="tx1"/>
                </a:solidFill>
                <a:latin typeface="Arial" charset="0"/>
                <a:ea typeface="新細明體" pitchFamily="18" charset="-120"/>
                <a:cs typeface="+mn-cs"/>
              </a:rPr>
              <a:t>m_MCM</a:t>
            </a:r>
            <a:r>
              <a:rPr kumimoji="1" lang="zh-TW" altLang="en-US" sz="1200" kern="1200" dirty="0" smtClean="0">
                <a:solidFill>
                  <a:schemeClr val="tx1"/>
                </a:solidFill>
                <a:latin typeface="Arial" charset="0"/>
                <a:ea typeface="新細明體" pitchFamily="18" charset="-120"/>
                <a:cs typeface="+mn-cs"/>
              </a:rPr>
              <a:t>的差異約分別為</a:t>
            </a:r>
            <a:r>
              <a:rPr kumimoji="1" lang="en-US" sz="1200" kern="1200" dirty="0" smtClean="0">
                <a:solidFill>
                  <a:schemeClr val="tx1"/>
                </a:solidFill>
                <a:latin typeface="Arial" charset="0"/>
                <a:ea typeface="新細明體" pitchFamily="18" charset="-120"/>
                <a:cs typeface="+mn-cs"/>
              </a:rPr>
              <a:t>57%</a:t>
            </a:r>
            <a:r>
              <a:rPr kumimoji="1" lang="zh-TW" altLang="en-US" sz="1200" kern="1200" dirty="0" smtClean="0">
                <a:solidFill>
                  <a:schemeClr val="tx1"/>
                </a:solidFill>
                <a:latin typeface="Arial" charset="0"/>
                <a:ea typeface="新細明體" pitchFamily="18" charset="-120"/>
                <a:cs typeface="+mn-cs"/>
              </a:rPr>
              <a:t>與</a:t>
            </a:r>
            <a:r>
              <a:rPr kumimoji="1" lang="en-US" sz="1200" kern="1200" dirty="0" smtClean="0">
                <a:solidFill>
                  <a:schemeClr val="tx1"/>
                </a:solidFill>
                <a:latin typeface="Arial" charset="0"/>
                <a:ea typeface="新細明體" pitchFamily="18" charset="-120"/>
                <a:cs typeface="+mn-cs"/>
              </a:rPr>
              <a:t>36%</a:t>
            </a:r>
            <a:r>
              <a:rPr kumimoji="1" lang="zh-TW" altLang="en-US" sz="1200" kern="1200" dirty="0" smtClean="0">
                <a:solidFill>
                  <a:schemeClr val="tx1"/>
                </a:solidFill>
                <a:latin typeface="Arial" charset="0"/>
                <a:ea typeface="新細明體" pitchFamily="18" charset="-120"/>
                <a:cs typeface="+mn-cs"/>
              </a:rPr>
              <a:t>。因此，我們可以觀察到</a:t>
            </a:r>
            <a:r>
              <a:rPr kumimoji="1" lang="en-US" sz="1200" kern="1200" dirty="0" smtClean="0">
                <a:solidFill>
                  <a:schemeClr val="tx1"/>
                </a:solidFill>
                <a:latin typeface="Arial" charset="0"/>
                <a:ea typeface="新細明體" pitchFamily="18" charset="-120"/>
                <a:cs typeface="+mn-cs"/>
              </a:rPr>
              <a:t>M4</a:t>
            </a:r>
            <a:r>
              <a:rPr kumimoji="1" lang="zh-TW" altLang="en-US" sz="1200" kern="1200" dirty="0" smtClean="0">
                <a:solidFill>
                  <a:schemeClr val="tx1"/>
                </a:solidFill>
                <a:latin typeface="Arial" charset="0"/>
                <a:ea typeface="新細明體" pitchFamily="18" charset="-120"/>
                <a:cs typeface="+mn-cs"/>
              </a:rPr>
              <a:t>的節點數量密度增加時，干擾的改善效能是呈現衰減的現象。也由於如前文所提，節點的干擾代表著被干擾的節點必須重新傳送封包，重新傳送封包的代表意義有兩點</a:t>
            </a:r>
            <a:r>
              <a:rPr kumimoji="1" lang="en-US" sz="1200" kern="1200" dirty="0" smtClean="0">
                <a:solidFill>
                  <a:schemeClr val="tx1"/>
                </a:solidFill>
                <a:latin typeface="Arial" charset="0"/>
                <a:ea typeface="新細明體" pitchFamily="18" charset="-120"/>
                <a:cs typeface="+mn-cs"/>
              </a:rPr>
              <a:t>:</a:t>
            </a:r>
            <a:endParaRPr kumimoji="1" lang="zh-TW" altLang="en-US" sz="1200" kern="1200" dirty="0" smtClean="0">
              <a:solidFill>
                <a:schemeClr val="tx1"/>
              </a:solidFill>
              <a:latin typeface="Arial" charset="0"/>
              <a:ea typeface="新細明體" pitchFamily="18" charset="-120"/>
              <a:cs typeface="+mn-cs"/>
            </a:endParaRPr>
          </a:p>
          <a:p>
            <a:pPr lvl="0"/>
            <a:r>
              <a:rPr kumimoji="1" lang="zh-TW" altLang="en-US" sz="1200" kern="1200" dirty="0" smtClean="0">
                <a:solidFill>
                  <a:schemeClr val="tx1"/>
                </a:solidFill>
                <a:latin typeface="Arial" charset="0"/>
                <a:ea typeface="新細明體" pitchFamily="18" charset="-120"/>
                <a:cs typeface="+mn-cs"/>
              </a:rPr>
              <a:t>網路的利用效能降低</a:t>
            </a:r>
            <a:r>
              <a:rPr kumimoji="1" lang="en-US" sz="1200" kern="1200" dirty="0" smtClean="0">
                <a:solidFill>
                  <a:schemeClr val="tx1"/>
                </a:solidFill>
                <a:latin typeface="Arial" charset="0"/>
                <a:ea typeface="新細明體" pitchFamily="18" charset="-120"/>
                <a:cs typeface="+mn-cs"/>
              </a:rPr>
              <a:t>:</a:t>
            </a:r>
            <a:r>
              <a:rPr kumimoji="1" lang="zh-TW" altLang="en-US" sz="1200" kern="1200" dirty="0" smtClean="0">
                <a:solidFill>
                  <a:schemeClr val="tx1"/>
                </a:solidFill>
                <a:latin typeface="Arial" charset="0"/>
                <a:ea typeface="新細明體" pitchFamily="18" charset="-120"/>
                <a:cs typeface="+mn-cs"/>
              </a:rPr>
              <a:t>原本傳送一的封包的成本將因為重新傳送的次數而線性增加，整體網路的產出效能因此減少。</a:t>
            </a:r>
          </a:p>
          <a:p>
            <a:pPr lvl="0"/>
            <a:r>
              <a:rPr kumimoji="1" lang="zh-TW" altLang="en-US" sz="1200" kern="1200" dirty="0" smtClean="0">
                <a:solidFill>
                  <a:schemeClr val="tx1"/>
                </a:solidFill>
                <a:latin typeface="Arial" charset="0"/>
                <a:ea typeface="新細明體" pitchFamily="18" charset="-120"/>
                <a:cs typeface="+mn-cs"/>
              </a:rPr>
              <a:t>封包延遲問題</a:t>
            </a:r>
            <a:r>
              <a:rPr kumimoji="1" lang="en-US" sz="1200" kern="1200" dirty="0" smtClean="0">
                <a:solidFill>
                  <a:schemeClr val="tx1"/>
                </a:solidFill>
                <a:latin typeface="Arial" charset="0"/>
                <a:ea typeface="新細明體" pitchFamily="18" charset="-120"/>
                <a:cs typeface="+mn-cs"/>
              </a:rPr>
              <a:t>:</a:t>
            </a:r>
            <a:r>
              <a:rPr kumimoji="1" lang="zh-TW" altLang="en-US" sz="1200" kern="1200" dirty="0" smtClean="0">
                <a:solidFill>
                  <a:schemeClr val="tx1"/>
                </a:solidFill>
                <a:latin typeface="Arial" charset="0"/>
                <a:ea typeface="新細明體" pitchFamily="18" charset="-120"/>
                <a:cs typeface="+mn-cs"/>
              </a:rPr>
              <a:t>封包的重新傳送代表接收端的應用程式將會對於封包延遲的問題而受到影響，尤其以語音</a:t>
            </a:r>
            <a:r>
              <a:rPr kumimoji="1" lang="en-US" sz="1200" kern="1200" dirty="0" smtClean="0">
                <a:solidFill>
                  <a:schemeClr val="tx1"/>
                </a:solidFill>
                <a:latin typeface="Arial" charset="0"/>
                <a:ea typeface="新細明體" pitchFamily="18" charset="-120"/>
                <a:cs typeface="+mn-cs"/>
              </a:rPr>
              <a:t>/</a:t>
            </a:r>
            <a:r>
              <a:rPr kumimoji="1" lang="zh-TW" altLang="en-US" sz="1200" kern="1200" dirty="0" smtClean="0">
                <a:solidFill>
                  <a:schemeClr val="tx1"/>
                </a:solidFill>
                <a:latin typeface="Arial" charset="0"/>
                <a:ea typeface="新細明體" pitchFamily="18" charset="-120"/>
                <a:cs typeface="+mn-cs"/>
              </a:rPr>
              <a:t>影像傳輸此類的應用程式影響最為明顯。</a:t>
            </a:r>
          </a:p>
          <a:p>
            <a:endParaRPr lang="zh-TW" altLang="en-US" dirty="0"/>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31</a:t>
            </a:fld>
            <a:endParaRPr lang="en-US" altLang="zh-TW"/>
          </a:p>
        </p:txBody>
      </p:sp>
    </p:spTree>
    <p:extLst>
      <p:ext uri="{BB962C8B-B14F-4D97-AF65-F5344CB8AC3E}">
        <p14:creationId xmlns:p14="http://schemas.microsoft.com/office/powerpoint/2010/main" val="3543447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Receiver number is constant : 100</a:t>
            </a:r>
          </a:p>
          <a:p>
            <a:endParaRPr lang="en-US" altLang="zh-TW" dirty="0" smtClean="0"/>
          </a:p>
          <a:p>
            <a:pPr marL="0" marR="0" indent="0" algn="l" defTabSz="914400" rtl="0" eaLnBrk="1" fontAlgn="base" latinLnBrk="0" hangingPunct="1">
              <a:lnSpc>
                <a:spcPct val="90000"/>
              </a:lnSpc>
              <a:spcBef>
                <a:spcPct val="40000"/>
              </a:spcBef>
              <a:spcAft>
                <a:spcPct val="0"/>
              </a:spcAft>
              <a:buClrTx/>
              <a:buSzTx/>
              <a:buFontTx/>
              <a:buNone/>
              <a:tabLst/>
              <a:defRPr/>
            </a:pPr>
            <a:r>
              <a:rPr kumimoji="1" lang="zh-TW" altLang="en-US" sz="1200" kern="1200" dirty="0" smtClean="0">
                <a:solidFill>
                  <a:schemeClr val="tx1"/>
                </a:solidFill>
                <a:latin typeface="Arial" charset="0"/>
                <a:ea typeface="新細明體" pitchFamily="18" charset="-120"/>
                <a:cs typeface="+mn-cs"/>
              </a:rPr>
              <a:t>另外，我們改變</a:t>
            </a:r>
            <a:r>
              <a:rPr kumimoji="1" lang="en-US" sz="1200" kern="1200" dirty="0" smtClean="0">
                <a:solidFill>
                  <a:schemeClr val="tx1"/>
                </a:solidFill>
                <a:latin typeface="Arial" charset="0"/>
                <a:ea typeface="新細明體" pitchFamily="18" charset="-120"/>
                <a:cs typeface="+mn-cs"/>
              </a:rPr>
              <a:t>WMN</a:t>
            </a:r>
            <a:r>
              <a:rPr kumimoji="1" lang="zh-TW" altLang="en-US" sz="1200" kern="1200" dirty="0" smtClean="0">
                <a:solidFill>
                  <a:schemeClr val="tx1"/>
                </a:solidFill>
                <a:latin typeface="Arial" charset="0"/>
                <a:ea typeface="新細明體" pitchFamily="18" charset="-120"/>
                <a:cs typeface="+mn-cs"/>
              </a:rPr>
              <a:t>路由節點的數量，由</a:t>
            </a:r>
            <a:r>
              <a:rPr kumimoji="1" lang="en-US" sz="1200" kern="1200" dirty="0" smtClean="0">
                <a:solidFill>
                  <a:schemeClr val="tx1"/>
                </a:solidFill>
                <a:latin typeface="Arial" charset="0"/>
                <a:ea typeface="新細明體" pitchFamily="18" charset="-120"/>
                <a:cs typeface="+mn-cs"/>
              </a:rPr>
              <a:t>10</a:t>
            </a:r>
            <a:r>
              <a:rPr kumimoji="1" lang="zh-TW" altLang="en-US" sz="1200" kern="1200" dirty="0" smtClean="0">
                <a:solidFill>
                  <a:schemeClr val="tx1"/>
                </a:solidFill>
                <a:latin typeface="Arial" charset="0"/>
                <a:ea typeface="新細明體" pitchFamily="18" charset="-120"/>
                <a:cs typeface="+mn-cs"/>
              </a:rPr>
              <a:t>個路由節點遞增為</a:t>
            </a:r>
            <a:r>
              <a:rPr kumimoji="1" lang="en-US" sz="1200" kern="1200" dirty="0" smtClean="0">
                <a:solidFill>
                  <a:schemeClr val="tx1"/>
                </a:solidFill>
                <a:latin typeface="Arial" charset="0"/>
                <a:ea typeface="新細明體" pitchFamily="18" charset="-120"/>
                <a:cs typeface="+mn-cs"/>
              </a:rPr>
              <a:t>100</a:t>
            </a:r>
            <a:r>
              <a:rPr kumimoji="1" lang="zh-TW" altLang="en-US" sz="1200" kern="1200" dirty="0" smtClean="0">
                <a:solidFill>
                  <a:schemeClr val="tx1"/>
                </a:solidFill>
                <a:latin typeface="Arial" charset="0"/>
                <a:ea typeface="新細明體" pitchFamily="18" charset="-120"/>
                <a:cs typeface="+mn-cs"/>
              </a:rPr>
              <a:t>個路由節點的高密度環境，使用者節點為固定在</a:t>
            </a:r>
            <a:r>
              <a:rPr kumimoji="1" lang="en-US" sz="1200" kern="1200" dirty="0" smtClean="0">
                <a:solidFill>
                  <a:schemeClr val="tx1"/>
                </a:solidFill>
                <a:latin typeface="Arial" charset="0"/>
                <a:ea typeface="新細明體" pitchFamily="18" charset="-120"/>
                <a:cs typeface="+mn-cs"/>
              </a:rPr>
              <a:t>100</a:t>
            </a:r>
            <a:r>
              <a:rPr kumimoji="1" lang="zh-TW" altLang="en-US" sz="1200" kern="1200" dirty="0" smtClean="0">
                <a:solidFill>
                  <a:schemeClr val="tx1"/>
                </a:solidFill>
                <a:latin typeface="Arial" charset="0"/>
                <a:ea typeface="新細明體" pitchFamily="18" charset="-120"/>
                <a:cs typeface="+mn-cs"/>
              </a:rPr>
              <a:t>個節點的條件，使用三個調整頻道的方法，觀察每個方法指派後造成總體干擾程度的關係。與前面模擬的主要差異在於，前面的模擬實驗在於調整使用者節點的數量，後者則是調整路由節點的數量。從圖</a:t>
            </a:r>
            <a:r>
              <a:rPr kumimoji="1" lang="en-US" sz="1200" kern="1200" dirty="0" smtClean="0">
                <a:solidFill>
                  <a:schemeClr val="tx1"/>
                </a:solidFill>
                <a:latin typeface="Arial" charset="0"/>
                <a:ea typeface="新細明體" pitchFamily="18" charset="-120"/>
                <a:cs typeface="+mn-cs"/>
              </a:rPr>
              <a:t>4.3</a:t>
            </a:r>
            <a:r>
              <a:rPr kumimoji="1" lang="zh-TW" altLang="en-US" sz="1200" kern="1200" dirty="0" smtClean="0">
                <a:solidFill>
                  <a:schemeClr val="tx1"/>
                </a:solidFill>
                <a:latin typeface="Arial" charset="0"/>
                <a:ea typeface="新細明體" pitchFamily="18" charset="-120"/>
                <a:cs typeface="+mn-cs"/>
              </a:rPr>
              <a:t>中可以觀察到即使使用者節點的數量已經高達</a:t>
            </a:r>
            <a:r>
              <a:rPr kumimoji="1" lang="en-US" sz="1200" kern="1200" dirty="0" smtClean="0">
                <a:solidFill>
                  <a:schemeClr val="tx1"/>
                </a:solidFill>
                <a:latin typeface="Arial" charset="0"/>
                <a:ea typeface="新細明體" pitchFamily="18" charset="-120"/>
                <a:cs typeface="+mn-cs"/>
              </a:rPr>
              <a:t>100</a:t>
            </a:r>
            <a:r>
              <a:rPr kumimoji="1" lang="zh-TW" altLang="en-US" sz="1200" kern="1200" dirty="0" smtClean="0">
                <a:solidFill>
                  <a:schemeClr val="tx1"/>
                </a:solidFill>
                <a:latin typeface="Arial" charset="0"/>
                <a:ea typeface="新細明體" pitchFamily="18" charset="-120"/>
                <a:cs typeface="+mn-cs"/>
              </a:rPr>
              <a:t>個，但是由於路由節點的數量在低密度的情形下，頻道指派可以避免干擾的現象，所以無論是採用哪一種指派方式造成的干擾問題都不嚴重。但是一旦路由節點超過</a:t>
            </a:r>
            <a:r>
              <a:rPr kumimoji="1" lang="en-US" sz="1200" kern="1200" dirty="0" smtClean="0">
                <a:solidFill>
                  <a:schemeClr val="tx1"/>
                </a:solidFill>
                <a:latin typeface="Arial" charset="0"/>
                <a:ea typeface="新細明體" pitchFamily="18" charset="-120"/>
                <a:cs typeface="+mn-cs"/>
              </a:rPr>
              <a:t>20</a:t>
            </a:r>
            <a:r>
              <a:rPr kumimoji="1" lang="zh-TW" altLang="en-US" sz="1200" kern="1200" dirty="0" smtClean="0">
                <a:solidFill>
                  <a:schemeClr val="tx1"/>
                </a:solidFill>
                <a:latin typeface="Arial" charset="0"/>
                <a:ea typeface="新細明體" pitchFamily="18" charset="-120"/>
                <a:cs typeface="+mn-cs"/>
              </a:rPr>
              <a:t>就可以看出頻道指派的策略不同造成的明顯的差異。主要原因在與可用頻道數與節點的數量的差距增加，導致頻道指派方法會有不同的干擾問題的現象。</a:t>
            </a:r>
          </a:p>
          <a:p>
            <a:endParaRPr lang="zh-TW" altLang="en-US" dirty="0"/>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32</a:t>
            </a:fld>
            <a:endParaRPr lang="en-US" altLang="zh-TW"/>
          </a:p>
        </p:txBody>
      </p:sp>
    </p:spTree>
    <p:extLst>
      <p:ext uri="{BB962C8B-B14F-4D97-AF65-F5344CB8AC3E}">
        <p14:creationId xmlns:p14="http://schemas.microsoft.com/office/powerpoint/2010/main" val="423348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33</a:t>
            </a:fld>
            <a:endParaRPr lang="en-US" altLang="zh-TW"/>
          </a:p>
        </p:txBody>
      </p:sp>
    </p:spTree>
    <p:extLst>
      <p:ext uri="{BB962C8B-B14F-4D97-AF65-F5344CB8AC3E}">
        <p14:creationId xmlns:p14="http://schemas.microsoft.com/office/powerpoint/2010/main" val="197190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748689E-7E27-4392-90CA-2792B8AAE125}" type="slidenum">
              <a:rPr lang="en-US" altLang="zh-TW"/>
              <a:pPr/>
              <a:t>4</a:t>
            </a:fld>
            <a:endParaRPr lang="en-US" altLang="zh-TW"/>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pPr marL="228600" indent="-228600">
              <a:buFontTx/>
              <a:buAutoNum type="arabicPeriod"/>
            </a:pPr>
            <a:r>
              <a:rPr lang="en-US" altLang="zh-TW" smtClean="0"/>
              <a:t>Single Channel</a:t>
            </a:r>
            <a:r>
              <a:rPr lang="zh-TW" altLang="en-US" smtClean="0"/>
              <a:t>的網路效率不高 容易發生訊號干擾問題</a:t>
            </a:r>
            <a:r>
              <a:rPr lang="en-US" altLang="zh-TW" smtClean="0"/>
              <a:t>(</a:t>
            </a:r>
            <a:r>
              <a:rPr lang="zh-TW" altLang="en-US" smtClean="0"/>
              <a:t>封包碰撞</a:t>
            </a:r>
            <a:r>
              <a:rPr lang="en-US" altLang="zh-TW" smtClean="0"/>
              <a:t>)</a:t>
            </a:r>
            <a:r>
              <a:rPr lang="zh-TW" altLang="en-US" smtClean="0"/>
              <a:t> </a:t>
            </a:r>
            <a:r>
              <a:rPr lang="en-US" altLang="zh-TW" smtClean="0"/>
              <a:t>Contension</a:t>
            </a:r>
            <a:r>
              <a:rPr lang="en-US" altLang="zh-TW" baseline="0" smtClean="0"/>
              <a:t> Window</a:t>
            </a:r>
            <a:r>
              <a:rPr lang="zh-TW" altLang="en-US" baseline="0" smtClean="0"/>
              <a:t>機制減少碰撞</a:t>
            </a:r>
            <a:endParaRPr lang="en-US" altLang="zh-TW" smtClean="0"/>
          </a:p>
          <a:p>
            <a:pPr marL="228600" indent="-228600">
              <a:buFontTx/>
              <a:buAutoNum type="arabicPeriod"/>
            </a:pPr>
            <a:r>
              <a:rPr lang="zh-TW" altLang="en-US" smtClean="0"/>
              <a:t>無線路由節點可以透過有效的</a:t>
            </a:r>
            <a:r>
              <a:rPr lang="en-US" altLang="zh-TW" smtClean="0"/>
              <a:t>Channel Assignment</a:t>
            </a:r>
            <a:r>
              <a:rPr lang="zh-TW" altLang="en-US" smtClean="0"/>
              <a:t>方式提高網路利用率</a:t>
            </a:r>
            <a:endParaRPr lang="en-US" altLang="zh-TW" smtClean="0"/>
          </a:p>
          <a:p>
            <a:pPr marL="228600" indent="-228600">
              <a:buFontTx/>
              <a:buAutoNum type="arabicPeriod"/>
            </a:pPr>
            <a:r>
              <a:rPr lang="zh-TW" altLang="en-US" smtClean="0"/>
              <a:t>由於</a:t>
            </a:r>
            <a:r>
              <a:rPr lang="en-US" altLang="zh-TW" smtClean="0"/>
              <a:t>802.11</a:t>
            </a:r>
            <a:r>
              <a:rPr lang="zh-TW" altLang="en-US" smtClean="0"/>
              <a:t>的網路設備成本低廉，新增網路介面為可行的方式</a:t>
            </a:r>
            <a:endParaRPr lang="zh-TW" altLang="zh-TW"/>
          </a:p>
        </p:txBody>
      </p:sp>
    </p:spTree>
    <p:extLst>
      <p:ext uri="{BB962C8B-B14F-4D97-AF65-F5344CB8AC3E}">
        <p14:creationId xmlns:p14="http://schemas.microsoft.com/office/powerpoint/2010/main" val="1908932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35</a:t>
            </a:fld>
            <a:endParaRPr lang="en-US" altLang="zh-TW"/>
          </a:p>
        </p:txBody>
      </p:sp>
    </p:spTree>
    <p:extLst>
      <p:ext uri="{BB962C8B-B14F-4D97-AF65-F5344CB8AC3E}">
        <p14:creationId xmlns:p14="http://schemas.microsoft.com/office/powerpoint/2010/main" val="1544568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36</a:t>
            </a:fld>
            <a:endParaRPr lang="en-US" altLang="zh-TW"/>
          </a:p>
        </p:txBody>
      </p:sp>
    </p:spTree>
    <p:extLst>
      <p:ext uri="{BB962C8B-B14F-4D97-AF65-F5344CB8AC3E}">
        <p14:creationId xmlns:p14="http://schemas.microsoft.com/office/powerpoint/2010/main" val="3878040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37</a:t>
            </a:fld>
            <a:endParaRPr lang="en-US" altLang="zh-TW"/>
          </a:p>
        </p:txBody>
      </p:sp>
    </p:spTree>
    <p:extLst>
      <p:ext uri="{BB962C8B-B14F-4D97-AF65-F5344CB8AC3E}">
        <p14:creationId xmlns:p14="http://schemas.microsoft.com/office/powerpoint/2010/main" val="3231991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38</a:t>
            </a:fld>
            <a:endParaRPr lang="en-US" altLang="zh-TW"/>
          </a:p>
        </p:txBody>
      </p:sp>
    </p:spTree>
    <p:extLst>
      <p:ext uri="{BB962C8B-B14F-4D97-AF65-F5344CB8AC3E}">
        <p14:creationId xmlns:p14="http://schemas.microsoft.com/office/powerpoint/2010/main" val="39193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mtClean="0"/>
              <a:t>CO-Channel Interference</a:t>
            </a:r>
          </a:p>
          <a:p>
            <a:r>
              <a:rPr lang="en-US" altLang="zh-TW" smtClean="0"/>
              <a:t>Adjacent</a:t>
            </a:r>
            <a:r>
              <a:rPr lang="en-US" altLang="zh-TW" baseline="0" smtClean="0"/>
              <a:t> Channel Interference – Filtering </a:t>
            </a:r>
            <a:r>
              <a:rPr lang="zh-TW" altLang="en-US" baseline="0" smtClean="0"/>
              <a:t>的機制沒有做好，會產生干擾的現象</a:t>
            </a:r>
            <a:endParaRPr lang="en-US" altLang="zh-TW" smtClean="0"/>
          </a:p>
          <a:p>
            <a:r>
              <a:rPr lang="en-US" altLang="zh-TW" smtClean="0"/>
              <a:t>Non-Overlapping</a:t>
            </a:r>
            <a:r>
              <a:rPr lang="en-US" altLang="zh-TW" baseline="0" smtClean="0"/>
              <a:t> Channel (Orthogonal Channel) is less to utilized (3 for 802.11b/g, 12 for 802.11a)</a:t>
            </a:r>
          </a:p>
          <a:p>
            <a:endParaRPr lang="zh-TW" altLang="en-US"/>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5</a:t>
            </a:fld>
            <a:endParaRPr lang="en-US" altLang="zh-TW"/>
          </a:p>
        </p:txBody>
      </p:sp>
    </p:spTree>
    <p:extLst>
      <p:ext uri="{BB962C8B-B14F-4D97-AF65-F5344CB8AC3E}">
        <p14:creationId xmlns:p14="http://schemas.microsoft.com/office/powerpoint/2010/main" val="16397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mtClean="0"/>
              <a:t>節點</a:t>
            </a:r>
            <a:r>
              <a:rPr lang="en-US" altLang="zh-TW" smtClean="0"/>
              <a:t>A</a:t>
            </a:r>
            <a:r>
              <a:rPr lang="zh-TW" altLang="en-US" smtClean="0"/>
              <a:t>傳送封包給</a:t>
            </a:r>
            <a:r>
              <a:rPr lang="en-US" altLang="zh-TW" smtClean="0"/>
              <a:t>mobile node 2</a:t>
            </a:r>
            <a:r>
              <a:rPr lang="zh-TW" altLang="en-US" smtClean="0"/>
              <a:t>，但同時節點</a:t>
            </a:r>
            <a:r>
              <a:rPr lang="en-US" altLang="zh-TW" smtClean="0"/>
              <a:t>B</a:t>
            </a:r>
            <a:r>
              <a:rPr lang="zh-TW" altLang="en-US" smtClean="0"/>
              <a:t>也傳送封包給</a:t>
            </a:r>
            <a:r>
              <a:rPr lang="en-US" altLang="zh-TW" smtClean="0"/>
              <a:t>Mobil</a:t>
            </a:r>
            <a:r>
              <a:rPr lang="en-US" altLang="zh-TW" baseline="0" smtClean="0"/>
              <a:t>e node 3</a:t>
            </a:r>
            <a:r>
              <a:rPr lang="zh-TW" altLang="en-US" baseline="0" smtClean="0"/>
              <a:t>，因此發生碰種</a:t>
            </a:r>
            <a:endParaRPr lang="en-US" altLang="zh-TW" baseline="0" smtClean="0"/>
          </a:p>
          <a:p>
            <a:r>
              <a:rPr lang="zh-TW" altLang="en-US" baseline="0" smtClean="0"/>
              <a:t>網路封包產生碰撞所造成的成本為 </a:t>
            </a:r>
            <a:r>
              <a:rPr lang="en-US" altLang="zh-TW" baseline="0" smtClean="0"/>
              <a:t>1.</a:t>
            </a:r>
            <a:r>
              <a:rPr lang="zh-TW" altLang="en-US" baseline="0" smtClean="0"/>
              <a:t> 封包延遲 </a:t>
            </a:r>
            <a:r>
              <a:rPr lang="en-US" altLang="zh-TW" baseline="0" smtClean="0"/>
              <a:t>2.</a:t>
            </a:r>
            <a:r>
              <a:rPr lang="zh-TW" altLang="en-US" baseline="0" smtClean="0"/>
              <a:t> 重新傳送帶來的網路效率不彰</a:t>
            </a:r>
            <a:endParaRPr lang="en-US" altLang="zh-TW" baseline="0" smtClean="0"/>
          </a:p>
          <a:p>
            <a:endParaRPr lang="zh-TW" altLang="en-US"/>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6</a:t>
            </a:fld>
            <a:endParaRPr lang="en-US" altLang="zh-TW"/>
          </a:p>
        </p:txBody>
      </p:sp>
    </p:spTree>
    <p:extLst>
      <p:ext uri="{BB962C8B-B14F-4D97-AF65-F5344CB8AC3E}">
        <p14:creationId xmlns:p14="http://schemas.microsoft.com/office/powerpoint/2010/main" val="22220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mtClean="0"/>
              <a:t>有效的使用</a:t>
            </a:r>
            <a:r>
              <a:rPr lang="en-US" altLang="zh-TW" smtClean="0"/>
              <a:t>Multi-radio</a:t>
            </a:r>
            <a:r>
              <a:rPr lang="zh-TW" altLang="en-US" smtClean="0"/>
              <a:t>的方式，將網路節點指派</a:t>
            </a:r>
            <a:r>
              <a:rPr lang="en-US" altLang="zh-TW" smtClean="0"/>
              <a:t>Channel</a:t>
            </a:r>
            <a:r>
              <a:rPr lang="zh-TW" altLang="en-US" smtClean="0"/>
              <a:t>可以提高網路</a:t>
            </a:r>
            <a:r>
              <a:rPr lang="en-US" altLang="zh-TW" smtClean="0"/>
              <a:t>Throughput</a:t>
            </a:r>
            <a:r>
              <a:rPr lang="zh-TW" altLang="en-US" smtClean="0"/>
              <a:t>與降低封包干擾因此改善封包延遲的問題</a:t>
            </a:r>
            <a:endParaRPr lang="en-US" altLang="zh-TW" smtClean="0"/>
          </a:p>
          <a:p>
            <a:r>
              <a:rPr lang="zh-TW" altLang="en-US" smtClean="0"/>
              <a:t>指派</a:t>
            </a:r>
            <a:r>
              <a:rPr lang="en-US" altLang="zh-TW" smtClean="0"/>
              <a:t>Channel</a:t>
            </a:r>
            <a:r>
              <a:rPr lang="zh-TW" altLang="en-US" smtClean="0"/>
              <a:t>同時也必須注意</a:t>
            </a:r>
            <a:r>
              <a:rPr lang="en-US" altLang="zh-TW" smtClean="0"/>
              <a:t>Network Partition</a:t>
            </a:r>
            <a:r>
              <a:rPr lang="zh-TW" altLang="en-US" smtClean="0"/>
              <a:t>的問題</a:t>
            </a:r>
            <a:endParaRPr lang="zh-TW" altLang="en-US"/>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7</a:t>
            </a:fld>
            <a:endParaRPr lang="en-US" altLang="zh-TW"/>
          </a:p>
        </p:txBody>
      </p:sp>
    </p:spTree>
    <p:extLst>
      <p:ext uri="{BB962C8B-B14F-4D97-AF65-F5344CB8AC3E}">
        <p14:creationId xmlns:p14="http://schemas.microsoft.com/office/powerpoint/2010/main" val="857702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mtClean="0"/>
              <a:t>有效的使用</a:t>
            </a:r>
            <a:r>
              <a:rPr lang="en-US" altLang="zh-TW" smtClean="0"/>
              <a:t>Multi-radio</a:t>
            </a:r>
            <a:r>
              <a:rPr lang="zh-TW" altLang="en-US" smtClean="0"/>
              <a:t>的方式，將網路節點指派</a:t>
            </a:r>
            <a:r>
              <a:rPr lang="en-US" altLang="zh-TW" smtClean="0"/>
              <a:t>Channel</a:t>
            </a:r>
            <a:r>
              <a:rPr lang="zh-TW" altLang="en-US" smtClean="0"/>
              <a:t>可以提高網路</a:t>
            </a:r>
            <a:r>
              <a:rPr lang="en-US" altLang="zh-TW" smtClean="0"/>
              <a:t>Throughput</a:t>
            </a:r>
            <a:r>
              <a:rPr lang="zh-TW" altLang="en-US" smtClean="0"/>
              <a:t>與降低封包干擾因此改善封包延遲的問題</a:t>
            </a:r>
            <a:endParaRPr lang="en-US" altLang="zh-TW" smtClean="0"/>
          </a:p>
          <a:p>
            <a:r>
              <a:rPr lang="zh-TW" altLang="en-US" smtClean="0"/>
              <a:t>指派</a:t>
            </a:r>
            <a:r>
              <a:rPr lang="en-US" altLang="zh-TW" smtClean="0"/>
              <a:t>Channel</a:t>
            </a:r>
            <a:r>
              <a:rPr lang="zh-TW" altLang="en-US" smtClean="0"/>
              <a:t>同時也必須注意</a:t>
            </a:r>
            <a:r>
              <a:rPr lang="en-US" altLang="zh-TW" smtClean="0"/>
              <a:t>Network Partition</a:t>
            </a:r>
            <a:r>
              <a:rPr lang="zh-TW" altLang="en-US" smtClean="0"/>
              <a:t>的問題</a:t>
            </a:r>
            <a:endParaRPr lang="zh-TW" altLang="en-US"/>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8</a:t>
            </a:fld>
            <a:endParaRPr lang="en-US" altLang="zh-TW"/>
          </a:p>
        </p:txBody>
      </p:sp>
    </p:spTree>
    <p:extLst>
      <p:ext uri="{BB962C8B-B14F-4D97-AF65-F5344CB8AC3E}">
        <p14:creationId xmlns:p14="http://schemas.microsoft.com/office/powerpoint/2010/main" val="243578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mtClean="0"/>
              <a:t>但是要找到</a:t>
            </a:r>
            <a:r>
              <a:rPr lang="en-US" altLang="zh-TW" smtClean="0"/>
              <a:t>Optimal Channel</a:t>
            </a:r>
            <a:r>
              <a:rPr lang="en-US" altLang="zh-TW" baseline="0" smtClean="0"/>
              <a:t> Assignment</a:t>
            </a:r>
            <a:r>
              <a:rPr lang="zh-TW" altLang="en-US" baseline="0" smtClean="0"/>
              <a:t>可以透過</a:t>
            </a:r>
            <a:r>
              <a:rPr lang="en-US" altLang="zh-TW" baseline="0" smtClean="0"/>
              <a:t>graph-coloring</a:t>
            </a:r>
            <a:r>
              <a:rPr lang="zh-TW" altLang="en-US" baseline="0" smtClean="0"/>
              <a:t>的問題證明為</a:t>
            </a:r>
            <a:r>
              <a:rPr lang="en-US" altLang="zh-TW" baseline="0" smtClean="0"/>
              <a:t>NP-Hard.</a:t>
            </a:r>
          </a:p>
          <a:p>
            <a:r>
              <a:rPr lang="zh-TW" altLang="en-US" smtClean="0"/>
              <a:t>因此大部分的</a:t>
            </a:r>
            <a:r>
              <a:rPr lang="en-US" altLang="zh-TW" smtClean="0"/>
              <a:t>Approach</a:t>
            </a:r>
            <a:r>
              <a:rPr lang="zh-TW" altLang="en-US" smtClean="0"/>
              <a:t>都是尋找</a:t>
            </a:r>
            <a:r>
              <a:rPr lang="en-US" altLang="zh-TW" smtClean="0"/>
              <a:t>Heuristic Channel Assignment</a:t>
            </a:r>
            <a:r>
              <a:rPr lang="zh-TW" altLang="en-US" smtClean="0"/>
              <a:t>的方式</a:t>
            </a:r>
            <a:endParaRPr lang="zh-TW" altLang="en-US"/>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9</a:t>
            </a:fld>
            <a:endParaRPr lang="en-US" altLang="zh-TW"/>
          </a:p>
        </p:txBody>
      </p:sp>
    </p:spTree>
    <p:extLst>
      <p:ext uri="{BB962C8B-B14F-4D97-AF65-F5344CB8AC3E}">
        <p14:creationId xmlns:p14="http://schemas.microsoft.com/office/powerpoint/2010/main" val="4086425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mtClean="0"/>
              <a:t>WMN</a:t>
            </a:r>
            <a:r>
              <a:rPr lang="zh-TW" altLang="en-US" smtClean="0"/>
              <a:t>雖然具備了許多好處 </a:t>
            </a:r>
            <a:r>
              <a:rPr lang="en-US" altLang="zh-TW" smtClean="0"/>
              <a:t>.</a:t>
            </a:r>
            <a:r>
              <a:rPr lang="zh-TW" altLang="en-US" smtClean="0"/>
              <a:t>成本低廉，技術成熟，架設容易，網路穩定等</a:t>
            </a:r>
            <a:endParaRPr lang="en-US" altLang="zh-TW" smtClean="0"/>
          </a:p>
          <a:p>
            <a:r>
              <a:rPr lang="zh-TW" altLang="en-US" smtClean="0"/>
              <a:t>但是由於使用了</a:t>
            </a:r>
            <a:r>
              <a:rPr lang="en-US" altLang="zh-TW" smtClean="0"/>
              <a:t>802.11</a:t>
            </a:r>
            <a:r>
              <a:rPr lang="zh-TW" altLang="en-US" smtClean="0"/>
              <a:t>的技術，受限於可用頻寬，網路傳輸容易發生傳輸干擾的問題，</a:t>
            </a:r>
            <a:endParaRPr lang="en-US" altLang="zh-TW" smtClean="0"/>
          </a:p>
          <a:p>
            <a:r>
              <a:rPr lang="zh-TW" altLang="en-US" smtClean="0"/>
              <a:t>因此能夠提出一個有效解決這個問題的方法，將可提高</a:t>
            </a:r>
            <a:r>
              <a:rPr lang="en-US" altLang="zh-TW" smtClean="0"/>
              <a:t>WMN</a:t>
            </a:r>
            <a:r>
              <a:rPr lang="zh-TW" altLang="en-US" smtClean="0"/>
              <a:t>網路的效率。</a:t>
            </a:r>
            <a:endParaRPr lang="en-US" altLang="zh-TW" smtClean="0"/>
          </a:p>
          <a:p>
            <a:r>
              <a:rPr lang="zh-TW" altLang="en-US" smtClean="0"/>
              <a:t>而解決傳輸干擾的方式之一，可以從</a:t>
            </a:r>
            <a:r>
              <a:rPr lang="en-US" altLang="zh-TW" smtClean="0"/>
              <a:t>Channel Assignment</a:t>
            </a:r>
            <a:r>
              <a:rPr lang="zh-TW" altLang="en-US" smtClean="0"/>
              <a:t>的方法著手</a:t>
            </a:r>
            <a:endParaRPr lang="en-US" altLang="zh-TW" smtClean="0"/>
          </a:p>
          <a:p>
            <a:endParaRPr lang="zh-TW" altLang="en-US"/>
          </a:p>
        </p:txBody>
      </p:sp>
      <p:sp>
        <p:nvSpPr>
          <p:cNvPr id="4" name="投影片編號版面配置區 3"/>
          <p:cNvSpPr>
            <a:spLocks noGrp="1"/>
          </p:cNvSpPr>
          <p:nvPr>
            <p:ph type="sldNum" sz="quarter" idx="10"/>
          </p:nvPr>
        </p:nvSpPr>
        <p:spPr/>
        <p:txBody>
          <a:bodyPr/>
          <a:lstStyle/>
          <a:p>
            <a:fld id="{583EF633-B9B2-454D-9EAE-F6710F52EE82}" type="slidenum">
              <a:rPr lang="en-US" altLang="zh-TW" smtClean="0"/>
              <a:pPr/>
              <a:t>10</a:t>
            </a:fld>
            <a:endParaRPr lang="en-US" altLang="zh-TW"/>
          </a:p>
        </p:txBody>
      </p:sp>
    </p:spTree>
    <p:extLst>
      <p:ext uri="{BB962C8B-B14F-4D97-AF65-F5344CB8AC3E}">
        <p14:creationId xmlns:p14="http://schemas.microsoft.com/office/powerpoint/2010/main" val="95880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22972" name="Group 28"/>
          <p:cNvGrpSpPr>
            <a:grpSpLocks/>
          </p:cNvGrpSpPr>
          <p:nvPr userDrawn="1"/>
        </p:nvGrpSpPr>
        <p:grpSpPr bwMode="auto">
          <a:xfrm>
            <a:off x="0" y="2565400"/>
            <a:ext cx="8893175" cy="1655763"/>
            <a:chOff x="0" y="1298"/>
            <a:chExt cx="5602" cy="1043"/>
          </a:xfrm>
        </p:grpSpPr>
        <p:sp>
          <p:nvSpPr>
            <p:cNvPr id="722965" name="Rectangle 21"/>
            <p:cNvSpPr>
              <a:spLocks noChangeArrowheads="1"/>
            </p:cNvSpPr>
            <p:nvPr userDrawn="1"/>
          </p:nvSpPr>
          <p:spPr bwMode="ltGray">
            <a:xfrm>
              <a:off x="155" y="1712"/>
              <a:ext cx="299" cy="299"/>
            </a:xfrm>
            <a:prstGeom prst="rect">
              <a:avLst/>
            </a:prstGeom>
            <a:solidFill>
              <a:srgbClr val="990099"/>
            </a:solidFill>
            <a:ln w="9525">
              <a:noFill/>
              <a:miter lim="800000"/>
              <a:headEnd/>
              <a:tailEnd/>
            </a:ln>
            <a:effectLst/>
          </p:spPr>
          <p:txBody>
            <a:bodyPr wrap="none" anchor="ctr"/>
            <a:lstStyle/>
            <a:p>
              <a:pPr eaLnBrk="1" hangingPunct="1">
                <a:lnSpc>
                  <a:spcPct val="100000"/>
                </a:lnSpc>
                <a:spcBef>
                  <a:spcPct val="0"/>
                </a:spcBef>
                <a:buSzTx/>
                <a:buFontTx/>
                <a:buNone/>
              </a:pPr>
              <a:endParaRPr lang="zh-TW" altLang="zh-TW" sz="2400">
                <a:latin typeface="Tahoma" pitchFamily="34" charset="0"/>
              </a:endParaRPr>
            </a:p>
          </p:txBody>
        </p:sp>
        <p:sp>
          <p:nvSpPr>
            <p:cNvPr id="722966" name="Rectangle 22"/>
            <p:cNvSpPr>
              <a:spLocks noChangeArrowheads="1"/>
            </p:cNvSpPr>
            <p:nvPr userDrawn="1"/>
          </p:nvSpPr>
          <p:spPr bwMode="ltGray">
            <a:xfrm>
              <a:off x="359" y="1712"/>
              <a:ext cx="224" cy="299"/>
            </a:xfrm>
            <a:prstGeom prst="rect">
              <a:avLst/>
            </a:prstGeom>
            <a:gradFill rotWithShape="0">
              <a:gsLst>
                <a:gs pos="0">
                  <a:srgbClr val="990099"/>
                </a:gs>
                <a:gs pos="100000">
                  <a:schemeClr val="bg1"/>
                </a:gs>
              </a:gsLst>
              <a:lin ang="0" scaled="1"/>
            </a:gradFill>
            <a:ln w="9525">
              <a:noFill/>
              <a:miter lim="800000"/>
              <a:headEnd/>
              <a:tailEnd/>
            </a:ln>
            <a:effectLst/>
          </p:spPr>
          <p:txBody>
            <a:bodyPr wrap="none" anchor="ctr"/>
            <a:lstStyle/>
            <a:p>
              <a:pPr eaLnBrk="1" hangingPunct="1">
                <a:lnSpc>
                  <a:spcPct val="100000"/>
                </a:lnSpc>
                <a:spcBef>
                  <a:spcPct val="0"/>
                </a:spcBef>
                <a:buSzTx/>
                <a:buFontTx/>
                <a:buNone/>
              </a:pPr>
              <a:endParaRPr lang="zh-TW" altLang="zh-TW" sz="2400">
                <a:latin typeface="Tahoma" pitchFamily="34" charset="0"/>
              </a:endParaRPr>
            </a:p>
          </p:txBody>
        </p:sp>
        <p:sp>
          <p:nvSpPr>
            <p:cNvPr id="722967" name="Rectangle 23"/>
            <p:cNvSpPr>
              <a:spLocks noChangeArrowheads="1"/>
            </p:cNvSpPr>
            <p:nvPr userDrawn="1"/>
          </p:nvSpPr>
          <p:spPr bwMode="ltGray">
            <a:xfrm>
              <a:off x="240" y="1978"/>
              <a:ext cx="287" cy="299"/>
            </a:xfrm>
            <a:prstGeom prst="rect">
              <a:avLst/>
            </a:prstGeom>
            <a:solidFill>
              <a:srgbClr val="0000CC"/>
            </a:solidFill>
            <a:ln w="9525">
              <a:noFill/>
              <a:miter lim="800000"/>
              <a:headEnd/>
              <a:tailEnd/>
            </a:ln>
            <a:effectLst/>
          </p:spPr>
          <p:txBody>
            <a:bodyPr wrap="none" anchor="ctr"/>
            <a:lstStyle/>
            <a:p>
              <a:pPr eaLnBrk="1" hangingPunct="1">
                <a:lnSpc>
                  <a:spcPct val="100000"/>
                </a:lnSpc>
                <a:spcBef>
                  <a:spcPct val="0"/>
                </a:spcBef>
                <a:buSzTx/>
                <a:buFontTx/>
                <a:buNone/>
              </a:pPr>
              <a:endParaRPr lang="zh-TW" altLang="zh-TW" sz="2400">
                <a:latin typeface="Tahoma" pitchFamily="34" charset="0"/>
              </a:endParaRPr>
            </a:p>
          </p:txBody>
        </p:sp>
        <p:sp>
          <p:nvSpPr>
            <p:cNvPr id="722968" name="Rectangle 24"/>
            <p:cNvSpPr>
              <a:spLocks noChangeArrowheads="1"/>
            </p:cNvSpPr>
            <p:nvPr userDrawn="1"/>
          </p:nvSpPr>
          <p:spPr bwMode="ltGray">
            <a:xfrm>
              <a:off x="405" y="1978"/>
              <a:ext cx="251" cy="299"/>
            </a:xfrm>
            <a:prstGeom prst="rect">
              <a:avLst/>
            </a:prstGeom>
            <a:gradFill rotWithShape="0">
              <a:gsLst>
                <a:gs pos="0">
                  <a:srgbClr val="0000CC"/>
                </a:gs>
                <a:gs pos="100000">
                  <a:schemeClr val="bg1"/>
                </a:gs>
              </a:gsLst>
              <a:lin ang="0" scaled="1"/>
            </a:gradFill>
            <a:ln w="9525">
              <a:noFill/>
              <a:miter lim="800000"/>
              <a:headEnd/>
              <a:tailEnd/>
            </a:ln>
            <a:effectLst/>
          </p:spPr>
          <p:txBody>
            <a:bodyPr wrap="none" anchor="ctr"/>
            <a:lstStyle/>
            <a:p>
              <a:pPr eaLnBrk="1" hangingPunct="1">
                <a:lnSpc>
                  <a:spcPct val="100000"/>
                </a:lnSpc>
                <a:spcBef>
                  <a:spcPct val="0"/>
                </a:spcBef>
                <a:buSzTx/>
                <a:buFontTx/>
                <a:buNone/>
              </a:pPr>
              <a:endParaRPr lang="zh-TW" altLang="zh-TW" sz="2400">
                <a:latin typeface="Tahoma" pitchFamily="34" charset="0"/>
              </a:endParaRPr>
            </a:p>
          </p:txBody>
        </p:sp>
        <p:sp>
          <p:nvSpPr>
            <p:cNvPr id="722969" name="Rectangle 25"/>
            <p:cNvSpPr>
              <a:spLocks noChangeArrowheads="1"/>
            </p:cNvSpPr>
            <p:nvPr userDrawn="1"/>
          </p:nvSpPr>
          <p:spPr bwMode="ltGray">
            <a:xfrm>
              <a:off x="0" y="1933"/>
              <a:ext cx="382"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eaLnBrk="1" hangingPunct="1">
                <a:lnSpc>
                  <a:spcPct val="100000"/>
                </a:lnSpc>
                <a:spcBef>
                  <a:spcPct val="0"/>
                </a:spcBef>
                <a:buSzTx/>
                <a:buFontTx/>
                <a:buNone/>
              </a:pPr>
              <a:endParaRPr lang="zh-TW" altLang="zh-TW" sz="2400">
                <a:latin typeface="Tahoma" pitchFamily="34" charset="0"/>
              </a:endParaRPr>
            </a:p>
          </p:txBody>
        </p:sp>
        <p:sp>
          <p:nvSpPr>
            <p:cNvPr id="722963" name="Rectangle 19"/>
            <p:cNvSpPr>
              <a:spLocks noChangeArrowheads="1"/>
            </p:cNvSpPr>
            <p:nvPr userDrawn="1"/>
          </p:nvSpPr>
          <p:spPr bwMode="auto">
            <a:xfrm>
              <a:off x="308" y="1298"/>
              <a:ext cx="34" cy="1043"/>
            </a:xfrm>
            <a:prstGeom prst="rect">
              <a:avLst/>
            </a:prstGeom>
            <a:gradFill rotWithShape="0">
              <a:gsLst>
                <a:gs pos="0">
                  <a:schemeClr val="bg1"/>
                </a:gs>
                <a:gs pos="100000">
                  <a:schemeClr val="tx2"/>
                </a:gs>
              </a:gsLst>
              <a:lin ang="5400000" scaled="1"/>
            </a:gradFill>
            <a:ln w="9525">
              <a:noFill/>
              <a:miter lim="800000"/>
              <a:headEnd/>
              <a:tailEnd/>
            </a:ln>
            <a:effectLst/>
          </p:spPr>
          <p:txBody>
            <a:bodyPr wrap="none" anchor="ctr"/>
            <a:lstStyle/>
            <a:p>
              <a:endParaRPr lang="zh-TW" altLang="en-US"/>
            </a:p>
          </p:txBody>
        </p:sp>
        <p:sp>
          <p:nvSpPr>
            <p:cNvPr id="722964" name="Rectangle 20"/>
            <p:cNvSpPr>
              <a:spLocks noChangeArrowheads="1"/>
            </p:cNvSpPr>
            <p:nvPr userDrawn="1"/>
          </p:nvSpPr>
          <p:spPr bwMode="auto">
            <a:xfrm flipV="1">
              <a:off x="126" y="2196"/>
              <a:ext cx="5476" cy="35"/>
            </a:xfrm>
            <a:prstGeom prst="rect">
              <a:avLst/>
            </a:prstGeom>
            <a:gradFill rotWithShape="0">
              <a:gsLst>
                <a:gs pos="0">
                  <a:schemeClr val="tx1"/>
                </a:gs>
                <a:gs pos="100000">
                  <a:schemeClr val="bg1"/>
                </a:gs>
              </a:gsLst>
              <a:lin ang="0" scaled="1"/>
            </a:gradFill>
            <a:ln w="9525">
              <a:noFill/>
              <a:miter lim="800000"/>
              <a:headEnd/>
              <a:tailEnd/>
            </a:ln>
            <a:effectLst/>
          </p:spPr>
          <p:txBody>
            <a:bodyPr wrap="none" anchor="ctr"/>
            <a:lstStyle/>
            <a:p>
              <a:endParaRPr lang="zh-TW" altLang="en-US"/>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258050" y="-26988"/>
            <a:ext cx="2159000" cy="64087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776288" y="-26988"/>
            <a:ext cx="6329362" cy="64087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776288" y="-26988"/>
            <a:ext cx="8640762" cy="64087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065213" y="-26988"/>
            <a:ext cx="8351837" cy="912813"/>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776288" y="1123950"/>
            <a:ext cx="4100512" cy="5257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5029200" y="1123950"/>
            <a:ext cx="4100513" cy="25527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5029200" y="3829050"/>
            <a:ext cx="4100513" cy="25527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065213" y="-26988"/>
            <a:ext cx="8351837" cy="912813"/>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776288" y="1123950"/>
            <a:ext cx="8353425" cy="5257800"/>
          </a:xfrm>
        </p:spPr>
        <p:txBody>
          <a:bodyPr/>
          <a:lstStyle/>
          <a:p>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065213" y="-26988"/>
            <a:ext cx="8351837" cy="912813"/>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776288" y="1123950"/>
            <a:ext cx="4100512" cy="5257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29200" y="1123950"/>
            <a:ext cx="4100513" cy="5257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886786" name="Group 2"/>
          <p:cNvGrpSpPr>
            <a:grpSpLocks/>
          </p:cNvGrpSpPr>
          <p:nvPr userDrawn="1"/>
        </p:nvGrpSpPr>
        <p:grpSpPr bwMode="auto">
          <a:xfrm>
            <a:off x="0" y="2565400"/>
            <a:ext cx="8893175" cy="1655763"/>
            <a:chOff x="0" y="1298"/>
            <a:chExt cx="5602" cy="1043"/>
          </a:xfrm>
        </p:grpSpPr>
        <p:sp>
          <p:nvSpPr>
            <p:cNvPr id="886787" name="Rectangle 3"/>
            <p:cNvSpPr>
              <a:spLocks noChangeArrowheads="1"/>
            </p:cNvSpPr>
            <p:nvPr userDrawn="1"/>
          </p:nvSpPr>
          <p:spPr bwMode="ltGray">
            <a:xfrm>
              <a:off x="155" y="1712"/>
              <a:ext cx="299" cy="299"/>
            </a:xfrm>
            <a:prstGeom prst="rect">
              <a:avLst/>
            </a:prstGeom>
            <a:solidFill>
              <a:srgbClr val="990099"/>
            </a:solidFill>
            <a:ln w="9525">
              <a:noFill/>
              <a:miter lim="800000"/>
              <a:headEnd/>
              <a:tailEnd/>
            </a:ln>
            <a:effectLst/>
          </p:spPr>
          <p:txBody>
            <a:bodyPr wrap="none" anchor="ctr"/>
            <a:lstStyle/>
            <a:p>
              <a:pPr eaLnBrk="1" hangingPunct="1">
                <a:lnSpc>
                  <a:spcPct val="100000"/>
                </a:lnSpc>
                <a:spcBef>
                  <a:spcPct val="0"/>
                </a:spcBef>
                <a:buSzTx/>
                <a:buFontTx/>
                <a:buNone/>
              </a:pPr>
              <a:endParaRPr lang="zh-TW" altLang="zh-TW" sz="2400">
                <a:latin typeface="Tahoma" pitchFamily="34" charset="0"/>
              </a:endParaRPr>
            </a:p>
          </p:txBody>
        </p:sp>
        <p:sp>
          <p:nvSpPr>
            <p:cNvPr id="886788" name="Rectangle 4"/>
            <p:cNvSpPr>
              <a:spLocks noChangeArrowheads="1"/>
            </p:cNvSpPr>
            <p:nvPr userDrawn="1"/>
          </p:nvSpPr>
          <p:spPr bwMode="ltGray">
            <a:xfrm>
              <a:off x="359" y="1712"/>
              <a:ext cx="224" cy="299"/>
            </a:xfrm>
            <a:prstGeom prst="rect">
              <a:avLst/>
            </a:prstGeom>
            <a:gradFill rotWithShape="0">
              <a:gsLst>
                <a:gs pos="0">
                  <a:srgbClr val="990099"/>
                </a:gs>
                <a:gs pos="100000">
                  <a:schemeClr val="bg1"/>
                </a:gs>
              </a:gsLst>
              <a:lin ang="0" scaled="1"/>
            </a:gradFill>
            <a:ln w="9525">
              <a:noFill/>
              <a:miter lim="800000"/>
              <a:headEnd/>
              <a:tailEnd/>
            </a:ln>
            <a:effectLst/>
          </p:spPr>
          <p:txBody>
            <a:bodyPr wrap="none" anchor="ctr"/>
            <a:lstStyle/>
            <a:p>
              <a:pPr eaLnBrk="1" hangingPunct="1">
                <a:lnSpc>
                  <a:spcPct val="100000"/>
                </a:lnSpc>
                <a:spcBef>
                  <a:spcPct val="0"/>
                </a:spcBef>
                <a:buSzTx/>
                <a:buFontTx/>
                <a:buNone/>
              </a:pPr>
              <a:endParaRPr lang="zh-TW" altLang="zh-TW" sz="2400">
                <a:latin typeface="Tahoma" pitchFamily="34" charset="0"/>
              </a:endParaRPr>
            </a:p>
          </p:txBody>
        </p:sp>
        <p:sp>
          <p:nvSpPr>
            <p:cNvPr id="886789" name="Rectangle 5"/>
            <p:cNvSpPr>
              <a:spLocks noChangeArrowheads="1"/>
            </p:cNvSpPr>
            <p:nvPr userDrawn="1"/>
          </p:nvSpPr>
          <p:spPr bwMode="ltGray">
            <a:xfrm>
              <a:off x="240" y="1978"/>
              <a:ext cx="287" cy="299"/>
            </a:xfrm>
            <a:prstGeom prst="rect">
              <a:avLst/>
            </a:prstGeom>
            <a:solidFill>
              <a:srgbClr val="0000CC"/>
            </a:solidFill>
            <a:ln w="9525">
              <a:noFill/>
              <a:miter lim="800000"/>
              <a:headEnd/>
              <a:tailEnd/>
            </a:ln>
            <a:effectLst/>
          </p:spPr>
          <p:txBody>
            <a:bodyPr wrap="none" anchor="ctr"/>
            <a:lstStyle/>
            <a:p>
              <a:pPr eaLnBrk="1" hangingPunct="1">
                <a:lnSpc>
                  <a:spcPct val="100000"/>
                </a:lnSpc>
                <a:spcBef>
                  <a:spcPct val="0"/>
                </a:spcBef>
                <a:buSzTx/>
                <a:buFontTx/>
                <a:buNone/>
              </a:pPr>
              <a:endParaRPr lang="zh-TW" altLang="zh-TW" sz="2400">
                <a:latin typeface="Tahoma" pitchFamily="34" charset="0"/>
              </a:endParaRPr>
            </a:p>
          </p:txBody>
        </p:sp>
        <p:sp>
          <p:nvSpPr>
            <p:cNvPr id="886790" name="Rectangle 6"/>
            <p:cNvSpPr>
              <a:spLocks noChangeArrowheads="1"/>
            </p:cNvSpPr>
            <p:nvPr userDrawn="1"/>
          </p:nvSpPr>
          <p:spPr bwMode="ltGray">
            <a:xfrm>
              <a:off x="405" y="1978"/>
              <a:ext cx="251" cy="299"/>
            </a:xfrm>
            <a:prstGeom prst="rect">
              <a:avLst/>
            </a:prstGeom>
            <a:gradFill rotWithShape="0">
              <a:gsLst>
                <a:gs pos="0">
                  <a:srgbClr val="0000CC"/>
                </a:gs>
                <a:gs pos="100000">
                  <a:schemeClr val="bg1"/>
                </a:gs>
              </a:gsLst>
              <a:lin ang="0" scaled="1"/>
            </a:gradFill>
            <a:ln w="9525">
              <a:noFill/>
              <a:miter lim="800000"/>
              <a:headEnd/>
              <a:tailEnd/>
            </a:ln>
            <a:effectLst/>
          </p:spPr>
          <p:txBody>
            <a:bodyPr wrap="none" anchor="ctr"/>
            <a:lstStyle/>
            <a:p>
              <a:pPr eaLnBrk="1" hangingPunct="1">
                <a:lnSpc>
                  <a:spcPct val="100000"/>
                </a:lnSpc>
                <a:spcBef>
                  <a:spcPct val="0"/>
                </a:spcBef>
                <a:buSzTx/>
                <a:buFontTx/>
                <a:buNone/>
              </a:pPr>
              <a:endParaRPr lang="zh-TW" altLang="zh-TW" sz="2400">
                <a:latin typeface="Tahoma" pitchFamily="34" charset="0"/>
              </a:endParaRPr>
            </a:p>
          </p:txBody>
        </p:sp>
        <p:sp>
          <p:nvSpPr>
            <p:cNvPr id="886791" name="Rectangle 7"/>
            <p:cNvSpPr>
              <a:spLocks noChangeArrowheads="1"/>
            </p:cNvSpPr>
            <p:nvPr userDrawn="1"/>
          </p:nvSpPr>
          <p:spPr bwMode="ltGray">
            <a:xfrm>
              <a:off x="0" y="1933"/>
              <a:ext cx="382"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eaLnBrk="1" hangingPunct="1">
                <a:lnSpc>
                  <a:spcPct val="100000"/>
                </a:lnSpc>
                <a:spcBef>
                  <a:spcPct val="0"/>
                </a:spcBef>
                <a:buSzTx/>
                <a:buFontTx/>
                <a:buNone/>
              </a:pPr>
              <a:endParaRPr lang="zh-TW" altLang="zh-TW" sz="2400">
                <a:latin typeface="Tahoma" pitchFamily="34" charset="0"/>
              </a:endParaRPr>
            </a:p>
          </p:txBody>
        </p:sp>
        <p:sp>
          <p:nvSpPr>
            <p:cNvPr id="886792" name="Rectangle 8"/>
            <p:cNvSpPr>
              <a:spLocks noChangeArrowheads="1"/>
            </p:cNvSpPr>
            <p:nvPr userDrawn="1"/>
          </p:nvSpPr>
          <p:spPr bwMode="auto">
            <a:xfrm>
              <a:off x="308" y="1298"/>
              <a:ext cx="34" cy="1043"/>
            </a:xfrm>
            <a:prstGeom prst="rect">
              <a:avLst/>
            </a:prstGeom>
            <a:gradFill rotWithShape="0">
              <a:gsLst>
                <a:gs pos="0">
                  <a:schemeClr val="bg1"/>
                </a:gs>
                <a:gs pos="100000">
                  <a:schemeClr val="tx2"/>
                </a:gs>
              </a:gsLst>
              <a:lin ang="5400000" scaled="1"/>
            </a:gradFill>
            <a:ln w="9525">
              <a:noFill/>
              <a:miter lim="800000"/>
              <a:headEnd/>
              <a:tailEnd/>
            </a:ln>
            <a:effectLst/>
          </p:spPr>
          <p:txBody>
            <a:bodyPr wrap="none" anchor="ctr"/>
            <a:lstStyle/>
            <a:p>
              <a:endParaRPr lang="zh-TW" altLang="en-US"/>
            </a:p>
          </p:txBody>
        </p:sp>
        <p:sp>
          <p:nvSpPr>
            <p:cNvPr id="886793" name="Rectangle 9"/>
            <p:cNvSpPr>
              <a:spLocks noChangeArrowheads="1"/>
            </p:cNvSpPr>
            <p:nvPr userDrawn="1"/>
          </p:nvSpPr>
          <p:spPr bwMode="auto">
            <a:xfrm flipV="1">
              <a:off x="126" y="2196"/>
              <a:ext cx="5476" cy="35"/>
            </a:xfrm>
            <a:prstGeom prst="rect">
              <a:avLst/>
            </a:prstGeom>
            <a:gradFill rotWithShape="0">
              <a:gsLst>
                <a:gs pos="0">
                  <a:schemeClr val="tx1"/>
                </a:gs>
                <a:gs pos="100000">
                  <a:schemeClr val="bg1"/>
                </a:gs>
              </a:gsLst>
              <a:lin ang="0" scaled="1"/>
            </a:gradFill>
            <a:ln w="9525">
              <a:noFill/>
              <a:miter lim="800000"/>
              <a:headEnd/>
              <a:tailEnd/>
            </a:ln>
            <a:effectLst/>
          </p:spPr>
          <p:txBody>
            <a:bodyPr wrap="none" anchor="ctr"/>
            <a:lstStyle/>
            <a:p>
              <a:endParaRPr lang="zh-TW" altLang="en-US"/>
            </a:p>
          </p:txBody>
        </p:sp>
      </p:gr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82638" y="4406900"/>
            <a:ext cx="84201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76288" y="1123950"/>
            <a:ext cx="4100512"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29200" y="1123950"/>
            <a:ext cx="4100513"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5300" y="273050"/>
            <a:ext cx="3259138"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41513" y="4800600"/>
            <a:ext cx="59436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258050" y="-26988"/>
            <a:ext cx="2159000" cy="64087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776288" y="-26988"/>
            <a:ext cx="6329362" cy="64087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82638" y="4406900"/>
            <a:ext cx="84201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76288" y="1123950"/>
            <a:ext cx="4100512"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29200" y="1123950"/>
            <a:ext cx="4100513"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5300" y="273050"/>
            <a:ext cx="3259138"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41513" y="4800600"/>
            <a:ext cx="59436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ChangeArrowheads="1"/>
          </p:cNvSpPr>
          <p:nvPr/>
        </p:nvSpPr>
        <p:spPr bwMode="auto">
          <a:xfrm>
            <a:off x="200025" y="836613"/>
            <a:ext cx="9390063" cy="5672137"/>
          </a:xfrm>
          <a:prstGeom prst="rect">
            <a:avLst/>
          </a:prstGeom>
          <a:noFill/>
          <a:ln w="12700" cap="rnd">
            <a:solidFill>
              <a:srgbClr val="3366FF"/>
            </a:solidFill>
            <a:prstDash val="sysDot"/>
            <a:miter lim="800000"/>
            <a:headEnd/>
            <a:tailEnd/>
          </a:ln>
          <a:effectLst>
            <a:outerShdw dist="107763" dir="2700000" algn="ctr" rotWithShape="0">
              <a:schemeClr val="bg2"/>
            </a:outerShdw>
          </a:effectLst>
        </p:spPr>
        <p:txBody>
          <a:bodyPr wrap="none" anchor="ctr"/>
          <a:lstStyle/>
          <a:p>
            <a:pPr marL="685800" indent="-228600">
              <a:spcBef>
                <a:spcPct val="30000"/>
              </a:spcBef>
            </a:pPr>
            <a:endParaRPr lang="zh-TW" altLang="zh-TW"/>
          </a:p>
        </p:txBody>
      </p:sp>
      <p:sp>
        <p:nvSpPr>
          <p:cNvPr id="1031" name="Rectangle 7"/>
          <p:cNvSpPr>
            <a:spLocks noChangeArrowheads="1"/>
          </p:cNvSpPr>
          <p:nvPr/>
        </p:nvSpPr>
        <p:spPr bwMode="auto">
          <a:xfrm>
            <a:off x="9297988" y="6381750"/>
            <a:ext cx="430212" cy="274638"/>
          </a:xfrm>
          <a:prstGeom prst="rect">
            <a:avLst/>
          </a:prstGeom>
          <a:gradFill rotWithShape="1">
            <a:gsLst>
              <a:gs pos="0">
                <a:schemeClr val="accent1"/>
              </a:gs>
              <a:gs pos="100000">
                <a:schemeClr val="accent1">
                  <a:gamma/>
                  <a:shade val="73725"/>
                  <a:invGamma/>
                </a:schemeClr>
              </a:gs>
            </a:gsLst>
            <a:path path="shape">
              <a:fillToRect l="50000" t="50000" r="50000" b="50000"/>
            </a:path>
          </a:gradFill>
          <a:ln w="9525">
            <a:noFill/>
            <a:miter lim="800000"/>
            <a:headEnd/>
            <a:tailEnd/>
          </a:ln>
          <a:effectLst>
            <a:outerShdw dist="63500" dir="3187806" algn="ctr" rotWithShape="0">
              <a:schemeClr val="bg2"/>
            </a:outerShdw>
          </a:effectLst>
        </p:spPr>
        <p:txBody>
          <a:bodyPr lIns="92075" tIns="46038" rIns="92075" bIns="46038">
            <a:spAutoFit/>
          </a:bodyPr>
          <a:lstStyle/>
          <a:p>
            <a:pPr defTabSz="762000">
              <a:lnSpc>
                <a:spcPct val="100000"/>
              </a:lnSpc>
              <a:spcBef>
                <a:spcPct val="0"/>
              </a:spcBef>
              <a:buSzTx/>
              <a:buFontTx/>
              <a:buNone/>
            </a:pPr>
            <a:fld id="{67DA3659-2CD3-4252-BB87-80A01E14B0D9}" type="slidenum">
              <a:rPr kumimoji="0" lang="en-US" altLang="zh-TW" sz="1200"/>
              <a:pPr defTabSz="762000">
                <a:lnSpc>
                  <a:spcPct val="100000"/>
                </a:lnSpc>
                <a:spcBef>
                  <a:spcPct val="0"/>
                </a:spcBef>
                <a:buSzTx/>
                <a:buFontTx/>
                <a:buNone/>
              </a:pPr>
              <a:t>‹#›</a:t>
            </a:fld>
            <a:endParaRPr lang="en-US" altLang="zh-TW" sz="1200" b="1" i="1"/>
          </a:p>
        </p:txBody>
      </p:sp>
      <p:sp>
        <p:nvSpPr>
          <p:cNvPr id="1033" name="Rectangle 9"/>
          <p:cNvSpPr>
            <a:spLocks noChangeArrowheads="1"/>
          </p:cNvSpPr>
          <p:nvPr/>
        </p:nvSpPr>
        <p:spPr bwMode="ltGray">
          <a:xfrm>
            <a:off x="371475" y="84138"/>
            <a:ext cx="474663" cy="474662"/>
          </a:xfrm>
          <a:prstGeom prst="rect">
            <a:avLst/>
          </a:prstGeom>
          <a:solidFill>
            <a:srgbClr val="990099"/>
          </a:solidFill>
          <a:ln w="9525">
            <a:noFill/>
            <a:miter lim="800000"/>
            <a:headEnd/>
            <a:tailEnd/>
          </a:ln>
          <a:effectLst/>
        </p:spPr>
        <p:txBody>
          <a:bodyPr wrap="none" anchor="ctr"/>
          <a:lstStyle/>
          <a:p>
            <a:pPr eaLnBrk="1" hangingPunct="1">
              <a:lnSpc>
                <a:spcPct val="100000"/>
              </a:lnSpc>
              <a:spcBef>
                <a:spcPct val="0"/>
              </a:spcBef>
              <a:buSzTx/>
              <a:buFontTx/>
              <a:buNone/>
            </a:pPr>
            <a:endParaRPr lang="zh-TW" altLang="zh-TW" sz="2400">
              <a:latin typeface="Tahoma" pitchFamily="34" charset="0"/>
            </a:endParaRPr>
          </a:p>
        </p:txBody>
      </p:sp>
      <p:sp>
        <p:nvSpPr>
          <p:cNvPr id="1034" name="Rectangle 10"/>
          <p:cNvSpPr>
            <a:spLocks noChangeArrowheads="1"/>
          </p:cNvSpPr>
          <p:nvPr/>
        </p:nvSpPr>
        <p:spPr bwMode="ltGray">
          <a:xfrm>
            <a:off x="695325" y="84138"/>
            <a:ext cx="355600" cy="474662"/>
          </a:xfrm>
          <a:prstGeom prst="rect">
            <a:avLst/>
          </a:prstGeom>
          <a:gradFill rotWithShape="0">
            <a:gsLst>
              <a:gs pos="0">
                <a:srgbClr val="990099"/>
              </a:gs>
              <a:gs pos="100000">
                <a:schemeClr val="bg1"/>
              </a:gs>
            </a:gsLst>
            <a:lin ang="0" scaled="1"/>
          </a:gradFill>
          <a:ln w="9525">
            <a:noFill/>
            <a:miter lim="800000"/>
            <a:headEnd/>
            <a:tailEnd/>
          </a:ln>
          <a:effectLst/>
        </p:spPr>
        <p:txBody>
          <a:bodyPr wrap="none" anchor="ctr"/>
          <a:lstStyle/>
          <a:p>
            <a:pPr eaLnBrk="1" hangingPunct="1">
              <a:lnSpc>
                <a:spcPct val="100000"/>
              </a:lnSpc>
              <a:spcBef>
                <a:spcPct val="0"/>
              </a:spcBef>
              <a:buSzTx/>
              <a:buFontTx/>
              <a:buNone/>
            </a:pPr>
            <a:endParaRPr lang="zh-TW" altLang="zh-TW" sz="2400">
              <a:latin typeface="Tahoma" pitchFamily="34" charset="0"/>
            </a:endParaRPr>
          </a:p>
        </p:txBody>
      </p:sp>
      <p:sp>
        <p:nvSpPr>
          <p:cNvPr id="1035" name="Rectangle 11"/>
          <p:cNvSpPr>
            <a:spLocks noChangeArrowheads="1"/>
          </p:cNvSpPr>
          <p:nvPr/>
        </p:nvSpPr>
        <p:spPr bwMode="ltGray">
          <a:xfrm>
            <a:off x="506413" y="506413"/>
            <a:ext cx="455612" cy="474662"/>
          </a:xfrm>
          <a:prstGeom prst="rect">
            <a:avLst/>
          </a:prstGeom>
          <a:solidFill>
            <a:srgbClr val="0000CC"/>
          </a:solidFill>
          <a:ln w="9525">
            <a:noFill/>
            <a:miter lim="800000"/>
            <a:headEnd/>
            <a:tailEnd/>
          </a:ln>
          <a:effectLst/>
        </p:spPr>
        <p:txBody>
          <a:bodyPr wrap="none" anchor="ctr"/>
          <a:lstStyle/>
          <a:p>
            <a:pPr eaLnBrk="1" hangingPunct="1">
              <a:lnSpc>
                <a:spcPct val="100000"/>
              </a:lnSpc>
              <a:spcBef>
                <a:spcPct val="0"/>
              </a:spcBef>
              <a:buSzTx/>
              <a:buFontTx/>
              <a:buNone/>
            </a:pPr>
            <a:endParaRPr lang="zh-TW" altLang="zh-TW" sz="2400">
              <a:latin typeface="Tahoma" pitchFamily="34" charset="0"/>
            </a:endParaRPr>
          </a:p>
        </p:txBody>
      </p:sp>
      <p:sp>
        <p:nvSpPr>
          <p:cNvPr id="1036" name="Rectangle 12"/>
          <p:cNvSpPr>
            <a:spLocks noChangeArrowheads="1"/>
          </p:cNvSpPr>
          <p:nvPr/>
        </p:nvSpPr>
        <p:spPr bwMode="ltGray">
          <a:xfrm>
            <a:off x="768350" y="506413"/>
            <a:ext cx="398463" cy="474662"/>
          </a:xfrm>
          <a:prstGeom prst="rect">
            <a:avLst/>
          </a:prstGeom>
          <a:gradFill rotWithShape="0">
            <a:gsLst>
              <a:gs pos="0">
                <a:srgbClr val="0000CC"/>
              </a:gs>
              <a:gs pos="100000">
                <a:schemeClr val="bg1"/>
              </a:gs>
            </a:gsLst>
            <a:lin ang="0" scaled="1"/>
          </a:gradFill>
          <a:ln w="9525">
            <a:noFill/>
            <a:miter lim="800000"/>
            <a:headEnd/>
            <a:tailEnd/>
          </a:ln>
          <a:effectLst/>
        </p:spPr>
        <p:txBody>
          <a:bodyPr wrap="none" anchor="ctr"/>
          <a:lstStyle/>
          <a:p>
            <a:pPr eaLnBrk="1" hangingPunct="1">
              <a:lnSpc>
                <a:spcPct val="100000"/>
              </a:lnSpc>
              <a:spcBef>
                <a:spcPct val="0"/>
              </a:spcBef>
              <a:buSzTx/>
              <a:buFontTx/>
              <a:buNone/>
            </a:pPr>
            <a:endParaRPr lang="zh-TW" altLang="zh-TW" sz="2400">
              <a:latin typeface="Tahoma" pitchFamily="34" charset="0"/>
            </a:endParaRPr>
          </a:p>
        </p:txBody>
      </p:sp>
      <p:sp>
        <p:nvSpPr>
          <p:cNvPr id="1037" name="Rectangle 13"/>
          <p:cNvSpPr>
            <a:spLocks noChangeArrowheads="1"/>
          </p:cNvSpPr>
          <p:nvPr/>
        </p:nvSpPr>
        <p:spPr bwMode="ltGray">
          <a:xfrm>
            <a:off x="57150" y="433388"/>
            <a:ext cx="606425"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eaLnBrk="1" hangingPunct="1">
              <a:lnSpc>
                <a:spcPct val="100000"/>
              </a:lnSpc>
              <a:spcBef>
                <a:spcPct val="0"/>
              </a:spcBef>
              <a:buSzTx/>
              <a:buFontTx/>
              <a:buNone/>
            </a:pPr>
            <a:endParaRPr lang="zh-TW" altLang="zh-TW" sz="2400">
              <a:latin typeface="Tahoma" pitchFamily="34" charset="0"/>
            </a:endParaRPr>
          </a:p>
        </p:txBody>
      </p:sp>
      <p:sp>
        <p:nvSpPr>
          <p:cNvPr id="1054" name="Rectangle 30"/>
          <p:cNvSpPr>
            <a:spLocks noGrp="1" noChangeArrowheads="1"/>
          </p:cNvSpPr>
          <p:nvPr>
            <p:ph type="title"/>
          </p:nvPr>
        </p:nvSpPr>
        <p:spPr bwMode="auto">
          <a:xfrm>
            <a:off x="1065213" y="-26988"/>
            <a:ext cx="8351837" cy="912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按一下以編輯標題字樣式</a:t>
            </a:r>
          </a:p>
        </p:txBody>
      </p:sp>
      <p:sp>
        <p:nvSpPr>
          <p:cNvPr id="1055" name="Rectangle 31"/>
          <p:cNvSpPr>
            <a:spLocks noGrp="1" noChangeArrowheads="1"/>
          </p:cNvSpPr>
          <p:nvPr>
            <p:ph type="body" idx="1"/>
          </p:nvPr>
        </p:nvSpPr>
        <p:spPr bwMode="auto">
          <a:xfrm>
            <a:off x="776288" y="1123950"/>
            <a:ext cx="8353425"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		</a:t>
            </a:r>
          </a:p>
          <a:p>
            <a:pPr lvl="3"/>
            <a:r>
              <a:rPr lang="zh-TW" altLang="en-US" smtClean="0"/>
              <a:t>第四層</a:t>
            </a:r>
          </a:p>
          <a:p>
            <a:pPr lvl="4"/>
            <a:r>
              <a:rPr lang="zh-TW" altLang="en-US" smtClean="0"/>
              <a:t>第五層</a:t>
            </a: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2" r:id="rId12"/>
    <p:sldLayoutId id="2147483673" r:id="rId13"/>
    <p:sldLayoutId id="2147483674" r:id="rId14"/>
    <p:sldLayoutId id="2147483675" r:id="rId15"/>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kumimoji="1" sz="4400">
          <a:solidFill>
            <a:schemeClr val="tx2"/>
          </a:solidFill>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latin typeface="Times New Roman" pitchFamily="18" charset="0"/>
          <a:ea typeface="標楷體" pitchFamily="65" charset="-120"/>
        </a:defRPr>
      </a:lvl2pPr>
      <a:lvl3pPr algn="ctr" rtl="0" eaLnBrk="0" fontAlgn="base" hangingPunct="0">
        <a:lnSpc>
          <a:spcPct val="90000"/>
        </a:lnSpc>
        <a:spcBef>
          <a:spcPct val="0"/>
        </a:spcBef>
        <a:spcAft>
          <a:spcPct val="0"/>
        </a:spcAft>
        <a:defRPr kumimoji="1" sz="4400">
          <a:solidFill>
            <a:schemeClr val="tx2"/>
          </a:solidFill>
          <a:latin typeface="Times New Roman" pitchFamily="18" charset="0"/>
          <a:ea typeface="標楷體" pitchFamily="65" charset="-120"/>
        </a:defRPr>
      </a:lvl3pPr>
      <a:lvl4pPr algn="ctr" rtl="0" eaLnBrk="0" fontAlgn="base" hangingPunct="0">
        <a:lnSpc>
          <a:spcPct val="90000"/>
        </a:lnSpc>
        <a:spcBef>
          <a:spcPct val="0"/>
        </a:spcBef>
        <a:spcAft>
          <a:spcPct val="0"/>
        </a:spcAft>
        <a:defRPr kumimoji="1" sz="4400">
          <a:solidFill>
            <a:schemeClr val="tx2"/>
          </a:solidFill>
          <a:latin typeface="Times New Roman" pitchFamily="18" charset="0"/>
          <a:ea typeface="標楷體" pitchFamily="65" charset="-120"/>
        </a:defRPr>
      </a:lvl4pPr>
      <a:lvl5pPr algn="ctr" rtl="0" eaLnBrk="0" fontAlgn="base" hangingPunct="0">
        <a:lnSpc>
          <a:spcPct val="90000"/>
        </a:lnSpc>
        <a:spcBef>
          <a:spcPct val="0"/>
        </a:spcBef>
        <a:spcAft>
          <a:spcPct val="0"/>
        </a:spcAft>
        <a:defRPr kumimoji="1" sz="4400">
          <a:solidFill>
            <a:schemeClr val="tx2"/>
          </a:solidFill>
          <a:latin typeface="Times New Roman" pitchFamily="18" charset="0"/>
          <a:ea typeface="標楷體" pitchFamily="65" charset="-120"/>
        </a:defRPr>
      </a:lvl5pPr>
      <a:lvl6pPr marL="457200" algn="ctr" rtl="0" eaLnBrk="0" fontAlgn="base" hangingPunct="0">
        <a:lnSpc>
          <a:spcPct val="90000"/>
        </a:lnSpc>
        <a:spcBef>
          <a:spcPct val="0"/>
        </a:spcBef>
        <a:spcAft>
          <a:spcPct val="0"/>
        </a:spcAft>
        <a:defRPr kumimoji="1" sz="4400">
          <a:solidFill>
            <a:schemeClr val="tx2"/>
          </a:solidFill>
          <a:latin typeface="Times New Roman" pitchFamily="18" charset="0"/>
          <a:ea typeface="標楷體" pitchFamily="65" charset="-120"/>
        </a:defRPr>
      </a:lvl6pPr>
      <a:lvl7pPr marL="914400" algn="ctr" rtl="0" eaLnBrk="0" fontAlgn="base" hangingPunct="0">
        <a:lnSpc>
          <a:spcPct val="90000"/>
        </a:lnSpc>
        <a:spcBef>
          <a:spcPct val="0"/>
        </a:spcBef>
        <a:spcAft>
          <a:spcPct val="0"/>
        </a:spcAft>
        <a:defRPr kumimoji="1" sz="4400">
          <a:solidFill>
            <a:schemeClr val="tx2"/>
          </a:solidFill>
          <a:latin typeface="Times New Roman" pitchFamily="18" charset="0"/>
          <a:ea typeface="標楷體" pitchFamily="65" charset="-120"/>
        </a:defRPr>
      </a:lvl7pPr>
      <a:lvl8pPr marL="1371600" algn="ctr" rtl="0" eaLnBrk="0" fontAlgn="base" hangingPunct="0">
        <a:lnSpc>
          <a:spcPct val="90000"/>
        </a:lnSpc>
        <a:spcBef>
          <a:spcPct val="0"/>
        </a:spcBef>
        <a:spcAft>
          <a:spcPct val="0"/>
        </a:spcAft>
        <a:defRPr kumimoji="1" sz="4400">
          <a:solidFill>
            <a:schemeClr val="tx2"/>
          </a:solidFill>
          <a:latin typeface="Times New Roman" pitchFamily="18" charset="0"/>
          <a:ea typeface="標楷體" pitchFamily="65" charset="-120"/>
        </a:defRPr>
      </a:lvl8pPr>
      <a:lvl9pPr marL="1828800" algn="ctr" rtl="0" eaLnBrk="0" fontAlgn="base" hangingPunct="0">
        <a:lnSpc>
          <a:spcPct val="90000"/>
        </a:lnSpc>
        <a:spcBef>
          <a:spcPct val="0"/>
        </a:spcBef>
        <a:spcAft>
          <a:spcPct val="0"/>
        </a:spcAft>
        <a:defRPr kumimoji="1" sz="4400">
          <a:solidFill>
            <a:schemeClr val="tx2"/>
          </a:solidFill>
          <a:latin typeface="Times New Roman" pitchFamily="18" charset="0"/>
          <a:ea typeface="標楷體" pitchFamily="65" charset="-120"/>
        </a:defRPr>
      </a:lvl9pPr>
    </p:titleStyle>
    <p:bodyStyle>
      <a:lvl1pPr marL="285750" indent="-285750" algn="l" rtl="0" eaLnBrk="0" fontAlgn="base" hangingPunct="0">
        <a:lnSpc>
          <a:spcPct val="90000"/>
        </a:lnSpc>
        <a:spcBef>
          <a:spcPct val="10000"/>
        </a:spcBef>
        <a:spcAft>
          <a:spcPct val="0"/>
        </a:spcAft>
        <a:buSzPct val="65000"/>
        <a:buFont typeface="Wingdings" pitchFamily="2" charset="2"/>
        <a:buChar char="l"/>
        <a:defRPr kumimoji="1" sz="2800">
          <a:solidFill>
            <a:schemeClr val="tx1"/>
          </a:solidFill>
          <a:latin typeface="+mn-lt"/>
          <a:ea typeface="+mn-ea"/>
          <a:cs typeface="+mn-cs"/>
        </a:defRPr>
      </a:lvl1pPr>
      <a:lvl2pPr marL="685800" indent="-228600" algn="l" rtl="0" eaLnBrk="0" fontAlgn="base" hangingPunct="0">
        <a:lnSpc>
          <a:spcPct val="90000"/>
        </a:lnSpc>
        <a:spcBef>
          <a:spcPct val="10000"/>
        </a:spcBef>
        <a:spcAft>
          <a:spcPct val="0"/>
        </a:spcAft>
        <a:buSzPct val="50000"/>
        <a:buFont typeface="Wingdings" pitchFamily="2" charset="2"/>
        <a:buChar char="u"/>
        <a:defRPr kumimoji="1" sz="2400">
          <a:solidFill>
            <a:schemeClr val="tx1"/>
          </a:solidFill>
          <a:latin typeface="+mn-lt"/>
          <a:ea typeface="+mn-ea"/>
        </a:defRPr>
      </a:lvl2pPr>
      <a:lvl3pPr marL="1143000" indent="-228600" algn="l" rtl="0" eaLnBrk="0" fontAlgn="base" hangingPunct="0">
        <a:lnSpc>
          <a:spcPct val="90000"/>
        </a:lnSpc>
        <a:spcBef>
          <a:spcPct val="10000"/>
        </a:spcBef>
        <a:spcAft>
          <a:spcPct val="0"/>
        </a:spcAft>
        <a:buSzPct val="70000"/>
        <a:buFont typeface="Wingdings" pitchFamily="2" charset="2"/>
        <a:buChar char="ü"/>
        <a:defRPr kumimoji="1" sz="2000">
          <a:solidFill>
            <a:schemeClr val="tx1"/>
          </a:solidFill>
          <a:latin typeface="+mn-lt"/>
          <a:ea typeface="+mn-ea"/>
        </a:defRPr>
      </a:lvl3pPr>
      <a:lvl4pPr marL="1543050" indent="-171450" algn="l" rtl="0" eaLnBrk="0" fontAlgn="base" hangingPunct="0">
        <a:lnSpc>
          <a:spcPct val="90000"/>
        </a:lnSpc>
        <a:spcBef>
          <a:spcPct val="10000"/>
        </a:spcBef>
        <a:spcAft>
          <a:spcPct val="0"/>
        </a:spcAft>
        <a:buSzPct val="100000"/>
        <a:buChar char="•"/>
        <a:defRPr kumimoji="1">
          <a:solidFill>
            <a:schemeClr val="tx1"/>
          </a:solidFill>
          <a:latin typeface="+mn-lt"/>
          <a:ea typeface="+mn-ea"/>
        </a:defRPr>
      </a:lvl4pPr>
      <a:lvl5pPr marL="2000250" indent="-171450" algn="l" rtl="0" eaLnBrk="0" fontAlgn="base" hangingPunct="0">
        <a:lnSpc>
          <a:spcPct val="90000"/>
        </a:lnSpc>
        <a:spcBef>
          <a:spcPct val="10000"/>
        </a:spcBef>
        <a:spcAft>
          <a:spcPct val="0"/>
        </a:spcAft>
        <a:buSzPct val="100000"/>
        <a:buChar char="–"/>
        <a:defRPr kumimoji="1" sz="1600">
          <a:solidFill>
            <a:schemeClr val="tx1"/>
          </a:solidFill>
          <a:latin typeface="+mn-lt"/>
          <a:ea typeface="+mn-ea"/>
        </a:defRPr>
      </a:lvl5pPr>
      <a:lvl6pPr marL="2457450" indent="-171450" algn="l" rtl="0" eaLnBrk="0" fontAlgn="base" hangingPunct="0">
        <a:lnSpc>
          <a:spcPct val="90000"/>
        </a:lnSpc>
        <a:spcBef>
          <a:spcPct val="10000"/>
        </a:spcBef>
        <a:spcAft>
          <a:spcPct val="0"/>
        </a:spcAft>
        <a:buSzPct val="100000"/>
        <a:buChar char="–"/>
        <a:defRPr kumimoji="1" sz="1600">
          <a:solidFill>
            <a:schemeClr val="tx1"/>
          </a:solidFill>
          <a:latin typeface="+mn-lt"/>
          <a:ea typeface="+mn-ea"/>
        </a:defRPr>
      </a:lvl6pPr>
      <a:lvl7pPr marL="2914650" indent="-171450" algn="l" rtl="0" eaLnBrk="0" fontAlgn="base" hangingPunct="0">
        <a:lnSpc>
          <a:spcPct val="90000"/>
        </a:lnSpc>
        <a:spcBef>
          <a:spcPct val="10000"/>
        </a:spcBef>
        <a:spcAft>
          <a:spcPct val="0"/>
        </a:spcAft>
        <a:buSzPct val="100000"/>
        <a:buChar char="–"/>
        <a:defRPr kumimoji="1" sz="1600">
          <a:solidFill>
            <a:schemeClr val="tx1"/>
          </a:solidFill>
          <a:latin typeface="+mn-lt"/>
          <a:ea typeface="+mn-ea"/>
        </a:defRPr>
      </a:lvl7pPr>
      <a:lvl8pPr marL="3371850" indent="-171450" algn="l" rtl="0" eaLnBrk="0" fontAlgn="base" hangingPunct="0">
        <a:lnSpc>
          <a:spcPct val="90000"/>
        </a:lnSpc>
        <a:spcBef>
          <a:spcPct val="10000"/>
        </a:spcBef>
        <a:spcAft>
          <a:spcPct val="0"/>
        </a:spcAft>
        <a:buSzPct val="100000"/>
        <a:buChar char="–"/>
        <a:defRPr kumimoji="1" sz="1600">
          <a:solidFill>
            <a:schemeClr val="tx1"/>
          </a:solidFill>
          <a:latin typeface="+mn-lt"/>
          <a:ea typeface="+mn-ea"/>
        </a:defRPr>
      </a:lvl8pPr>
      <a:lvl9pPr marL="3829050" indent="-171450" algn="l" rtl="0" eaLnBrk="0" fontAlgn="base" hangingPunct="0">
        <a:lnSpc>
          <a:spcPct val="90000"/>
        </a:lnSpc>
        <a:spcBef>
          <a:spcPct val="10000"/>
        </a:spcBef>
        <a:spcAft>
          <a:spcPct val="0"/>
        </a:spcAft>
        <a:buSzPct val="100000"/>
        <a:buChar char="–"/>
        <a:defRPr kumimoji="1" sz="16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5762" name="Rectangle 2"/>
          <p:cNvSpPr>
            <a:spLocks noChangeArrowheads="1"/>
          </p:cNvSpPr>
          <p:nvPr/>
        </p:nvSpPr>
        <p:spPr bwMode="auto">
          <a:xfrm>
            <a:off x="200025" y="836613"/>
            <a:ext cx="9390063" cy="5672137"/>
          </a:xfrm>
          <a:prstGeom prst="rect">
            <a:avLst/>
          </a:prstGeom>
          <a:noFill/>
          <a:ln w="12700" cap="rnd">
            <a:solidFill>
              <a:srgbClr val="3366FF"/>
            </a:solidFill>
            <a:prstDash val="sysDot"/>
            <a:miter lim="800000"/>
            <a:headEnd/>
            <a:tailEnd/>
          </a:ln>
          <a:effectLst>
            <a:outerShdw dist="107763" dir="2700000" algn="ctr" rotWithShape="0">
              <a:schemeClr val="bg2"/>
            </a:outerShdw>
          </a:effectLst>
        </p:spPr>
        <p:txBody>
          <a:bodyPr wrap="none" anchor="ctr"/>
          <a:lstStyle/>
          <a:p>
            <a:pPr marL="685800" indent="-228600">
              <a:spcBef>
                <a:spcPct val="30000"/>
              </a:spcBef>
            </a:pPr>
            <a:endParaRPr lang="zh-TW" altLang="zh-TW"/>
          </a:p>
        </p:txBody>
      </p:sp>
      <p:sp>
        <p:nvSpPr>
          <p:cNvPr id="885763" name="Rectangle 3"/>
          <p:cNvSpPr>
            <a:spLocks noChangeArrowheads="1"/>
          </p:cNvSpPr>
          <p:nvPr/>
        </p:nvSpPr>
        <p:spPr bwMode="auto">
          <a:xfrm>
            <a:off x="9297988" y="6381750"/>
            <a:ext cx="430212" cy="274638"/>
          </a:xfrm>
          <a:prstGeom prst="rect">
            <a:avLst/>
          </a:prstGeom>
          <a:gradFill rotWithShape="1">
            <a:gsLst>
              <a:gs pos="0">
                <a:schemeClr val="accent1"/>
              </a:gs>
              <a:gs pos="100000">
                <a:schemeClr val="accent1">
                  <a:gamma/>
                  <a:shade val="73725"/>
                  <a:invGamma/>
                </a:schemeClr>
              </a:gs>
            </a:gsLst>
            <a:path path="shape">
              <a:fillToRect l="50000" t="50000" r="50000" b="50000"/>
            </a:path>
          </a:gradFill>
          <a:ln w="9525">
            <a:noFill/>
            <a:miter lim="800000"/>
            <a:headEnd/>
            <a:tailEnd/>
          </a:ln>
          <a:effectLst>
            <a:outerShdw dist="63500" dir="3187806" algn="ctr" rotWithShape="0">
              <a:schemeClr val="bg2"/>
            </a:outerShdw>
          </a:effectLst>
        </p:spPr>
        <p:txBody>
          <a:bodyPr lIns="92075" tIns="46038" rIns="92075" bIns="46038">
            <a:spAutoFit/>
          </a:bodyPr>
          <a:lstStyle/>
          <a:p>
            <a:pPr defTabSz="762000">
              <a:lnSpc>
                <a:spcPct val="100000"/>
              </a:lnSpc>
              <a:spcBef>
                <a:spcPct val="0"/>
              </a:spcBef>
              <a:buSzTx/>
              <a:buFontTx/>
              <a:buNone/>
            </a:pPr>
            <a:fld id="{E87DC688-7A18-4489-871A-AF3D0948FE9C}" type="slidenum">
              <a:rPr kumimoji="0" lang="en-US" altLang="zh-TW" sz="1200"/>
              <a:pPr defTabSz="762000">
                <a:lnSpc>
                  <a:spcPct val="100000"/>
                </a:lnSpc>
                <a:spcBef>
                  <a:spcPct val="0"/>
                </a:spcBef>
                <a:buSzTx/>
                <a:buFontTx/>
                <a:buNone/>
              </a:pPr>
              <a:t>‹#›</a:t>
            </a:fld>
            <a:endParaRPr lang="en-US" altLang="zh-TW" sz="1200" b="1" i="1"/>
          </a:p>
        </p:txBody>
      </p:sp>
      <p:sp>
        <p:nvSpPr>
          <p:cNvPr id="885764" name="Rectangle 4"/>
          <p:cNvSpPr>
            <a:spLocks noChangeArrowheads="1"/>
          </p:cNvSpPr>
          <p:nvPr/>
        </p:nvSpPr>
        <p:spPr bwMode="ltGray">
          <a:xfrm>
            <a:off x="371475" y="84138"/>
            <a:ext cx="474663" cy="474662"/>
          </a:xfrm>
          <a:prstGeom prst="rect">
            <a:avLst/>
          </a:prstGeom>
          <a:solidFill>
            <a:srgbClr val="990099"/>
          </a:solidFill>
          <a:ln w="9525">
            <a:noFill/>
            <a:miter lim="800000"/>
            <a:headEnd/>
            <a:tailEnd/>
          </a:ln>
          <a:effectLst/>
        </p:spPr>
        <p:txBody>
          <a:bodyPr wrap="none" anchor="ctr"/>
          <a:lstStyle/>
          <a:p>
            <a:pPr eaLnBrk="1" hangingPunct="1">
              <a:lnSpc>
                <a:spcPct val="100000"/>
              </a:lnSpc>
              <a:spcBef>
                <a:spcPct val="0"/>
              </a:spcBef>
              <a:buSzTx/>
              <a:buFontTx/>
              <a:buNone/>
            </a:pPr>
            <a:endParaRPr lang="zh-TW" altLang="zh-TW" sz="2400">
              <a:latin typeface="Tahoma" pitchFamily="34" charset="0"/>
            </a:endParaRPr>
          </a:p>
        </p:txBody>
      </p:sp>
      <p:sp>
        <p:nvSpPr>
          <p:cNvPr id="885765" name="Rectangle 5"/>
          <p:cNvSpPr>
            <a:spLocks noChangeArrowheads="1"/>
          </p:cNvSpPr>
          <p:nvPr/>
        </p:nvSpPr>
        <p:spPr bwMode="ltGray">
          <a:xfrm>
            <a:off x="695325" y="84138"/>
            <a:ext cx="355600" cy="474662"/>
          </a:xfrm>
          <a:prstGeom prst="rect">
            <a:avLst/>
          </a:prstGeom>
          <a:gradFill rotWithShape="0">
            <a:gsLst>
              <a:gs pos="0">
                <a:srgbClr val="990099"/>
              </a:gs>
              <a:gs pos="100000">
                <a:schemeClr val="bg1"/>
              </a:gs>
            </a:gsLst>
            <a:lin ang="0" scaled="1"/>
          </a:gradFill>
          <a:ln w="9525">
            <a:noFill/>
            <a:miter lim="800000"/>
            <a:headEnd/>
            <a:tailEnd/>
          </a:ln>
          <a:effectLst/>
        </p:spPr>
        <p:txBody>
          <a:bodyPr wrap="none" anchor="ctr"/>
          <a:lstStyle/>
          <a:p>
            <a:pPr eaLnBrk="1" hangingPunct="1">
              <a:lnSpc>
                <a:spcPct val="100000"/>
              </a:lnSpc>
              <a:spcBef>
                <a:spcPct val="0"/>
              </a:spcBef>
              <a:buSzTx/>
              <a:buFontTx/>
              <a:buNone/>
            </a:pPr>
            <a:endParaRPr lang="zh-TW" altLang="zh-TW" sz="2400">
              <a:latin typeface="Tahoma" pitchFamily="34" charset="0"/>
            </a:endParaRPr>
          </a:p>
        </p:txBody>
      </p:sp>
      <p:sp>
        <p:nvSpPr>
          <p:cNvPr id="885766" name="Rectangle 6"/>
          <p:cNvSpPr>
            <a:spLocks noChangeArrowheads="1"/>
          </p:cNvSpPr>
          <p:nvPr/>
        </p:nvSpPr>
        <p:spPr bwMode="ltGray">
          <a:xfrm>
            <a:off x="506413" y="506413"/>
            <a:ext cx="455612" cy="474662"/>
          </a:xfrm>
          <a:prstGeom prst="rect">
            <a:avLst/>
          </a:prstGeom>
          <a:solidFill>
            <a:srgbClr val="0000CC"/>
          </a:solidFill>
          <a:ln w="9525">
            <a:noFill/>
            <a:miter lim="800000"/>
            <a:headEnd/>
            <a:tailEnd/>
          </a:ln>
          <a:effectLst/>
        </p:spPr>
        <p:txBody>
          <a:bodyPr wrap="none" anchor="ctr"/>
          <a:lstStyle/>
          <a:p>
            <a:pPr eaLnBrk="1" hangingPunct="1">
              <a:lnSpc>
                <a:spcPct val="100000"/>
              </a:lnSpc>
              <a:spcBef>
                <a:spcPct val="0"/>
              </a:spcBef>
              <a:buSzTx/>
              <a:buFontTx/>
              <a:buNone/>
            </a:pPr>
            <a:endParaRPr lang="zh-TW" altLang="zh-TW" sz="2400">
              <a:latin typeface="Tahoma" pitchFamily="34" charset="0"/>
            </a:endParaRPr>
          </a:p>
        </p:txBody>
      </p:sp>
      <p:sp>
        <p:nvSpPr>
          <p:cNvPr id="885767" name="Rectangle 7"/>
          <p:cNvSpPr>
            <a:spLocks noChangeArrowheads="1"/>
          </p:cNvSpPr>
          <p:nvPr/>
        </p:nvSpPr>
        <p:spPr bwMode="ltGray">
          <a:xfrm>
            <a:off x="768350" y="506413"/>
            <a:ext cx="398463" cy="474662"/>
          </a:xfrm>
          <a:prstGeom prst="rect">
            <a:avLst/>
          </a:prstGeom>
          <a:gradFill rotWithShape="0">
            <a:gsLst>
              <a:gs pos="0">
                <a:srgbClr val="0000CC"/>
              </a:gs>
              <a:gs pos="100000">
                <a:schemeClr val="bg1"/>
              </a:gs>
            </a:gsLst>
            <a:lin ang="0" scaled="1"/>
          </a:gradFill>
          <a:ln w="9525">
            <a:noFill/>
            <a:miter lim="800000"/>
            <a:headEnd/>
            <a:tailEnd/>
          </a:ln>
          <a:effectLst/>
        </p:spPr>
        <p:txBody>
          <a:bodyPr wrap="none" anchor="ctr"/>
          <a:lstStyle/>
          <a:p>
            <a:pPr eaLnBrk="1" hangingPunct="1">
              <a:lnSpc>
                <a:spcPct val="100000"/>
              </a:lnSpc>
              <a:spcBef>
                <a:spcPct val="0"/>
              </a:spcBef>
              <a:buSzTx/>
              <a:buFontTx/>
              <a:buNone/>
            </a:pPr>
            <a:endParaRPr lang="zh-TW" altLang="zh-TW" sz="2400">
              <a:latin typeface="Tahoma" pitchFamily="34" charset="0"/>
            </a:endParaRPr>
          </a:p>
        </p:txBody>
      </p:sp>
      <p:sp>
        <p:nvSpPr>
          <p:cNvPr id="885768" name="Rectangle 8"/>
          <p:cNvSpPr>
            <a:spLocks noChangeArrowheads="1"/>
          </p:cNvSpPr>
          <p:nvPr/>
        </p:nvSpPr>
        <p:spPr bwMode="ltGray">
          <a:xfrm>
            <a:off x="57150" y="433388"/>
            <a:ext cx="606425"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eaLnBrk="1" hangingPunct="1">
              <a:lnSpc>
                <a:spcPct val="100000"/>
              </a:lnSpc>
              <a:spcBef>
                <a:spcPct val="0"/>
              </a:spcBef>
              <a:buSzTx/>
              <a:buFontTx/>
              <a:buNone/>
            </a:pPr>
            <a:endParaRPr lang="zh-TW" altLang="zh-TW" sz="2400">
              <a:latin typeface="Tahoma" pitchFamily="34" charset="0"/>
            </a:endParaRPr>
          </a:p>
        </p:txBody>
      </p:sp>
      <p:sp>
        <p:nvSpPr>
          <p:cNvPr id="885769" name="Rectangle 9"/>
          <p:cNvSpPr>
            <a:spLocks noGrp="1" noChangeArrowheads="1"/>
          </p:cNvSpPr>
          <p:nvPr>
            <p:ph type="title"/>
          </p:nvPr>
        </p:nvSpPr>
        <p:spPr bwMode="auto">
          <a:xfrm>
            <a:off x="1065213" y="-26988"/>
            <a:ext cx="8351837" cy="912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按一下以編輯標題字樣式</a:t>
            </a:r>
          </a:p>
        </p:txBody>
      </p:sp>
      <p:sp>
        <p:nvSpPr>
          <p:cNvPr id="885770" name="Rectangle 10"/>
          <p:cNvSpPr>
            <a:spLocks noGrp="1" noChangeArrowheads="1"/>
          </p:cNvSpPr>
          <p:nvPr>
            <p:ph type="body" idx="1"/>
          </p:nvPr>
        </p:nvSpPr>
        <p:spPr bwMode="auto">
          <a:xfrm>
            <a:off x="776288" y="1123950"/>
            <a:ext cx="8353425"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		</a:t>
            </a:r>
          </a:p>
          <a:p>
            <a:pPr lvl="3"/>
            <a:r>
              <a:rPr lang="zh-TW" altLang="en-US" smtClean="0"/>
              <a:t>第四層</a:t>
            </a:r>
          </a:p>
          <a:p>
            <a:pPr lvl="4"/>
            <a:r>
              <a:rPr lang="zh-TW" altLang="en-US" smtClean="0"/>
              <a:t>第五層</a:t>
            </a:r>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fontAlgn="base">
        <a:lnSpc>
          <a:spcPct val="90000"/>
        </a:lnSpc>
        <a:spcBef>
          <a:spcPct val="0"/>
        </a:spcBef>
        <a:spcAft>
          <a:spcPct val="0"/>
        </a:spcAft>
        <a:defRPr kumimoji="1" sz="4400">
          <a:solidFill>
            <a:schemeClr val="tx2"/>
          </a:solidFill>
          <a:latin typeface="+mj-lt"/>
          <a:ea typeface="+mj-ea"/>
          <a:cs typeface="+mj-cs"/>
        </a:defRPr>
      </a:lvl1pPr>
      <a:lvl2pPr algn="ctr" rtl="0" fontAlgn="base">
        <a:lnSpc>
          <a:spcPct val="90000"/>
        </a:lnSpc>
        <a:spcBef>
          <a:spcPct val="0"/>
        </a:spcBef>
        <a:spcAft>
          <a:spcPct val="0"/>
        </a:spcAft>
        <a:defRPr kumimoji="1" sz="4400">
          <a:solidFill>
            <a:schemeClr val="tx2"/>
          </a:solidFill>
          <a:latin typeface="Times New Roman" pitchFamily="18" charset="0"/>
          <a:ea typeface="新細明體" pitchFamily="18" charset="-120"/>
        </a:defRPr>
      </a:lvl2pPr>
      <a:lvl3pPr algn="ctr" rtl="0" fontAlgn="base">
        <a:lnSpc>
          <a:spcPct val="90000"/>
        </a:lnSpc>
        <a:spcBef>
          <a:spcPct val="0"/>
        </a:spcBef>
        <a:spcAft>
          <a:spcPct val="0"/>
        </a:spcAft>
        <a:defRPr kumimoji="1" sz="4400">
          <a:solidFill>
            <a:schemeClr val="tx2"/>
          </a:solidFill>
          <a:latin typeface="Times New Roman" pitchFamily="18" charset="0"/>
          <a:ea typeface="新細明體" pitchFamily="18" charset="-120"/>
        </a:defRPr>
      </a:lvl3pPr>
      <a:lvl4pPr algn="ctr" rtl="0" fontAlgn="base">
        <a:lnSpc>
          <a:spcPct val="90000"/>
        </a:lnSpc>
        <a:spcBef>
          <a:spcPct val="0"/>
        </a:spcBef>
        <a:spcAft>
          <a:spcPct val="0"/>
        </a:spcAft>
        <a:defRPr kumimoji="1" sz="4400">
          <a:solidFill>
            <a:schemeClr val="tx2"/>
          </a:solidFill>
          <a:latin typeface="Times New Roman" pitchFamily="18" charset="0"/>
          <a:ea typeface="新細明體" pitchFamily="18" charset="-120"/>
        </a:defRPr>
      </a:lvl4pPr>
      <a:lvl5pPr algn="ctr" rtl="0" fontAlgn="base">
        <a:lnSpc>
          <a:spcPct val="90000"/>
        </a:lnSpc>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lnSpc>
          <a:spcPct val="90000"/>
        </a:lnSpc>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lnSpc>
          <a:spcPct val="90000"/>
        </a:lnSpc>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lnSpc>
          <a:spcPct val="90000"/>
        </a:lnSpc>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lnSpc>
          <a:spcPct val="90000"/>
        </a:lnSpc>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285750" indent="-285750" algn="l" rtl="0" fontAlgn="base">
        <a:lnSpc>
          <a:spcPct val="90000"/>
        </a:lnSpc>
        <a:spcBef>
          <a:spcPct val="10000"/>
        </a:spcBef>
        <a:spcAft>
          <a:spcPct val="0"/>
        </a:spcAft>
        <a:buSzPct val="65000"/>
        <a:buFont typeface="Wingdings" pitchFamily="2" charset="2"/>
        <a:buChar char="l"/>
        <a:defRPr kumimoji="1" sz="2800">
          <a:solidFill>
            <a:schemeClr val="tx1"/>
          </a:solidFill>
          <a:latin typeface="+mn-lt"/>
          <a:ea typeface="+mn-ea"/>
          <a:cs typeface="+mn-cs"/>
        </a:defRPr>
      </a:lvl1pPr>
      <a:lvl2pPr marL="685800" indent="-228600" algn="l" rtl="0" fontAlgn="base">
        <a:lnSpc>
          <a:spcPct val="90000"/>
        </a:lnSpc>
        <a:spcBef>
          <a:spcPct val="10000"/>
        </a:spcBef>
        <a:spcAft>
          <a:spcPct val="0"/>
        </a:spcAft>
        <a:buSzPct val="50000"/>
        <a:buFont typeface="Wingdings" pitchFamily="2" charset="2"/>
        <a:buChar char="u"/>
        <a:defRPr kumimoji="1" sz="2400">
          <a:solidFill>
            <a:schemeClr val="tx1"/>
          </a:solidFill>
          <a:latin typeface="+mn-lt"/>
          <a:ea typeface="+mn-ea"/>
        </a:defRPr>
      </a:lvl2pPr>
      <a:lvl3pPr marL="1143000" indent="-228600" algn="l" rtl="0" fontAlgn="base">
        <a:lnSpc>
          <a:spcPct val="90000"/>
        </a:lnSpc>
        <a:spcBef>
          <a:spcPct val="10000"/>
        </a:spcBef>
        <a:spcAft>
          <a:spcPct val="0"/>
        </a:spcAft>
        <a:buSzPct val="70000"/>
        <a:buFont typeface="Wingdings" pitchFamily="2" charset="2"/>
        <a:buChar char="ü"/>
        <a:defRPr kumimoji="1" sz="2000">
          <a:solidFill>
            <a:schemeClr val="tx1"/>
          </a:solidFill>
          <a:latin typeface="+mn-lt"/>
          <a:ea typeface="+mn-ea"/>
        </a:defRPr>
      </a:lvl3pPr>
      <a:lvl4pPr marL="1543050" indent="-171450" algn="l" rtl="0" fontAlgn="base">
        <a:lnSpc>
          <a:spcPct val="90000"/>
        </a:lnSpc>
        <a:spcBef>
          <a:spcPct val="10000"/>
        </a:spcBef>
        <a:spcAft>
          <a:spcPct val="0"/>
        </a:spcAft>
        <a:buSzPct val="100000"/>
        <a:buChar char="•"/>
        <a:defRPr kumimoji="1">
          <a:solidFill>
            <a:schemeClr val="tx1"/>
          </a:solidFill>
          <a:latin typeface="+mn-lt"/>
          <a:ea typeface="+mn-ea"/>
        </a:defRPr>
      </a:lvl4pPr>
      <a:lvl5pPr marL="2000250" indent="-171450" algn="l" rtl="0" fontAlgn="base">
        <a:lnSpc>
          <a:spcPct val="90000"/>
        </a:lnSpc>
        <a:spcBef>
          <a:spcPct val="10000"/>
        </a:spcBef>
        <a:spcAft>
          <a:spcPct val="0"/>
        </a:spcAft>
        <a:buSzPct val="100000"/>
        <a:buChar char="–"/>
        <a:defRPr kumimoji="1" sz="1600">
          <a:solidFill>
            <a:schemeClr val="tx1"/>
          </a:solidFill>
          <a:latin typeface="+mn-lt"/>
          <a:ea typeface="+mn-ea"/>
        </a:defRPr>
      </a:lvl5pPr>
      <a:lvl6pPr marL="2457450" indent="-171450" algn="l" rtl="0" fontAlgn="base">
        <a:lnSpc>
          <a:spcPct val="90000"/>
        </a:lnSpc>
        <a:spcBef>
          <a:spcPct val="10000"/>
        </a:spcBef>
        <a:spcAft>
          <a:spcPct val="0"/>
        </a:spcAft>
        <a:buSzPct val="100000"/>
        <a:buChar char="–"/>
        <a:defRPr kumimoji="1" sz="1600">
          <a:solidFill>
            <a:schemeClr val="tx1"/>
          </a:solidFill>
          <a:latin typeface="+mn-lt"/>
          <a:ea typeface="+mn-ea"/>
        </a:defRPr>
      </a:lvl6pPr>
      <a:lvl7pPr marL="2914650" indent="-171450" algn="l" rtl="0" fontAlgn="base">
        <a:lnSpc>
          <a:spcPct val="90000"/>
        </a:lnSpc>
        <a:spcBef>
          <a:spcPct val="10000"/>
        </a:spcBef>
        <a:spcAft>
          <a:spcPct val="0"/>
        </a:spcAft>
        <a:buSzPct val="100000"/>
        <a:buChar char="–"/>
        <a:defRPr kumimoji="1" sz="1600">
          <a:solidFill>
            <a:schemeClr val="tx1"/>
          </a:solidFill>
          <a:latin typeface="+mn-lt"/>
          <a:ea typeface="+mn-ea"/>
        </a:defRPr>
      </a:lvl7pPr>
      <a:lvl8pPr marL="3371850" indent="-171450" algn="l" rtl="0" fontAlgn="base">
        <a:lnSpc>
          <a:spcPct val="90000"/>
        </a:lnSpc>
        <a:spcBef>
          <a:spcPct val="10000"/>
        </a:spcBef>
        <a:spcAft>
          <a:spcPct val="0"/>
        </a:spcAft>
        <a:buSzPct val="100000"/>
        <a:buChar char="–"/>
        <a:defRPr kumimoji="1" sz="1600">
          <a:solidFill>
            <a:schemeClr val="tx1"/>
          </a:solidFill>
          <a:latin typeface="+mn-lt"/>
          <a:ea typeface="+mn-ea"/>
        </a:defRPr>
      </a:lvl8pPr>
      <a:lvl9pPr marL="3829050" indent="-171450" algn="l" rtl="0" fontAlgn="base">
        <a:lnSpc>
          <a:spcPct val="90000"/>
        </a:lnSpc>
        <a:spcBef>
          <a:spcPct val="10000"/>
        </a:spcBef>
        <a:spcAft>
          <a:spcPct val="0"/>
        </a:spcAft>
        <a:buSzPct val="100000"/>
        <a:buChar char="–"/>
        <a:defRPr kumimoji="1" sz="16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ctrTitle"/>
          </p:nvPr>
        </p:nvSpPr>
        <p:spPr bwMode="auto">
          <a:xfrm>
            <a:off x="848544" y="1916832"/>
            <a:ext cx="8258175" cy="900112"/>
          </a:xfrm>
          <a:prstGeom prst="rect">
            <a:avLst/>
          </a:prstGeom>
          <a:noFill/>
          <a:ln>
            <a:miter lim="800000"/>
            <a:headEnd/>
            <a:tailEnd/>
          </a:ln>
        </p:spPr>
        <p:txBody>
          <a:bodyPr/>
          <a:lstStyle/>
          <a:p>
            <a:r>
              <a:rPr lang="en-US" altLang="zh-TW" sz="2800" dirty="0" smtClean="0"/>
              <a:t>A Weight-Aware Channel Assignment Approach for Efficient Multicast in Wireless Mesh Network</a:t>
            </a:r>
            <a:endParaRPr lang="en-US" altLang="zh-TW" sz="2800" dirty="0"/>
          </a:p>
        </p:txBody>
      </p:sp>
    </p:spTree>
  </p:cSld>
  <p:clrMapOvr>
    <a:masterClrMapping/>
  </p:clrMapOvr>
  <p:transition advTm="1976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p:txBody>
          <a:bodyPr/>
          <a:lstStyle/>
          <a:p>
            <a:r>
              <a:rPr lang="en-US" altLang="zh-TW"/>
              <a:t>Motivation and Goal</a:t>
            </a:r>
          </a:p>
        </p:txBody>
      </p:sp>
      <p:sp>
        <p:nvSpPr>
          <p:cNvPr id="846851" name="Rectangle 3"/>
          <p:cNvSpPr>
            <a:spLocks noGrp="1" noChangeArrowheads="1"/>
          </p:cNvSpPr>
          <p:nvPr>
            <p:ph type="body" idx="1"/>
          </p:nvPr>
        </p:nvSpPr>
        <p:spPr>
          <a:xfrm>
            <a:off x="508000" y="1412875"/>
            <a:ext cx="8824913" cy="1541463"/>
          </a:xfrm>
        </p:spPr>
        <p:txBody>
          <a:bodyPr/>
          <a:lstStyle/>
          <a:p>
            <a:pPr>
              <a:buClr>
                <a:srgbClr val="3333CC"/>
              </a:buClr>
              <a:buSzPct val="80000"/>
            </a:pPr>
            <a:r>
              <a:rPr lang="en-US" altLang="zh-TW">
                <a:latin typeface="Times New Roman" pitchFamily="18" charset="0"/>
              </a:rPr>
              <a:t>Motive </a:t>
            </a:r>
          </a:p>
          <a:p>
            <a:pPr lvl="1">
              <a:buClr>
                <a:srgbClr val="FF99CC"/>
              </a:buClr>
              <a:buSzPct val="60000"/>
            </a:pPr>
            <a:r>
              <a:rPr lang="en-US" altLang="zh-TW" smtClean="0">
                <a:latin typeface="Times New Roman" pitchFamily="18" charset="0"/>
              </a:rPr>
              <a:t>Improve network utilization rate by efficient channel assignment to decrease wireless interference.</a:t>
            </a:r>
            <a:endParaRPr lang="en-US" altLang="zh-TW">
              <a:latin typeface="Times New Roman" pitchFamily="18" charset="0"/>
            </a:endParaRPr>
          </a:p>
        </p:txBody>
      </p:sp>
      <p:sp>
        <p:nvSpPr>
          <p:cNvPr id="846852" name="Rectangle 4"/>
          <p:cNvSpPr>
            <a:spLocks noChangeArrowheads="1"/>
          </p:cNvSpPr>
          <p:nvPr/>
        </p:nvSpPr>
        <p:spPr bwMode="auto">
          <a:xfrm>
            <a:off x="428625" y="3357563"/>
            <a:ext cx="8736013" cy="2303462"/>
          </a:xfrm>
          <a:prstGeom prst="rect">
            <a:avLst/>
          </a:prstGeom>
          <a:noFill/>
          <a:ln w="9525">
            <a:noFill/>
            <a:miter lim="800000"/>
            <a:headEnd/>
            <a:tailEnd/>
          </a:ln>
          <a:effectLst/>
        </p:spPr>
        <p:txBody>
          <a:bodyPr/>
          <a:lstStyle/>
          <a:p>
            <a:pPr marL="285750" indent="-285750" algn="l">
              <a:buClr>
                <a:srgbClr val="3333CC"/>
              </a:buClr>
              <a:buSzPct val="80000"/>
              <a:buFont typeface="Wingdings" pitchFamily="2" charset="2"/>
              <a:buChar char="l"/>
            </a:pPr>
            <a:r>
              <a:rPr lang="en-US" altLang="zh-TW" sz="2800">
                <a:ea typeface="標楷體" pitchFamily="65" charset="-120"/>
              </a:rPr>
              <a:t>goal</a:t>
            </a:r>
          </a:p>
          <a:p>
            <a:pPr marL="685800" lvl="1" indent="-228600" algn="l">
              <a:buClr>
                <a:srgbClr val="FF99CC"/>
              </a:buClr>
              <a:buSzPct val="60000"/>
              <a:buFont typeface="Wingdings" pitchFamily="2" charset="2"/>
              <a:buChar char="u"/>
            </a:pPr>
            <a:r>
              <a:rPr lang="en-US" altLang="zh-TW" sz="2400">
                <a:ea typeface="標楷體" pitchFamily="65" charset="-120"/>
              </a:rPr>
              <a:t>Proposing a </a:t>
            </a:r>
            <a:r>
              <a:rPr lang="en-US" altLang="zh-TW" sz="2400" smtClean="0">
                <a:solidFill>
                  <a:srgbClr val="FF2121"/>
                </a:solidFill>
                <a:ea typeface="標楷體" pitchFamily="65" charset="-120"/>
              </a:rPr>
              <a:t>new channel assignment approach </a:t>
            </a:r>
            <a:r>
              <a:rPr lang="en-US" altLang="zh-TW" sz="2400" smtClean="0">
                <a:ea typeface="標楷體" pitchFamily="65" charset="-120"/>
              </a:rPr>
              <a:t>for efficiently performing </a:t>
            </a:r>
            <a:r>
              <a:rPr lang="en-US" altLang="zh-TW" sz="2400" smtClean="0">
                <a:solidFill>
                  <a:srgbClr val="FF3300"/>
                </a:solidFill>
                <a:ea typeface="標楷體" pitchFamily="65" charset="-120"/>
              </a:rPr>
              <a:t>multicast</a:t>
            </a:r>
            <a:r>
              <a:rPr lang="en-US" altLang="zh-TW" sz="2400" smtClean="0">
                <a:ea typeface="標楷體" pitchFamily="65" charset="-120"/>
              </a:rPr>
              <a:t> communication in WMN.</a:t>
            </a:r>
            <a:endParaRPr lang="en-US" altLang="zh-TW" sz="2400">
              <a:solidFill>
                <a:schemeClr val="hlink"/>
              </a:solidFill>
              <a:ea typeface="標楷體" pitchFamily="65" charset="-120"/>
            </a:endParaRPr>
          </a:p>
        </p:txBody>
      </p:sp>
    </p:spTree>
  </p:cSld>
  <p:clrMapOvr>
    <a:masterClrMapping/>
  </p:clrMapOvr>
  <p:transition advTm="4795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6851">
                                            <p:txEl>
                                              <p:pRg st="0" end="0"/>
                                            </p:txEl>
                                          </p:spTgt>
                                        </p:tgtEl>
                                        <p:attrNameLst>
                                          <p:attrName>style.visibility</p:attrName>
                                        </p:attrNameLst>
                                      </p:cBhvr>
                                      <p:to>
                                        <p:strVal val="visible"/>
                                      </p:to>
                                    </p:set>
                                    <p:animEffect transition="in" filter="fade">
                                      <p:cBhvr>
                                        <p:cTn id="7" dur="2000"/>
                                        <p:tgtEl>
                                          <p:spTgt spid="8468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6851">
                                            <p:txEl>
                                              <p:pRg st="1" end="1"/>
                                            </p:txEl>
                                          </p:spTgt>
                                        </p:tgtEl>
                                        <p:attrNameLst>
                                          <p:attrName>style.visibility</p:attrName>
                                        </p:attrNameLst>
                                      </p:cBhvr>
                                      <p:to>
                                        <p:strVal val="visible"/>
                                      </p:to>
                                    </p:set>
                                    <p:animEffect transition="in" filter="fade">
                                      <p:cBhvr>
                                        <p:cTn id="10" dur="2000"/>
                                        <p:tgtEl>
                                          <p:spTgt spid="8468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46852"/>
                                        </p:tgtEl>
                                        <p:attrNameLst>
                                          <p:attrName>style.visibility</p:attrName>
                                        </p:attrNameLst>
                                      </p:cBhvr>
                                      <p:to>
                                        <p:strVal val="visible"/>
                                      </p:to>
                                    </p:set>
                                    <p:animEffect transition="in" filter="fade">
                                      <p:cBhvr>
                                        <p:cTn id="15" dur="2000"/>
                                        <p:tgtEl>
                                          <p:spTgt spid="846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1" grpId="0" build="p"/>
      <p:bldP spid="8468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ChangeArrowheads="1"/>
          </p:cNvSpPr>
          <p:nvPr>
            <p:ph type="title"/>
          </p:nvPr>
        </p:nvSpPr>
        <p:spPr/>
        <p:txBody>
          <a:bodyPr/>
          <a:lstStyle/>
          <a:p>
            <a:r>
              <a:rPr lang="en-US" altLang="zh-TW"/>
              <a:t>Outline</a:t>
            </a:r>
          </a:p>
        </p:txBody>
      </p:sp>
      <p:sp>
        <p:nvSpPr>
          <p:cNvPr id="882691" name="Rectangle 3"/>
          <p:cNvSpPr>
            <a:spLocks noGrp="1" noChangeArrowheads="1"/>
          </p:cNvSpPr>
          <p:nvPr>
            <p:ph type="body" idx="1"/>
          </p:nvPr>
        </p:nvSpPr>
        <p:spPr>
          <a:xfrm>
            <a:off x="776288" y="1123950"/>
            <a:ext cx="8280400" cy="4645025"/>
          </a:xfrm>
        </p:spPr>
        <p:txBody>
          <a:bodyPr/>
          <a:lstStyle/>
          <a:p>
            <a:pPr>
              <a:lnSpc>
                <a:spcPct val="80000"/>
              </a:lnSpc>
              <a:buClr>
                <a:schemeClr val="accent1"/>
              </a:buClr>
              <a:buSzPct val="60000"/>
              <a:buFont typeface="Wingdings" pitchFamily="2" charset="2"/>
              <a:buChar char="p"/>
            </a:pPr>
            <a:r>
              <a:rPr lang="en-US" altLang="zh-TW" sz="2600">
                <a:latin typeface="Times New Roman" pitchFamily="18" charset="0"/>
              </a:rPr>
              <a:t>Introduction</a:t>
            </a:r>
          </a:p>
          <a:p>
            <a:pPr>
              <a:lnSpc>
                <a:spcPct val="80000"/>
              </a:lnSpc>
              <a:buClr>
                <a:schemeClr val="accent1"/>
              </a:buClr>
              <a:buSzPct val="60000"/>
              <a:buFont typeface="Wingdings" pitchFamily="2" charset="2"/>
              <a:buChar char="p"/>
            </a:pPr>
            <a:r>
              <a:rPr lang="en-US" altLang="zh-TW" sz="2600">
                <a:solidFill>
                  <a:srgbClr val="FF0000"/>
                </a:solidFill>
                <a:latin typeface="Times New Roman" pitchFamily="18" charset="0"/>
              </a:rPr>
              <a:t>Related work</a:t>
            </a:r>
          </a:p>
          <a:p>
            <a:pPr>
              <a:lnSpc>
                <a:spcPct val="80000"/>
              </a:lnSpc>
              <a:buClr>
                <a:schemeClr val="accent1"/>
              </a:buClr>
              <a:buSzPct val="60000"/>
              <a:buFont typeface="Wingdings" pitchFamily="2" charset="2"/>
              <a:buChar char="p"/>
            </a:pPr>
            <a:r>
              <a:rPr lang="en-US" altLang="zh-TW" sz="2600">
                <a:latin typeface="Times New Roman" pitchFamily="18" charset="0"/>
              </a:rPr>
              <a:t>Preliminaries</a:t>
            </a:r>
          </a:p>
          <a:p>
            <a:pPr lvl="1">
              <a:lnSpc>
                <a:spcPct val="80000"/>
              </a:lnSpc>
              <a:buClr>
                <a:srgbClr val="FF9966"/>
              </a:buClr>
            </a:pPr>
            <a:r>
              <a:rPr lang="en-US" altLang="zh-TW" sz="2200">
                <a:latin typeface="Times New Roman" pitchFamily="18" charset="0"/>
              </a:rPr>
              <a:t>Network model</a:t>
            </a:r>
          </a:p>
          <a:p>
            <a:pPr>
              <a:lnSpc>
                <a:spcPct val="80000"/>
              </a:lnSpc>
              <a:buClr>
                <a:schemeClr val="accent1"/>
              </a:buClr>
              <a:buSzPct val="60000"/>
              <a:buFont typeface="Wingdings" pitchFamily="2" charset="2"/>
              <a:buChar char="p"/>
            </a:pPr>
            <a:r>
              <a:rPr lang="en-US" altLang="zh-TW" sz="2600">
                <a:latin typeface="Times New Roman" pitchFamily="18" charset="0"/>
              </a:rPr>
              <a:t>Proposed approach</a:t>
            </a:r>
            <a:r>
              <a:rPr lang="en-US" altLang="zh-TW" sz="2400"/>
              <a:t> </a:t>
            </a:r>
          </a:p>
          <a:p>
            <a:pPr lvl="1">
              <a:lnSpc>
                <a:spcPct val="80000"/>
              </a:lnSpc>
              <a:buClr>
                <a:srgbClr val="FF9966"/>
              </a:buClr>
            </a:pPr>
            <a:r>
              <a:rPr lang="en-US" altLang="zh-TW" sz="2200" smtClean="0">
                <a:latin typeface="Times New Roman" pitchFamily="18" charset="0"/>
              </a:rPr>
              <a:t>Multiple Factors of Channel Assignment</a:t>
            </a:r>
            <a:endParaRPr lang="en-US" altLang="zh-TW" sz="2200">
              <a:latin typeface="Times New Roman" pitchFamily="18" charset="0"/>
            </a:endParaRPr>
          </a:p>
          <a:p>
            <a:pPr lvl="1">
              <a:lnSpc>
                <a:spcPct val="80000"/>
              </a:lnSpc>
              <a:buClr>
                <a:srgbClr val="FF9966"/>
              </a:buClr>
            </a:pPr>
            <a:r>
              <a:rPr lang="en-US" altLang="zh-TW" sz="2200" smtClean="0">
                <a:latin typeface="Times New Roman" pitchFamily="18" charset="0"/>
              </a:rPr>
              <a:t>Weight-Aware Channel Assignment Algorithm Work Flow</a:t>
            </a:r>
          </a:p>
          <a:p>
            <a:pPr lvl="1">
              <a:lnSpc>
                <a:spcPct val="80000"/>
              </a:lnSpc>
              <a:buClr>
                <a:srgbClr val="FF9966"/>
              </a:buClr>
            </a:pPr>
            <a:r>
              <a:rPr lang="en-US" altLang="zh-TW" sz="2200" smtClean="0">
                <a:latin typeface="Times New Roman" pitchFamily="18" charset="0"/>
              </a:rPr>
              <a:t>Pre-Processing Part</a:t>
            </a:r>
          </a:p>
          <a:p>
            <a:pPr lvl="1">
              <a:lnSpc>
                <a:spcPct val="80000"/>
              </a:lnSpc>
              <a:buClr>
                <a:srgbClr val="FF9966"/>
              </a:buClr>
            </a:pPr>
            <a:r>
              <a:rPr lang="en-US" altLang="zh-TW" sz="2200" smtClean="0">
                <a:latin typeface="Times New Roman" pitchFamily="18" charset="0"/>
              </a:rPr>
              <a:t>Main Processing</a:t>
            </a:r>
            <a:r>
              <a:rPr lang="zh-TW" altLang="en-US" sz="2200" smtClean="0">
                <a:latin typeface="Times New Roman" pitchFamily="18" charset="0"/>
              </a:rPr>
              <a:t> </a:t>
            </a:r>
            <a:r>
              <a:rPr lang="en-US" altLang="zh-TW" sz="2200" smtClean="0">
                <a:latin typeface="Times New Roman" pitchFamily="18" charset="0"/>
              </a:rPr>
              <a:t>Part</a:t>
            </a:r>
            <a:endParaRPr lang="en-US" altLang="zh-TW" sz="2200">
              <a:latin typeface="Times New Roman" pitchFamily="18" charset="0"/>
            </a:endParaRPr>
          </a:p>
          <a:p>
            <a:pPr lvl="1">
              <a:lnSpc>
                <a:spcPct val="80000"/>
              </a:lnSpc>
              <a:buClr>
                <a:srgbClr val="FF9966"/>
              </a:buClr>
            </a:pPr>
            <a:r>
              <a:rPr lang="en-US" altLang="zh-TW" sz="2200" smtClean="0">
                <a:latin typeface="Times New Roman" pitchFamily="18" charset="0"/>
              </a:rPr>
              <a:t>Post Processing Part</a:t>
            </a:r>
            <a:endParaRPr lang="en-US" altLang="zh-TW" sz="2200">
              <a:latin typeface="Times New Roman" pitchFamily="18" charset="0"/>
            </a:endParaRPr>
          </a:p>
          <a:p>
            <a:pPr>
              <a:lnSpc>
                <a:spcPct val="80000"/>
              </a:lnSpc>
              <a:buClr>
                <a:schemeClr val="accent1"/>
              </a:buClr>
              <a:buSzPct val="60000"/>
              <a:buFont typeface="Wingdings" pitchFamily="2" charset="2"/>
              <a:buChar char="p"/>
            </a:pPr>
            <a:r>
              <a:rPr lang="en-US" altLang="zh-TW" sz="2600">
                <a:latin typeface="Times New Roman" pitchFamily="18" charset="0"/>
              </a:rPr>
              <a:t>Simulation result</a:t>
            </a:r>
          </a:p>
          <a:p>
            <a:pPr>
              <a:lnSpc>
                <a:spcPct val="80000"/>
              </a:lnSpc>
              <a:buClr>
                <a:schemeClr val="accent1"/>
              </a:buClr>
              <a:buSzPct val="60000"/>
              <a:buFont typeface="Wingdings" pitchFamily="2" charset="2"/>
              <a:buChar char="p"/>
            </a:pPr>
            <a:r>
              <a:rPr lang="en-US" altLang="zh-TW" sz="2600">
                <a:latin typeface="Times New Roman" pitchFamily="18" charset="0"/>
              </a:rPr>
              <a:t>Conclusion</a:t>
            </a:r>
          </a:p>
          <a:p>
            <a:pPr>
              <a:lnSpc>
                <a:spcPct val="80000"/>
              </a:lnSpc>
              <a:buClr>
                <a:schemeClr val="accent1"/>
              </a:buClr>
              <a:buSzPct val="60000"/>
              <a:buFont typeface="Wingdings" pitchFamily="2" charset="2"/>
              <a:buChar char="p"/>
            </a:pPr>
            <a:r>
              <a:rPr lang="en-US" altLang="zh-TW" sz="2600">
                <a:latin typeface="Times New Roman" pitchFamily="18" charset="0"/>
              </a:rPr>
              <a:t>Reference</a:t>
            </a:r>
            <a:endParaRPr lang="en-US" altLang="zh-TW" sz="2600"/>
          </a:p>
          <a:p>
            <a:pPr>
              <a:lnSpc>
                <a:spcPct val="80000"/>
              </a:lnSpc>
              <a:buClr>
                <a:schemeClr val="accent1"/>
              </a:buClr>
              <a:buSzPct val="60000"/>
              <a:buFont typeface="Wingdings" pitchFamily="2" charset="2"/>
              <a:buNone/>
            </a:pPr>
            <a:endParaRPr lang="en-US" altLang="zh-TW" sz="2600"/>
          </a:p>
        </p:txBody>
      </p:sp>
    </p:spTree>
    <p:extLst>
      <p:ext uri="{BB962C8B-B14F-4D97-AF65-F5344CB8AC3E}">
        <p14:creationId xmlns:p14="http://schemas.microsoft.com/office/powerpoint/2010/main" val="208391746"/>
      </p:ext>
    </p:extLst>
  </p:cSld>
  <p:clrMapOvr>
    <a:masterClrMapping/>
  </p:clrMapOvr>
  <p:transition advTm="293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p:txBody>
          <a:bodyPr/>
          <a:lstStyle/>
          <a:p>
            <a:r>
              <a:rPr lang="en-US" altLang="zh-TW"/>
              <a:t>Related </a:t>
            </a:r>
            <a:r>
              <a:rPr lang="en-US" altLang="zh-TW" smtClean="0"/>
              <a:t>works</a:t>
            </a:r>
            <a:endParaRPr lang="en-US" altLang="zh-TW"/>
          </a:p>
        </p:txBody>
      </p:sp>
      <p:sp>
        <p:nvSpPr>
          <p:cNvPr id="892931" name="Text Box 3"/>
          <p:cNvSpPr txBox="1">
            <a:spLocks noChangeArrowheads="1"/>
          </p:cNvSpPr>
          <p:nvPr/>
        </p:nvSpPr>
        <p:spPr bwMode="auto">
          <a:xfrm>
            <a:off x="884238" y="1665288"/>
            <a:ext cx="8461375" cy="2272417"/>
          </a:xfrm>
          <a:prstGeom prst="rect">
            <a:avLst/>
          </a:prstGeom>
          <a:noFill/>
          <a:ln w="9525">
            <a:noFill/>
            <a:miter lim="800000"/>
            <a:headEnd/>
            <a:tailEnd/>
          </a:ln>
          <a:effectLst/>
        </p:spPr>
        <p:txBody>
          <a:bodyPr>
            <a:spAutoFit/>
          </a:bodyPr>
          <a:lstStyle/>
          <a:p>
            <a:pPr algn="l" eaLnBrk="1" hangingPunct="1">
              <a:lnSpc>
                <a:spcPts val="2000"/>
              </a:lnSpc>
              <a:spcBef>
                <a:spcPts val="1000"/>
              </a:spcBef>
              <a:buClr>
                <a:schemeClr val="accent2"/>
              </a:buClr>
              <a:buSzPct val="60000"/>
              <a:buFont typeface="Wingdings" pitchFamily="2" charset="2"/>
              <a:buChar char="q"/>
            </a:pPr>
            <a:r>
              <a:rPr lang="en-US" altLang="zh-TW" sz="2400">
                <a:solidFill>
                  <a:srgbClr val="000000"/>
                </a:solidFill>
              </a:rPr>
              <a:t> G. Zeng, B. Wang, Y. Ding, L. Xiao, and M.W. Mutka, "Efficient                      </a:t>
            </a:r>
            <a:r>
              <a:rPr lang="en-US" altLang="zh-TW" sz="2400" smtClean="0">
                <a:solidFill>
                  <a:srgbClr val="000000"/>
                </a:solidFill>
              </a:rPr>
              <a:t>       </a:t>
            </a:r>
          </a:p>
          <a:p>
            <a:pPr algn="l" eaLnBrk="1" hangingPunct="1">
              <a:lnSpc>
                <a:spcPts val="2000"/>
              </a:lnSpc>
              <a:spcBef>
                <a:spcPts val="1000"/>
              </a:spcBef>
              <a:buClr>
                <a:schemeClr val="accent2"/>
              </a:buClr>
              <a:buSzPct val="60000"/>
              <a:buNone/>
            </a:pPr>
            <a:r>
              <a:rPr lang="en-US" altLang="zh-TW" sz="2400">
                <a:solidFill>
                  <a:srgbClr val="000000"/>
                </a:solidFill>
              </a:rPr>
              <a:t> </a:t>
            </a:r>
            <a:r>
              <a:rPr lang="en-US" altLang="zh-TW" sz="2400" smtClean="0">
                <a:solidFill>
                  <a:srgbClr val="000000"/>
                </a:solidFill>
              </a:rPr>
              <a:t>  Multicast </a:t>
            </a:r>
            <a:r>
              <a:rPr lang="en-US" altLang="zh-TW" sz="2400">
                <a:solidFill>
                  <a:srgbClr val="000000"/>
                </a:solidFill>
              </a:rPr>
              <a:t>Algorithms for Multichannel Wireless Mesh </a:t>
            </a:r>
            <a:endParaRPr lang="en-US" altLang="zh-TW" sz="2400" smtClean="0">
              <a:solidFill>
                <a:srgbClr val="000000"/>
              </a:solidFill>
            </a:endParaRPr>
          </a:p>
          <a:p>
            <a:pPr algn="l" eaLnBrk="1" hangingPunct="1">
              <a:lnSpc>
                <a:spcPts val="2000"/>
              </a:lnSpc>
              <a:spcBef>
                <a:spcPts val="1000"/>
              </a:spcBef>
              <a:buClr>
                <a:schemeClr val="accent2"/>
              </a:buClr>
              <a:buSzPct val="60000"/>
              <a:buNone/>
            </a:pPr>
            <a:r>
              <a:rPr lang="en-US" altLang="zh-TW" sz="2400">
                <a:solidFill>
                  <a:srgbClr val="000000"/>
                </a:solidFill>
              </a:rPr>
              <a:t> </a:t>
            </a:r>
            <a:r>
              <a:rPr lang="en-US" altLang="zh-TW" sz="2400" smtClean="0">
                <a:solidFill>
                  <a:srgbClr val="000000"/>
                </a:solidFill>
              </a:rPr>
              <a:t>  Networka</a:t>
            </a:r>
            <a:r>
              <a:rPr lang="en-US" altLang="zh-TW" sz="2400">
                <a:solidFill>
                  <a:srgbClr val="000000"/>
                </a:solidFill>
              </a:rPr>
              <a:t>," IEEE Trans. Parallel and Distributed Systems, vol. 21 </a:t>
            </a:r>
            <a:endParaRPr lang="en-US" altLang="zh-TW" sz="2400" smtClean="0">
              <a:solidFill>
                <a:srgbClr val="000000"/>
              </a:solidFill>
            </a:endParaRPr>
          </a:p>
          <a:p>
            <a:pPr algn="l" eaLnBrk="1" hangingPunct="1">
              <a:lnSpc>
                <a:spcPts val="2000"/>
              </a:lnSpc>
              <a:spcBef>
                <a:spcPts val="1000"/>
              </a:spcBef>
              <a:buClr>
                <a:schemeClr val="accent2"/>
              </a:buClr>
              <a:buSzPct val="60000"/>
              <a:buNone/>
            </a:pPr>
            <a:r>
              <a:rPr lang="en-US" altLang="zh-TW" sz="2400">
                <a:solidFill>
                  <a:srgbClr val="000000"/>
                </a:solidFill>
              </a:rPr>
              <a:t> </a:t>
            </a:r>
            <a:r>
              <a:rPr lang="en-US" altLang="zh-TW" sz="2400" smtClean="0">
                <a:solidFill>
                  <a:srgbClr val="000000"/>
                </a:solidFill>
              </a:rPr>
              <a:t>  no</a:t>
            </a:r>
            <a:r>
              <a:rPr lang="en-US" altLang="zh-TW" sz="2400">
                <a:solidFill>
                  <a:srgbClr val="000000"/>
                </a:solidFill>
              </a:rPr>
              <a:t>. 1, pp. 86-99, Jan. </a:t>
            </a:r>
            <a:r>
              <a:rPr lang="en-US" altLang="zh-TW" sz="2400" smtClean="0">
                <a:solidFill>
                  <a:srgbClr val="000000"/>
                </a:solidFill>
              </a:rPr>
              <a:t>2010</a:t>
            </a:r>
          </a:p>
          <a:p>
            <a:pPr algn="l" eaLnBrk="1" hangingPunct="1">
              <a:lnSpc>
                <a:spcPts val="2000"/>
              </a:lnSpc>
              <a:spcBef>
                <a:spcPts val="1000"/>
              </a:spcBef>
              <a:buClr>
                <a:schemeClr val="accent2"/>
              </a:buClr>
              <a:buSzPct val="60000"/>
              <a:buNone/>
            </a:pPr>
            <a:r>
              <a:rPr lang="en-US" altLang="zh-TW" sz="2400" smtClean="0">
                <a:solidFill>
                  <a:srgbClr val="FF0000"/>
                </a:solidFill>
              </a:rPr>
              <a:t>[Multi-Channel Multicast algorithm (MCM)]</a:t>
            </a:r>
          </a:p>
          <a:p>
            <a:pPr algn="l" eaLnBrk="1" hangingPunct="1">
              <a:lnSpc>
                <a:spcPts val="2000"/>
              </a:lnSpc>
              <a:spcBef>
                <a:spcPts val="1000"/>
              </a:spcBef>
              <a:buClr>
                <a:schemeClr val="accent2"/>
              </a:buClr>
              <a:buSzPct val="60000"/>
              <a:buNone/>
            </a:pPr>
            <a:endParaRPr lang="en-US" altLang="zh-TW" sz="2400">
              <a:solidFill>
                <a:srgbClr val="000000"/>
              </a:solidFill>
            </a:endParaRPr>
          </a:p>
        </p:txBody>
      </p:sp>
      <p:sp>
        <p:nvSpPr>
          <p:cNvPr id="892932" name="Text Box 4"/>
          <p:cNvSpPr txBox="1">
            <a:spLocks noChangeArrowheads="1"/>
          </p:cNvSpPr>
          <p:nvPr/>
        </p:nvSpPr>
        <p:spPr bwMode="auto">
          <a:xfrm>
            <a:off x="862013" y="3824288"/>
            <a:ext cx="8461375" cy="1887696"/>
          </a:xfrm>
          <a:prstGeom prst="rect">
            <a:avLst/>
          </a:prstGeom>
          <a:noFill/>
          <a:ln w="9525">
            <a:noFill/>
            <a:miter lim="800000"/>
            <a:headEnd/>
            <a:tailEnd/>
          </a:ln>
          <a:effectLst/>
        </p:spPr>
        <p:txBody>
          <a:bodyPr>
            <a:spAutoFit/>
          </a:bodyPr>
          <a:lstStyle/>
          <a:p>
            <a:pPr algn="l" eaLnBrk="1" hangingPunct="1">
              <a:lnSpc>
                <a:spcPts val="2000"/>
              </a:lnSpc>
              <a:spcBef>
                <a:spcPts val="1000"/>
              </a:spcBef>
              <a:buClr>
                <a:schemeClr val="accent2"/>
              </a:buClr>
              <a:buSzPct val="60000"/>
              <a:buFont typeface="Wingdings" pitchFamily="2" charset="2"/>
              <a:buChar char="q"/>
            </a:pPr>
            <a:r>
              <a:rPr lang="en-US" sz="2400"/>
              <a:t>H. L. Nguyen and U. T. Nguyen, “Chanel Assignment for </a:t>
            </a:r>
            <a:endParaRPr lang="en-US" sz="2400" smtClean="0"/>
          </a:p>
          <a:p>
            <a:pPr algn="l" eaLnBrk="1" hangingPunct="1">
              <a:lnSpc>
                <a:spcPts val="2000"/>
              </a:lnSpc>
              <a:spcBef>
                <a:spcPts val="1000"/>
              </a:spcBef>
              <a:buClr>
                <a:schemeClr val="accent2"/>
              </a:buClr>
              <a:buSzPct val="60000"/>
              <a:buNone/>
            </a:pPr>
            <a:r>
              <a:rPr lang="en-US" sz="2400"/>
              <a:t> </a:t>
            </a:r>
            <a:r>
              <a:rPr lang="en-US" sz="2400" smtClean="0"/>
              <a:t> Multicast </a:t>
            </a:r>
            <a:r>
              <a:rPr lang="en-US" sz="2400"/>
              <a:t>in Multi-channel Multi-radio Wireless Mesh Networks,” </a:t>
            </a:r>
            <a:endParaRPr lang="en-US" sz="2400" smtClean="0"/>
          </a:p>
          <a:p>
            <a:pPr algn="l" eaLnBrk="1" hangingPunct="1">
              <a:lnSpc>
                <a:spcPts val="2000"/>
              </a:lnSpc>
              <a:spcBef>
                <a:spcPts val="1000"/>
              </a:spcBef>
              <a:buClr>
                <a:schemeClr val="accent2"/>
              </a:buClr>
              <a:buSzPct val="60000"/>
              <a:buNone/>
            </a:pPr>
            <a:r>
              <a:rPr lang="en-US" sz="2400" i="1"/>
              <a:t> </a:t>
            </a:r>
            <a:r>
              <a:rPr lang="en-US" sz="2400" i="1" smtClean="0"/>
              <a:t> Wiley </a:t>
            </a:r>
            <a:r>
              <a:rPr lang="en-US" sz="2400" i="1"/>
              <a:t>InterScience. Wireless Communications and Mobile </a:t>
            </a:r>
            <a:endParaRPr lang="en-US" sz="2400" i="1" smtClean="0"/>
          </a:p>
          <a:p>
            <a:pPr algn="l" eaLnBrk="1" hangingPunct="1">
              <a:lnSpc>
                <a:spcPts val="2000"/>
              </a:lnSpc>
              <a:spcBef>
                <a:spcPts val="1000"/>
              </a:spcBef>
              <a:buClr>
                <a:schemeClr val="accent2"/>
              </a:buClr>
              <a:buSzPct val="60000"/>
              <a:buNone/>
            </a:pPr>
            <a:r>
              <a:rPr lang="en-US" sz="2400" i="1"/>
              <a:t> </a:t>
            </a:r>
            <a:r>
              <a:rPr lang="en-US" sz="2400" i="1" smtClean="0"/>
              <a:t> Computing</a:t>
            </a:r>
            <a:r>
              <a:rPr lang="en-US" sz="2400" i="1"/>
              <a:t>,</a:t>
            </a:r>
            <a:r>
              <a:rPr lang="en-US" sz="2400"/>
              <a:t> vol. 1 no. 4, pp. 557-571, April 2008</a:t>
            </a:r>
            <a:r>
              <a:rPr lang="en-US" sz="2400" smtClean="0"/>
              <a:t>.</a:t>
            </a:r>
          </a:p>
          <a:p>
            <a:pPr algn="l" eaLnBrk="1" hangingPunct="1">
              <a:lnSpc>
                <a:spcPts val="2000"/>
              </a:lnSpc>
              <a:spcBef>
                <a:spcPts val="1000"/>
              </a:spcBef>
              <a:buClr>
                <a:schemeClr val="accent2"/>
              </a:buClr>
              <a:buSzPct val="60000"/>
              <a:buNone/>
            </a:pPr>
            <a:r>
              <a:rPr lang="en-US" altLang="zh-TW" sz="2400" smtClean="0">
                <a:solidFill>
                  <a:srgbClr val="FF0000"/>
                </a:solidFill>
              </a:rPr>
              <a:t>[Minimum interference multi-radio multicast (M4)]</a:t>
            </a:r>
            <a:endParaRPr lang="en-US" altLang="zh-TW" sz="2400">
              <a:solidFill>
                <a:srgbClr val="FF0000"/>
              </a:solidFill>
            </a:endParaRPr>
          </a:p>
        </p:txBody>
      </p:sp>
    </p:spTree>
  </p:cSld>
  <p:clrMapOvr>
    <a:masterClrMapping/>
  </p:clrMapOvr>
  <p:transition advTm="10203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1374726" y="4232286"/>
            <a:ext cx="8461375" cy="356829"/>
          </a:xfrm>
          <a:prstGeom prst="rect">
            <a:avLst/>
          </a:prstGeom>
          <a:noFill/>
          <a:ln w="9525">
            <a:noFill/>
            <a:miter lim="800000"/>
            <a:headEnd/>
            <a:tailEnd/>
          </a:ln>
          <a:effectLst/>
        </p:spPr>
        <p:txBody>
          <a:bodyPr>
            <a:spAutoFit/>
          </a:bodyPr>
          <a:lstStyle/>
          <a:p>
            <a:pPr algn="l" eaLnBrk="1" hangingPunct="1">
              <a:lnSpc>
                <a:spcPts val="2000"/>
              </a:lnSpc>
              <a:spcBef>
                <a:spcPts val="1000"/>
              </a:spcBef>
              <a:buClr>
                <a:schemeClr val="accent2"/>
              </a:buClr>
              <a:buSzPct val="60000"/>
              <a:buNone/>
            </a:pPr>
            <a:r>
              <a:rPr lang="en-US" altLang="zh-TW" sz="2400" smtClean="0">
                <a:solidFill>
                  <a:srgbClr val="FF0000"/>
                </a:solidFill>
              </a:rPr>
              <a:t> Different considerred factors make different results</a:t>
            </a:r>
            <a:endParaRPr lang="en-US" altLang="zh-TW" sz="2400">
              <a:solidFill>
                <a:srgbClr val="FF0000"/>
              </a:solidFill>
            </a:endParaRPr>
          </a:p>
        </p:txBody>
      </p:sp>
      <p:sp>
        <p:nvSpPr>
          <p:cNvPr id="20" name="Text Box 3"/>
          <p:cNvSpPr txBox="1">
            <a:spLocks noChangeArrowheads="1"/>
          </p:cNvSpPr>
          <p:nvPr/>
        </p:nvSpPr>
        <p:spPr bwMode="auto">
          <a:xfrm>
            <a:off x="1119135" y="3684591"/>
            <a:ext cx="8461375" cy="356829"/>
          </a:xfrm>
          <a:prstGeom prst="rect">
            <a:avLst/>
          </a:prstGeom>
          <a:noFill/>
          <a:ln w="9525">
            <a:noFill/>
            <a:miter lim="800000"/>
            <a:headEnd/>
            <a:tailEnd/>
          </a:ln>
          <a:effectLst/>
        </p:spPr>
        <p:txBody>
          <a:bodyPr>
            <a:spAutoFit/>
          </a:bodyPr>
          <a:lstStyle/>
          <a:p>
            <a:pPr algn="l" eaLnBrk="1" hangingPunct="1">
              <a:lnSpc>
                <a:spcPts val="2000"/>
              </a:lnSpc>
              <a:spcBef>
                <a:spcPts val="1000"/>
              </a:spcBef>
              <a:buClr>
                <a:schemeClr val="accent2"/>
              </a:buClr>
              <a:buSzPct val="60000"/>
              <a:buFont typeface="Wingdings" pitchFamily="2" charset="2"/>
              <a:buChar char="q"/>
            </a:pPr>
            <a:r>
              <a:rPr lang="zh-TW" altLang="en-US" sz="2400" smtClean="0">
                <a:solidFill>
                  <a:srgbClr val="000000"/>
                </a:solidFill>
              </a:rPr>
              <a:t> </a:t>
            </a:r>
            <a:r>
              <a:rPr lang="en-US" altLang="zh-TW" sz="2400" smtClean="0">
                <a:solidFill>
                  <a:srgbClr val="000000"/>
                </a:solidFill>
              </a:rPr>
              <a:t>Channel assignment is based on minimizing the interference.</a:t>
            </a:r>
            <a:endParaRPr lang="en-US" altLang="zh-TW" sz="2400">
              <a:solidFill>
                <a:srgbClr val="000000"/>
              </a:solidFill>
            </a:endParaRPr>
          </a:p>
        </p:txBody>
      </p:sp>
      <p:sp>
        <p:nvSpPr>
          <p:cNvPr id="892930" name="Rectangle 2"/>
          <p:cNvSpPr>
            <a:spLocks noGrp="1" noChangeArrowheads="1"/>
          </p:cNvSpPr>
          <p:nvPr>
            <p:ph type="title"/>
          </p:nvPr>
        </p:nvSpPr>
        <p:spPr/>
        <p:txBody>
          <a:bodyPr/>
          <a:lstStyle/>
          <a:p>
            <a:r>
              <a:rPr lang="en-US" altLang="zh-TW"/>
              <a:t>Related </a:t>
            </a:r>
            <a:r>
              <a:rPr lang="en-US" altLang="zh-TW" smtClean="0"/>
              <a:t>works</a:t>
            </a:r>
            <a:r>
              <a:rPr lang="zh-TW" altLang="en-US" smtClean="0"/>
              <a:t> </a:t>
            </a:r>
            <a:r>
              <a:rPr lang="en-US" altLang="zh-TW" smtClean="0"/>
              <a:t>(cont’)</a:t>
            </a:r>
            <a:endParaRPr lang="en-US" altLang="zh-TW"/>
          </a:p>
        </p:txBody>
      </p:sp>
      <p:sp>
        <p:nvSpPr>
          <p:cNvPr id="5" name="Text Box 3"/>
          <p:cNvSpPr txBox="1">
            <a:spLocks noChangeArrowheads="1"/>
          </p:cNvSpPr>
          <p:nvPr/>
        </p:nvSpPr>
        <p:spPr bwMode="auto">
          <a:xfrm>
            <a:off x="1079495" y="1502112"/>
            <a:ext cx="8461375" cy="356829"/>
          </a:xfrm>
          <a:prstGeom prst="rect">
            <a:avLst/>
          </a:prstGeom>
          <a:noFill/>
          <a:ln w="9525">
            <a:noFill/>
            <a:miter lim="800000"/>
            <a:headEnd/>
            <a:tailEnd/>
          </a:ln>
          <a:effectLst/>
        </p:spPr>
        <p:txBody>
          <a:bodyPr>
            <a:spAutoFit/>
          </a:bodyPr>
          <a:lstStyle/>
          <a:p>
            <a:pPr algn="l" eaLnBrk="1" hangingPunct="1">
              <a:lnSpc>
                <a:spcPts val="2000"/>
              </a:lnSpc>
              <a:spcBef>
                <a:spcPts val="1000"/>
              </a:spcBef>
              <a:buClr>
                <a:schemeClr val="accent2"/>
              </a:buClr>
              <a:buSzPct val="60000"/>
              <a:buFont typeface="Wingdings" pitchFamily="2" charset="2"/>
              <a:buChar char="q"/>
            </a:pPr>
            <a:r>
              <a:rPr lang="en-US" altLang="zh-TW" sz="2400">
                <a:solidFill>
                  <a:srgbClr val="000000"/>
                </a:solidFill>
              </a:rPr>
              <a:t> </a:t>
            </a:r>
            <a:r>
              <a:rPr lang="en-US" altLang="zh-TW" sz="2400" smtClean="0">
                <a:solidFill>
                  <a:srgbClr val="000000"/>
                </a:solidFill>
              </a:rPr>
              <a:t> All available channels in 802.11 b/g were adopted.</a:t>
            </a:r>
            <a:endParaRPr lang="en-US" altLang="zh-TW" sz="2400">
              <a:solidFill>
                <a:srgbClr val="000000"/>
              </a:solidFill>
            </a:endParaRPr>
          </a:p>
        </p:txBody>
      </p:sp>
      <p:sp>
        <p:nvSpPr>
          <p:cNvPr id="6" name="Text Box 3"/>
          <p:cNvSpPr txBox="1">
            <a:spLocks noChangeArrowheads="1"/>
          </p:cNvSpPr>
          <p:nvPr/>
        </p:nvSpPr>
        <p:spPr bwMode="auto">
          <a:xfrm>
            <a:off x="1408112" y="1903755"/>
            <a:ext cx="8461375" cy="356829"/>
          </a:xfrm>
          <a:prstGeom prst="rect">
            <a:avLst/>
          </a:prstGeom>
          <a:noFill/>
          <a:ln w="9525">
            <a:noFill/>
            <a:miter lim="800000"/>
            <a:headEnd/>
            <a:tailEnd/>
          </a:ln>
          <a:effectLst/>
        </p:spPr>
        <p:txBody>
          <a:bodyPr>
            <a:spAutoFit/>
          </a:bodyPr>
          <a:lstStyle/>
          <a:p>
            <a:pPr algn="l" eaLnBrk="1" hangingPunct="1">
              <a:lnSpc>
                <a:spcPts val="2000"/>
              </a:lnSpc>
              <a:spcBef>
                <a:spcPts val="1000"/>
              </a:spcBef>
              <a:buClr>
                <a:schemeClr val="accent2"/>
              </a:buClr>
              <a:buSzPct val="60000"/>
              <a:buNone/>
            </a:pPr>
            <a:r>
              <a:rPr lang="en-US" altLang="zh-TW" sz="2400" smtClean="0">
                <a:solidFill>
                  <a:srgbClr val="FF0000"/>
                </a:solidFill>
              </a:rPr>
              <a:t>For enhancing the throughput of WMN</a:t>
            </a:r>
            <a:endParaRPr lang="en-US" altLang="zh-TW" sz="2400">
              <a:solidFill>
                <a:srgbClr val="FF0000"/>
              </a:solidFill>
            </a:endParaRPr>
          </a:p>
        </p:txBody>
      </p:sp>
      <p:sp>
        <p:nvSpPr>
          <p:cNvPr id="7" name="Text Box 3"/>
          <p:cNvSpPr txBox="1">
            <a:spLocks noChangeArrowheads="1"/>
          </p:cNvSpPr>
          <p:nvPr/>
        </p:nvSpPr>
        <p:spPr bwMode="auto">
          <a:xfrm>
            <a:off x="1116008" y="2560989"/>
            <a:ext cx="8461375" cy="356829"/>
          </a:xfrm>
          <a:prstGeom prst="rect">
            <a:avLst/>
          </a:prstGeom>
          <a:noFill/>
          <a:ln w="9525">
            <a:noFill/>
            <a:miter lim="800000"/>
            <a:headEnd/>
            <a:tailEnd/>
          </a:ln>
          <a:effectLst/>
        </p:spPr>
        <p:txBody>
          <a:bodyPr>
            <a:spAutoFit/>
          </a:bodyPr>
          <a:lstStyle/>
          <a:p>
            <a:pPr algn="l" eaLnBrk="1" hangingPunct="1">
              <a:lnSpc>
                <a:spcPts val="2000"/>
              </a:lnSpc>
              <a:spcBef>
                <a:spcPts val="1000"/>
              </a:spcBef>
              <a:buClr>
                <a:schemeClr val="accent2"/>
              </a:buClr>
              <a:buSzPct val="60000"/>
              <a:buFont typeface="Wingdings" pitchFamily="2" charset="2"/>
              <a:buChar char="q"/>
            </a:pPr>
            <a:r>
              <a:rPr lang="en-US" altLang="zh-TW" sz="2400" smtClean="0">
                <a:solidFill>
                  <a:srgbClr val="000000"/>
                </a:solidFill>
              </a:rPr>
              <a:t> Interference effect had been quantified</a:t>
            </a:r>
            <a:endParaRPr lang="en-US" altLang="zh-TW" sz="2400">
              <a:solidFill>
                <a:srgbClr val="000000"/>
              </a:solidFill>
            </a:endParaRPr>
          </a:p>
        </p:txBody>
      </p:sp>
      <p:sp>
        <p:nvSpPr>
          <p:cNvPr id="8" name="Text Box 3"/>
          <p:cNvSpPr txBox="1">
            <a:spLocks noChangeArrowheads="1"/>
          </p:cNvSpPr>
          <p:nvPr/>
        </p:nvSpPr>
        <p:spPr bwMode="auto">
          <a:xfrm>
            <a:off x="1444625" y="3035658"/>
            <a:ext cx="8461375" cy="356829"/>
          </a:xfrm>
          <a:prstGeom prst="rect">
            <a:avLst/>
          </a:prstGeom>
          <a:noFill/>
          <a:ln w="9525">
            <a:noFill/>
            <a:miter lim="800000"/>
            <a:headEnd/>
            <a:tailEnd/>
          </a:ln>
          <a:effectLst/>
        </p:spPr>
        <p:txBody>
          <a:bodyPr>
            <a:spAutoFit/>
          </a:bodyPr>
          <a:lstStyle/>
          <a:p>
            <a:pPr algn="l" eaLnBrk="1" hangingPunct="1">
              <a:lnSpc>
                <a:spcPts val="2000"/>
              </a:lnSpc>
              <a:spcBef>
                <a:spcPts val="1000"/>
              </a:spcBef>
              <a:buClr>
                <a:schemeClr val="accent2"/>
              </a:buClr>
              <a:buSzPct val="60000"/>
              <a:buNone/>
            </a:pPr>
            <a:r>
              <a:rPr lang="en-US" altLang="zh-TW" sz="2400" smtClean="0">
                <a:solidFill>
                  <a:srgbClr val="FF0000"/>
                </a:solidFill>
              </a:rPr>
              <a:t>Interference factor and channel seperation</a:t>
            </a:r>
            <a:endParaRPr lang="en-US" altLang="zh-TW" sz="2400">
              <a:solidFill>
                <a:srgbClr val="FF0000"/>
              </a:solidFill>
            </a:endParaRPr>
          </a:p>
        </p:txBody>
      </p:sp>
      <p:pic>
        <p:nvPicPr>
          <p:cNvPr id="9" name="Picture 5"/>
          <p:cNvPicPr>
            <a:picLocks noChangeAspect="1" noChangeArrowheads="1"/>
          </p:cNvPicPr>
          <p:nvPr/>
        </p:nvPicPr>
        <p:blipFill>
          <a:blip r:embed="rId3"/>
          <a:srcRect/>
          <a:stretch>
            <a:fillRect/>
          </a:stretch>
        </p:blipFill>
        <p:spPr bwMode="auto">
          <a:xfrm>
            <a:off x="1106367" y="1311246"/>
            <a:ext cx="7883178" cy="3213144"/>
          </a:xfrm>
          <a:prstGeom prst="rect">
            <a:avLst/>
          </a:prstGeom>
          <a:noFill/>
          <a:ln w="9525" cap="flat" cmpd="sng" algn="ctr">
            <a:noFill/>
            <a:prstDash val="solid"/>
            <a:miter lim="800000"/>
            <a:headEnd/>
            <a:tailEnd/>
          </a:ln>
          <a:effectLst/>
        </p:spPr>
      </p:pic>
      <p:pic>
        <p:nvPicPr>
          <p:cNvPr id="10" name="Picture 6" descr="access point, router, wireless icon"/>
          <p:cNvPicPr>
            <a:picLocks noChangeAspect="1" noChangeArrowheads="1"/>
          </p:cNvPicPr>
          <p:nvPr/>
        </p:nvPicPr>
        <p:blipFill>
          <a:blip r:embed="rId4" cstate="print"/>
          <a:srcRect/>
          <a:stretch>
            <a:fillRect/>
          </a:stretch>
        </p:blipFill>
        <p:spPr bwMode="auto">
          <a:xfrm>
            <a:off x="3187608" y="5181623"/>
            <a:ext cx="620721" cy="620723"/>
          </a:xfrm>
          <a:prstGeom prst="rect">
            <a:avLst/>
          </a:prstGeom>
          <a:noFill/>
        </p:spPr>
      </p:pic>
      <p:pic>
        <p:nvPicPr>
          <p:cNvPr id="11" name="Picture 6" descr="access point, router, wireless icon"/>
          <p:cNvPicPr>
            <a:picLocks noChangeAspect="1" noChangeArrowheads="1"/>
          </p:cNvPicPr>
          <p:nvPr/>
        </p:nvPicPr>
        <p:blipFill>
          <a:blip r:embed="rId4" cstate="print"/>
          <a:srcRect/>
          <a:stretch>
            <a:fillRect/>
          </a:stretch>
        </p:blipFill>
        <p:spPr bwMode="auto">
          <a:xfrm>
            <a:off x="6364239" y="5181622"/>
            <a:ext cx="620721" cy="620723"/>
          </a:xfrm>
          <a:prstGeom prst="rect">
            <a:avLst/>
          </a:prstGeom>
          <a:noFill/>
        </p:spPr>
      </p:pic>
      <p:cxnSp>
        <p:nvCxnSpPr>
          <p:cNvPr id="13" name="直線單箭頭接點 12"/>
          <p:cNvCxnSpPr>
            <a:stCxn id="10" idx="3"/>
            <a:endCxn id="11" idx="1"/>
          </p:cNvCxnSpPr>
          <p:nvPr/>
        </p:nvCxnSpPr>
        <p:spPr bwMode="auto">
          <a:xfrm flipV="1">
            <a:off x="3808329" y="5491984"/>
            <a:ext cx="2555910" cy="1"/>
          </a:xfrm>
          <a:prstGeom prst="straightConnector1">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14" name="文字方塊 13"/>
          <p:cNvSpPr txBox="1"/>
          <p:nvPr/>
        </p:nvSpPr>
        <p:spPr>
          <a:xfrm>
            <a:off x="4940232" y="5108598"/>
            <a:ext cx="389851" cy="424732"/>
          </a:xfrm>
          <a:prstGeom prst="rect">
            <a:avLst/>
          </a:prstGeom>
          <a:noFill/>
        </p:spPr>
        <p:txBody>
          <a:bodyPr wrap="none" rtlCol="0">
            <a:spAutoFit/>
          </a:bodyPr>
          <a:lstStyle/>
          <a:p>
            <a:pPr>
              <a:buNone/>
            </a:pPr>
            <a:r>
              <a:rPr lang="en-US" altLang="zh-TW" sz="2400" smtClean="0">
                <a:solidFill>
                  <a:srgbClr val="3366FF"/>
                </a:solidFill>
              </a:rPr>
              <a:t>R</a:t>
            </a:r>
            <a:endParaRPr lang="zh-TW" altLang="en-US" sz="2400">
              <a:solidFill>
                <a:srgbClr val="3366FF"/>
              </a:solidFill>
            </a:endParaRPr>
          </a:p>
        </p:txBody>
      </p:sp>
      <p:sp>
        <p:nvSpPr>
          <p:cNvPr id="15" name="矩形 14"/>
          <p:cNvSpPr/>
          <p:nvPr/>
        </p:nvSpPr>
        <p:spPr bwMode="auto">
          <a:xfrm>
            <a:off x="3808329" y="1311246"/>
            <a:ext cx="1131903" cy="620721"/>
          </a:xfrm>
          <a:prstGeom prst="rect">
            <a:avLst/>
          </a:prstGeom>
          <a:noFill/>
          <a:ln w="38100" cap="flat" cmpd="sng" algn="ctr">
            <a:solidFill>
              <a:srgbClr val="FF33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6" name="矩形 15"/>
          <p:cNvSpPr/>
          <p:nvPr/>
        </p:nvSpPr>
        <p:spPr bwMode="auto">
          <a:xfrm>
            <a:off x="1033341" y="3173409"/>
            <a:ext cx="693747" cy="401643"/>
          </a:xfrm>
          <a:prstGeom prst="rect">
            <a:avLst/>
          </a:prstGeom>
          <a:noFill/>
          <a:ln w="38100" cap="flat" cmpd="sng" algn="ctr">
            <a:solidFill>
              <a:srgbClr val="FF33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7" name="矩形 16"/>
          <p:cNvSpPr/>
          <p:nvPr/>
        </p:nvSpPr>
        <p:spPr bwMode="auto">
          <a:xfrm>
            <a:off x="4027407" y="3136896"/>
            <a:ext cx="693747" cy="401643"/>
          </a:xfrm>
          <a:prstGeom prst="rect">
            <a:avLst/>
          </a:prstGeom>
          <a:noFill/>
          <a:ln w="38100" cap="flat" cmpd="sng" algn="ctr">
            <a:solidFill>
              <a:srgbClr val="FF33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8" name="文字方塊 17"/>
          <p:cNvSpPr txBox="1"/>
          <p:nvPr/>
        </p:nvSpPr>
        <p:spPr>
          <a:xfrm>
            <a:off x="3187608" y="5802345"/>
            <a:ext cx="627095" cy="341632"/>
          </a:xfrm>
          <a:prstGeom prst="rect">
            <a:avLst/>
          </a:prstGeom>
          <a:noFill/>
        </p:spPr>
        <p:txBody>
          <a:bodyPr wrap="none" rtlCol="0">
            <a:spAutoFit/>
          </a:bodyPr>
          <a:lstStyle/>
          <a:p>
            <a:pPr>
              <a:buNone/>
            </a:pPr>
            <a:r>
              <a:rPr lang="en-US" altLang="zh-TW" sz="1800" smtClean="0">
                <a:solidFill>
                  <a:srgbClr val="3366FF"/>
                </a:solidFill>
              </a:rPr>
              <a:t>Ch 2</a:t>
            </a:r>
            <a:endParaRPr lang="zh-TW" altLang="en-US" sz="1800">
              <a:solidFill>
                <a:srgbClr val="3366FF"/>
              </a:solidFill>
            </a:endParaRPr>
          </a:p>
        </p:txBody>
      </p:sp>
      <p:sp>
        <p:nvSpPr>
          <p:cNvPr id="19" name="文字方塊 18"/>
          <p:cNvSpPr txBox="1"/>
          <p:nvPr/>
        </p:nvSpPr>
        <p:spPr>
          <a:xfrm>
            <a:off x="6357865" y="5765832"/>
            <a:ext cx="627095" cy="341632"/>
          </a:xfrm>
          <a:prstGeom prst="rect">
            <a:avLst/>
          </a:prstGeom>
          <a:noFill/>
        </p:spPr>
        <p:txBody>
          <a:bodyPr wrap="none" rtlCol="0">
            <a:spAutoFit/>
          </a:bodyPr>
          <a:lstStyle/>
          <a:p>
            <a:pPr>
              <a:buNone/>
            </a:pPr>
            <a:r>
              <a:rPr lang="en-US" altLang="zh-TW" sz="1800" smtClean="0">
                <a:solidFill>
                  <a:srgbClr val="3366FF"/>
                </a:solidFill>
              </a:rPr>
              <a:t>Ch 5</a:t>
            </a:r>
            <a:endParaRPr lang="zh-TW" altLang="en-US" sz="1800">
              <a:solidFill>
                <a:srgbClr val="3366FF"/>
              </a:solidFill>
            </a:endParaRPr>
          </a:p>
        </p:txBody>
      </p:sp>
      <p:sp>
        <p:nvSpPr>
          <p:cNvPr id="22" name="文字方塊 21"/>
          <p:cNvSpPr txBox="1"/>
          <p:nvPr/>
        </p:nvSpPr>
        <p:spPr>
          <a:xfrm>
            <a:off x="1166786" y="4643446"/>
            <a:ext cx="7656263" cy="424732"/>
          </a:xfrm>
          <a:prstGeom prst="rect">
            <a:avLst/>
          </a:prstGeom>
          <a:noFill/>
        </p:spPr>
        <p:txBody>
          <a:bodyPr wrap="none" rtlCol="0">
            <a:spAutoFit/>
          </a:bodyPr>
          <a:lstStyle/>
          <a:p>
            <a:pPr>
              <a:buNone/>
            </a:pPr>
            <a:r>
              <a:rPr lang="en-US" altLang="zh-TW" sz="2400" dirty="0" smtClean="0">
                <a:solidFill>
                  <a:srgbClr val="FF0000"/>
                </a:solidFill>
              </a:rPr>
              <a:t>Interference Factor = Interference range / transmission range</a:t>
            </a:r>
            <a:endParaRPr lang="zh-TW" altLang="en-US" sz="2400" dirty="0">
              <a:solidFill>
                <a:srgbClr val="FF0000"/>
              </a:solidFill>
            </a:endParaRPr>
          </a:p>
        </p:txBody>
      </p:sp>
    </p:spTree>
  </p:cSld>
  <p:clrMapOvr>
    <a:masterClrMapping/>
  </p:clrMapOvr>
  <p:transition advTm="10203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1" presetClass="entr" presetSubtype="0" fill="hold" grpId="1" nodeType="with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0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000"/>
                                        <p:tgtEl>
                                          <p:spTgt spid="11"/>
                                        </p:tgtEl>
                                      </p:cBhvr>
                                    </p:animEffect>
                                  </p:childTnLst>
                                </p:cTn>
                              </p:par>
                              <p:par>
                                <p:cTn id="37" presetID="10" presetClass="entr" presetSubtype="0" fill="hold" grpId="2"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2000"/>
                                        <p:tgtEl>
                                          <p:spTgt spid="18"/>
                                        </p:tgtEl>
                                      </p:cBhvr>
                                    </p:animEffect>
                                  </p:childTnLst>
                                </p:cTn>
                              </p:par>
                              <p:par>
                                <p:cTn id="40" presetID="10" presetClass="entr" presetSubtype="0" fill="hold" grpId="2"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2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20" presetClass="entr" presetSubtype="0" fill="hold" grpId="1"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edge">
                                      <p:cBhvr>
                                        <p:cTn id="55" dur="2000"/>
                                        <p:tgtEl>
                                          <p:spTgt spid="16"/>
                                        </p:tgtEl>
                                      </p:cBhvr>
                                    </p:animEffect>
                                  </p:childTnLst>
                                </p:cTn>
                              </p:par>
                              <p:par>
                                <p:cTn id="56" presetID="20" presetClass="entr" presetSubtype="0" fill="hold" grpId="1"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edge">
                                      <p:cBhvr>
                                        <p:cTn id="58" dur="2000"/>
                                        <p:tgtEl>
                                          <p:spTgt spid="17"/>
                                        </p:tgtEl>
                                      </p:cBhvr>
                                    </p:animEffect>
                                  </p:childTnLst>
                                </p:cTn>
                              </p:par>
                              <p:par>
                                <p:cTn id="59" presetID="20" presetClass="entr" presetSubtype="0" fill="hold" grpId="1"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edge">
                                      <p:cBhvr>
                                        <p:cTn id="61" dur="20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9"/>
                                        </p:tgtEl>
                                        <p:attrNameLst>
                                          <p:attrName>style.visibility</p:attrName>
                                        </p:attrNameLst>
                                      </p:cBhvr>
                                      <p:to>
                                        <p:strVal val="hidden"/>
                                      </p:to>
                                    </p:set>
                                  </p:childTnLst>
                                </p:cTn>
                              </p:par>
                              <p:par>
                                <p:cTn id="66" presetID="10" presetClass="exit" presetSubtype="0" fill="hold" grpId="2" nodeType="withEffect">
                                  <p:stCondLst>
                                    <p:cond delay="0"/>
                                  </p:stCondLst>
                                  <p:childTnLst>
                                    <p:animEffect transition="out" filter="fade">
                                      <p:cBhvr>
                                        <p:cTn id="67" dur="2000"/>
                                        <p:tgtEl>
                                          <p:spTgt spid="15"/>
                                        </p:tgtEl>
                                      </p:cBhvr>
                                    </p:animEffect>
                                    <p:set>
                                      <p:cBhvr>
                                        <p:cTn id="68" dur="1" fill="hold">
                                          <p:stCondLst>
                                            <p:cond delay="1999"/>
                                          </p:stCondLst>
                                        </p:cTn>
                                        <p:tgtEl>
                                          <p:spTgt spid="15"/>
                                        </p:tgtEl>
                                        <p:attrNameLst>
                                          <p:attrName>style.visibility</p:attrName>
                                        </p:attrNameLst>
                                      </p:cBhvr>
                                      <p:to>
                                        <p:strVal val="hidden"/>
                                      </p:to>
                                    </p:set>
                                  </p:childTnLst>
                                </p:cTn>
                              </p:par>
                              <p:par>
                                <p:cTn id="69" presetID="10" presetClass="exit" presetSubtype="0" fill="hold" grpId="2" nodeType="withEffect">
                                  <p:stCondLst>
                                    <p:cond delay="0"/>
                                  </p:stCondLst>
                                  <p:childTnLst>
                                    <p:animEffect transition="out" filter="fade">
                                      <p:cBhvr>
                                        <p:cTn id="70" dur="2000"/>
                                        <p:tgtEl>
                                          <p:spTgt spid="17"/>
                                        </p:tgtEl>
                                      </p:cBhvr>
                                    </p:animEffect>
                                    <p:set>
                                      <p:cBhvr>
                                        <p:cTn id="71" dur="1" fill="hold">
                                          <p:stCondLst>
                                            <p:cond delay="1999"/>
                                          </p:stCondLst>
                                        </p:cTn>
                                        <p:tgtEl>
                                          <p:spTgt spid="17"/>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2000"/>
                                        <p:tgtEl>
                                          <p:spTgt spid="9"/>
                                        </p:tgtEl>
                                      </p:cBhvr>
                                    </p:animEffect>
                                    <p:set>
                                      <p:cBhvr>
                                        <p:cTn id="74" dur="1" fill="hold">
                                          <p:stCondLst>
                                            <p:cond delay="1999"/>
                                          </p:stCondLst>
                                        </p:cTn>
                                        <p:tgtEl>
                                          <p:spTgt spid="9"/>
                                        </p:tgtEl>
                                        <p:attrNameLst>
                                          <p:attrName>style.visibility</p:attrName>
                                        </p:attrNameLst>
                                      </p:cBhvr>
                                      <p:to>
                                        <p:strVal val="hidden"/>
                                      </p:to>
                                    </p:set>
                                  </p:childTnLst>
                                </p:cTn>
                              </p:par>
                              <p:par>
                                <p:cTn id="75" presetID="10" presetClass="exit" presetSubtype="0" fill="hold" grpId="2" nodeType="withEffect">
                                  <p:stCondLst>
                                    <p:cond delay="0"/>
                                  </p:stCondLst>
                                  <p:childTnLst>
                                    <p:animEffect transition="out" filter="fade">
                                      <p:cBhvr>
                                        <p:cTn id="76" dur="2000"/>
                                        <p:tgtEl>
                                          <p:spTgt spid="16"/>
                                        </p:tgtEl>
                                      </p:cBhvr>
                                    </p:animEffect>
                                    <p:set>
                                      <p:cBhvr>
                                        <p:cTn id="77" dur="1" fill="hold">
                                          <p:stCondLst>
                                            <p:cond delay="1999"/>
                                          </p:stCondLst>
                                        </p:cTn>
                                        <p:tgtEl>
                                          <p:spTgt spid="16"/>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2000"/>
                                        <p:tgtEl>
                                          <p:spTgt spid="10"/>
                                        </p:tgtEl>
                                      </p:cBhvr>
                                    </p:animEffect>
                                    <p:set>
                                      <p:cBhvr>
                                        <p:cTn id="80" dur="1" fill="hold">
                                          <p:stCondLst>
                                            <p:cond delay="1999"/>
                                          </p:stCondLst>
                                        </p:cTn>
                                        <p:tgtEl>
                                          <p:spTgt spid="10"/>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2000"/>
                                        <p:tgtEl>
                                          <p:spTgt spid="11"/>
                                        </p:tgtEl>
                                      </p:cBhvr>
                                    </p:animEffect>
                                    <p:set>
                                      <p:cBhvr>
                                        <p:cTn id="83" dur="1" fill="hold">
                                          <p:stCondLst>
                                            <p:cond delay="1999"/>
                                          </p:stCondLst>
                                        </p:cTn>
                                        <p:tgtEl>
                                          <p:spTgt spid="11"/>
                                        </p:tgtEl>
                                        <p:attrNameLst>
                                          <p:attrName>style.visibility</p:attrName>
                                        </p:attrNameLst>
                                      </p:cBhvr>
                                      <p:to>
                                        <p:strVal val="hidden"/>
                                      </p:to>
                                    </p:set>
                                  </p:childTnLst>
                                </p:cTn>
                              </p:par>
                              <p:par>
                                <p:cTn id="84" presetID="10" presetClass="exit" presetSubtype="0" fill="hold" grpId="3" nodeType="withEffect">
                                  <p:stCondLst>
                                    <p:cond delay="0"/>
                                  </p:stCondLst>
                                  <p:childTnLst>
                                    <p:animEffect transition="out" filter="fade">
                                      <p:cBhvr>
                                        <p:cTn id="85" dur="2000"/>
                                        <p:tgtEl>
                                          <p:spTgt spid="19"/>
                                        </p:tgtEl>
                                      </p:cBhvr>
                                    </p:animEffect>
                                    <p:set>
                                      <p:cBhvr>
                                        <p:cTn id="86" dur="1" fill="hold">
                                          <p:stCondLst>
                                            <p:cond delay="1999"/>
                                          </p:stCondLst>
                                        </p:cTn>
                                        <p:tgtEl>
                                          <p:spTgt spid="19"/>
                                        </p:tgtEl>
                                        <p:attrNameLst>
                                          <p:attrName>style.visibility</p:attrName>
                                        </p:attrNameLst>
                                      </p:cBhvr>
                                      <p:to>
                                        <p:strVal val="hidden"/>
                                      </p:to>
                                    </p:set>
                                  </p:childTnLst>
                                </p:cTn>
                              </p:par>
                              <p:par>
                                <p:cTn id="87" presetID="10" presetClass="exit" presetSubtype="0" fill="hold" grpId="3" nodeType="withEffect">
                                  <p:stCondLst>
                                    <p:cond delay="0"/>
                                  </p:stCondLst>
                                  <p:childTnLst>
                                    <p:animEffect transition="out" filter="fade">
                                      <p:cBhvr>
                                        <p:cTn id="88" dur="2000"/>
                                        <p:tgtEl>
                                          <p:spTgt spid="18"/>
                                        </p:tgtEl>
                                      </p:cBhvr>
                                    </p:animEffect>
                                    <p:set>
                                      <p:cBhvr>
                                        <p:cTn id="89" dur="1" fill="hold">
                                          <p:stCondLst>
                                            <p:cond delay="1999"/>
                                          </p:stCondLst>
                                        </p:cTn>
                                        <p:tgtEl>
                                          <p:spTgt spid="18"/>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2000"/>
                                        <p:tgtEl>
                                          <p:spTgt spid="13"/>
                                        </p:tgtEl>
                                      </p:cBhvr>
                                    </p:animEffect>
                                    <p:set>
                                      <p:cBhvr>
                                        <p:cTn id="92" dur="1" fill="hold">
                                          <p:stCondLst>
                                            <p:cond delay="1999"/>
                                          </p:stCondLst>
                                        </p:cTn>
                                        <p:tgtEl>
                                          <p:spTgt spid="13"/>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2000"/>
                                        <p:tgtEl>
                                          <p:spTgt spid="14"/>
                                        </p:tgtEl>
                                      </p:cBhvr>
                                    </p:animEffect>
                                    <p:set>
                                      <p:cBhvr>
                                        <p:cTn id="95" dur="1" fill="hold">
                                          <p:stCondLst>
                                            <p:cond delay="1999"/>
                                          </p:stCondLst>
                                        </p:cTn>
                                        <p:tgtEl>
                                          <p:spTgt spid="14"/>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p:bldP spid="8" grpId="0"/>
      <p:bldP spid="14" grpId="0"/>
      <p:bldP spid="14" grpId="1"/>
      <p:bldP spid="15" grpId="0" animBg="1"/>
      <p:bldP spid="15" grpId="1" animBg="1"/>
      <p:bldP spid="15" grpId="2" animBg="1"/>
      <p:bldP spid="16" grpId="0" animBg="1"/>
      <p:bldP spid="16" grpId="1" animBg="1"/>
      <p:bldP spid="16" grpId="2" animBg="1"/>
      <p:bldP spid="17" grpId="0" animBg="1"/>
      <p:bldP spid="17" grpId="1" animBg="1"/>
      <p:bldP spid="17" grpId="2" animBg="1"/>
      <p:bldP spid="18" grpId="1"/>
      <p:bldP spid="18" grpId="2"/>
      <p:bldP spid="18" grpId="3"/>
      <p:bldP spid="19" grpId="1"/>
      <p:bldP spid="19" grpId="2"/>
      <p:bldP spid="19" grpId="3"/>
      <p:bldP spid="22" grpId="0"/>
      <p:bldP spid="2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r>
              <a:rPr lang="en-US" altLang="zh-TW"/>
              <a:t>Outline</a:t>
            </a:r>
          </a:p>
        </p:txBody>
      </p:sp>
      <p:sp>
        <p:nvSpPr>
          <p:cNvPr id="881667" name="Rectangle 3"/>
          <p:cNvSpPr>
            <a:spLocks noGrp="1" noChangeArrowheads="1"/>
          </p:cNvSpPr>
          <p:nvPr>
            <p:ph type="body" idx="1"/>
          </p:nvPr>
        </p:nvSpPr>
        <p:spPr>
          <a:xfrm>
            <a:off x="776288" y="1123950"/>
            <a:ext cx="8280400" cy="4645025"/>
          </a:xfrm>
        </p:spPr>
        <p:txBody>
          <a:bodyPr/>
          <a:lstStyle/>
          <a:p>
            <a:pPr>
              <a:lnSpc>
                <a:spcPct val="80000"/>
              </a:lnSpc>
              <a:buClr>
                <a:schemeClr val="accent1"/>
              </a:buClr>
              <a:buSzPct val="60000"/>
              <a:buFont typeface="Wingdings" pitchFamily="2" charset="2"/>
              <a:buChar char="p"/>
            </a:pPr>
            <a:r>
              <a:rPr lang="en-US" altLang="zh-TW" sz="2600">
                <a:latin typeface="Times New Roman" pitchFamily="18" charset="0"/>
              </a:rPr>
              <a:t>Introduction</a:t>
            </a:r>
          </a:p>
          <a:p>
            <a:pPr>
              <a:lnSpc>
                <a:spcPct val="80000"/>
              </a:lnSpc>
              <a:buClr>
                <a:schemeClr val="accent1"/>
              </a:buClr>
              <a:buSzPct val="60000"/>
              <a:buFont typeface="Wingdings" pitchFamily="2" charset="2"/>
              <a:buChar char="p"/>
            </a:pPr>
            <a:r>
              <a:rPr lang="en-US" altLang="zh-TW" sz="2600">
                <a:latin typeface="Times New Roman" pitchFamily="18" charset="0"/>
              </a:rPr>
              <a:t>Related work</a:t>
            </a:r>
          </a:p>
          <a:p>
            <a:pPr>
              <a:lnSpc>
                <a:spcPct val="80000"/>
              </a:lnSpc>
              <a:buClr>
                <a:schemeClr val="accent1"/>
              </a:buClr>
              <a:buSzPct val="60000"/>
              <a:buFont typeface="Wingdings" pitchFamily="2" charset="2"/>
              <a:buChar char="p"/>
            </a:pPr>
            <a:r>
              <a:rPr lang="en-US" altLang="zh-TW" sz="2600">
                <a:solidFill>
                  <a:schemeClr val="hlink"/>
                </a:solidFill>
                <a:latin typeface="Times New Roman" pitchFamily="18" charset="0"/>
              </a:rPr>
              <a:t>Preliminaries</a:t>
            </a:r>
          </a:p>
          <a:p>
            <a:pPr lvl="1">
              <a:lnSpc>
                <a:spcPct val="80000"/>
              </a:lnSpc>
              <a:buClr>
                <a:srgbClr val="FF9966"/>
              </a:buClr>
            </a:pPr>
            <a:r>
              <a:rPr lang="en-US" altLang="zh-TW" sz="2200">
                <a:latin typeface="Times New Roman" pitchFamily="18" charset="0"/>
              </a:rPr>
              <a:t>Network model</a:t>
            </a:r>
          </a:p>
          <a:p>
            <a:pPr>
              <a:lnSpc>
                <a:spcPct val="80000"/>
              </a:lnSpc>
              <a:buClr>
                <a:schemeClr val="accent1"/>
              </a:buClr>
              <a:buSzPct val="60000"/>
              <a:buFont typeface="Wingdings" pitchFamily="2" charset="2"/>
              <a:buChar char="p"/>
            </a:pPr>
            <a:r>
              <a:rPr lang="en-US" altLang="zh-TW" sz="2600">
                <a:latin typeface="Times New Roman" pitchFamily="18" charset="0"/>
              </a:rPr>
              <a:t>Proposed approach</a:t>
            </a:r>
            <a:r>
              <a:rPr lang="en-US" altLang="zh-TW" sz="2400"/>
              <a:t> </a:t>
            </a:r>
          </a:p>
          <a:p>
            <a:pPr lvl="1">
              <a:lnSpc>
                <a:spcPct val="80000"/>
              </a:lnSpc>
              <a:buClr>
                <a:srgbClr val="FF9966"/>
              </a:buClr>
            </a:pPr>
            <a:r>
              <a:rPr lang="en-US" altLang="zh-TW" sz="2200">
                <a:latin typeface="Times New Roman" pitchFamily="18" charset="0"/>
              </a:rPr>
              <a:t>Forming the monitoring region</a:t>
            </a:r>
          </a:p>
          <a:p>
            <a:pPr lvl="1">
              <a:lnSpc>
                <a:spcPct val="80000"/>
              </a:lnSpc>
              <a:buClr>
                <a:srgbClr val="FF9966"/>
              </a:buClr>
            </a:pPr>
            <a:r>
              <a:rPr lang="en-US" altLang="zh-TW" sz="2200">
                <a:latin typeface="Times New Roman" pitchFamily="18" charset="0"/>
              </a:rPr>
              <a:t>Circle covering to detect coverage hole</a:t>
            </a:r>
          </a:p>
          <a:p>
            <a:pPr lvl="1">
              <a:lnSpc>
                <a:spcPct val="80000"/>
              </a:lnSpc>
              <a:buClr>
                <a:srgbClr val="FF9966"/>
              </a:buClr>
            </a:pPr>
            <a:r>
              <a:rPr lang="en-US" altLang="zh-TW" sz="2200">
                <a:latin typeface="Times New Roman" pitchFamily="18" charset="0"/>
              </a:rPr>
              <a:t>Collecting the demand and supply information for healing coverage holes</a:t>
            </a:r>
          </a:p>
          <a:p>
            <a:pPr lvl="1">
              <a:lnSpc>
                <a:spcPct val="80000"/>
              </a:lnSpc>
              <a:buClr>
                <a:srgbClr val="FF9966"/>
              </a:buClr>
            </a:pPr>
            <a:r>
              <a:rPr lang="en-US" altLang="zh-TW" sz="2200">
                <a:latin typeface="Times New Roman" pitchFamily="18" charset="0"/>
              </a:rPr>
              <a:t>Minimum cost flow to make the movement plan</a:t>
            </a:r>
          </a:p>
          <a:p>
            <a:pPr>
              <a:lnSpc>
                <a:spcPct val="80000"/>
              </a:lnSpc>
              <a:buClr>
                <a:schemeClr val="accent1"/>
              </a:buClr>
              <a:buSzPct val="60000"/>
              <a:buFont typeface="Wingdings" pitchFamily="2" charset="2"/>
              <a:buChar char="p"/>
            </a:pPr>
            <a:r>
              <a:rPr lang="en-US" altLang="zh-TW" sz="2600">
                <a:latin typeface="Times New Roman" pitchFamily="18" charset="0"/>
              </a:rPr>
              <a:t>Simulation result</a:t>
            </a:r>
          </a:p>
          <a:p>
            <a:pPr>
              <a:lnSpc>
                <a:spcPct val="80000"/>
              </a:lnSpc>
              <a:buClr>
                <a:schemeClr val="accent1"/>
              </a:buClr>
              <a:buSzPct val="60000"/>
              <a:buFont typeface="Wingdings" pitchFamily="2" charset="2"/>
              <a:buChar char="p"/>
            </a:pPr>
            <a:r>
              <a:rPr lang="en-US" altLang="zh-TW" sz="2600">
                <a:latin typeface="Times New Roman" pitchFamily="18" charset="0"/>
              </a:rPr>
              <a:t>Conclusion</a:t>
            </a:r>
          </a:p>
          <a:p>
            <a:pPr>
              <a:lnSpc>
                <a:spcPct val="80000"/>
              </a:lnSpc>
              <a:buClr>
                <a:schemeClr val="accent1"/>
              </a:buClr>
              <a:buSzPct val="60000"/>
              <a:buFont typeface="Wingdings" pitchFamily="2" charset="2"/>
              <a:buChar char="p"/>
            </a:pPr>
            <a:r>
              <a:rPr lang="en-US" altLang="zh-TW" sz="2600">
                <a:latin typeface="Times New Roman" pitchFamily="18" charset="0"/>
              </a:rPr>
              <a:t>Reference</a:t>
            </a:r>
            <a:endParaRPr lang="en-US" altLang="zh-TW" sz="2600"/>
          </a:p>
          <a:p>
            <a:pPr>
              <a:lnSpc>
                <a:spcPct val="80000"/>
              </a:lnSpc>
              <a:buClr>
                <a:schemeClr val="accent1"/>
              </a:buClr>
              <a:buSzPct val="60000"/>
              <a:buFont typeface="Wingdings" pitchFamily="2" charset="2"/>
              <a:buNone/>
            </a:pPr>
            <a:endParaRPr lang="en-US" altLang="zh-TW" sz="2600"/>
          </a:p>
        </p:txBody>
      </p:sp>
    </p:spTree>
  </p:cSld>
  <p:clrMapOvr>
    <a:masterClrMapping/>
  </p:clrMapOvr>
  <p:transition advTm="2828"/>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r>
              <a:rPr lang="en-US" altLang="zh-TW" smtClean="0"/>
              <a:t>Preliminary – Network Model</a:t>
            </a:r>
            <a:endParaRPr lang="en-US" altLang="zh-TW"/>
          </a:p>
        </p:txBody>
      </p:sp>
      <p:sp>
        <p:nvSpPr>
          <p:cNvPr id="848907" name="Rectangle 11"/>
          <p:cNvSpPr>
            <a:spLocks noChangeArrowheads="1"/>
          </p:cNvSpPr>
          <p:nvPr/>
        </p:nvSpPr>
        <p:spPr bwMode="auto">
          <a:xfrm>
            <a:off x="0" y="0"/>
            <a:ext cx="9906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848906" name="Object 10"/>
          <p:cNvGraphicFramePr>
            <a:graphicFrameLocks/>
          </p:cNvGraphicFramePr>
          <p:nvPr/>
        </p:nvGraphicFramePr>
        <p:xfrm>
          <a:off x="680979" y="1092168"/>
          <a:ext cx="8653580" cy="5075307"/>
        </p:xfrm>
        <a:graphic>
          <a:graphicData uri="http://schemas.openxmlformats.org/presentationml/2006/ole">
            <mc:AlternateContent xmlns:mc="http://schemas.openxmlformats.org/markup-compatibility/2006">
              <mc:Choice xmlns:v="urn:schemas-microsoft-com:vml" Requires="v">
                <p:oleObj spid="_x0000_s848912" name="Visio" r:id="rId4" imgW="9710928" imgH="6218301" progId="">
                  <p:embed/>
                </p:oleObj>
              </mc:Choice>
              <mc:Fallback>
                <p:oleObj name="Visio" r:id="rId4" imgW="9710928" imgH="6218301" progId="">
                  <p:embed/>
                  <p:pic>
                    <p:nvPicPr>
                      <p:cNvPr id="0" name="Picture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979" y="1092168"/>
                        <a:ext cx="8653580" cy="50753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矩形 9"/>
          <p:cNvSpPr/>
          <p:nvPr/>
        </p:nvSpPr>
        <p:spPr bwMode="auto">
          <a:xfrm>
            <a:off x="2031960" y="1895454"/>
            <a:ext cx="3030579" cy="693747"/>
          </a:xfrm>
          <a:prstGeom prst="rect">
            <a:avLst/>
          </a:prstGeom>
          <a:noFill/>
          <a:ln w="38100" cap="flat" cmpd="sng" algn="ctr">
            <a:solidFill>
              <a:srgbClr val="FF33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1" name="矩形 10"/>
          <p:cNvSpPr/>
          <p:nvPr/>
        </p:nvSpPr>
        <p:spPr bwMode="auto">
          <a:xfrm>
            <a:off x="973083" y="2881305"/>
            <a:ext cx="6024645" cy="1716111"/>
          </a:xfrm>
          <a:prstGeom prst="rect">
            <a:avLst/>
          </a:prstGeom>
          <a:noFill/>
          <a:ln w="38100" cap="flat" cmpd="sng" algn="ctr">
            <a:solidFill>
              <a:srgbClr val="FF33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2" name="矩形 11"/>
          <p:cNvSpPr/>
          <p:nvPr/>
        </p:nvSpPr>
        <p:spPr bwMode="auto">
          <a:xfrm>
            <a:off x="717493" y="4816495"/>
            <a:ext cx="6280236" cy="1460520"/>
          </a:xfrm>
          <a:prstGeom prst="rect">
            <a:avLst/>
          </a:prstGeom>
          <a:noFill/>
          <a:ln w="38100" cap="flat" cmpd="sng" algn="ctr">
            <a:solidFill>
              <a:srgbClr val="FF33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Tree>
  </p:cSld>
  <p:clrMapOvr>
    <a:masterClrMapping/>
  </p:clrMapOvr>
  <p:transition advTm="376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edg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edge">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1" nodeType="clickEffect">
                                  <p:stCondLst>
                                    <p:cond delay="0"/>
                                  </p:stCondLst>
                                  <p:childTnLst>
                                    <p:animEffect transition="out" filter="checkerboard(across)">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ChangeArrowheads="1"/>
          </p:cNvSpPr>
          <p:nvPr>
            <p:ph type="title"/>
          </p:nvPr>
        </p:nvSpPr>
        <p:spPr/>
        <p:txBody>
          <a:bodyPr/>
          <a:lstStyle/>
          <a:p>
            <a:r>
              <a:rPr lang="en-US" altLang="zh-TW"/>
              <a:t>Outline</a:t>
            </a:r>
          </a:p>
        </p:txBody>
      </p:sp>
      <p:sp>
        <p:nvSpPr>
          <p:cNvPr id="882691" name="Rectangle 3"/>
          <p:cNvSpPr>
            <a:spLocks noGrp="1" noChangeArrowheads="1"/>
          </p:cNvSpPr>
          <p:nvPr>
            <p:ph type="body" idx="1"/>
          </p:nvPr>
        </p:nvSpPr>
        <p:spPr>
          <a:xfrm>
            <a:off x="776288" y="1123950"/>
            <a:ext cx="8280400" cy="4645025"/>
          </a:xfrm>
        </p:spPr>
        <p:txBody>
          <a:bodyPr/>
          <a:lstStyle/>
          <a:p>
            <a:pPr>
              <a:lnSpc>
                <a:spcPct val="80000"/>
              </a:lnSpc>
              <a:buClr>
                <a:schemeClr val="accent1"/>
              </a:buClr>
              <a:buSzPct val="60000"/>
              <a:buFont typeface="Wingdings" pitchFamily="2" charset="2"/>
              <a:buChar char="p"/>
            </a:pPr>
            <a:r>
              <a:rPr lang="en-US" altLang="zh-TW" sz="2600">
                <a:latin typeface="Times New Roman" pitchFamily="18" charset="0"/>
              </a:rPr>
              <a:t>Introduction</a:t>
            </a:r>
          </a:p>
          <a:p>
            <a:pPr>
              <a:lnSpc>
                <a:spcPct val="80000"/>
              </a:lnSpc>
              <a:buClr>
                <a:schemeClr val="accent1"/>
              </a:buClr>
              <a:buSzPct val="60000"/>
              <a:buFont typeface="Wingdings" pitchFamily="2" charset="2"/>
              <a:buChar char="p"/>
            </a:pPr>
            <a:r>
              <a:rPr lang="en-US" altLang="zh-TW" sz="2600">
                <a:latin typeface="Times New Roman" pitchFamily="18" charset="0"/>
              </a:rPr>
              <a:t>Related work</a:t>
            </a:r>
          </a:p>
          <a:p>
            <a:pPr>
              <a:lnSpc>
                <a:spcPct val="80000"/>
              </a:lnSpc>
              <a:buClr>
                <a:schemeClr val="accent1"/>
              </a:buClr>
              <a:buSzPct val="60000"/>
              <a:buFont typeface="Wingdings" pitchFamily="2" charset="2"/>
              <a:buChar char="p"/>
            </a:pPr>
            <a:r>
              <a:rPr lang="en-US" altLang="zh-TW" sz="2600">
                <a:latin typeface="Times New Roman" pitchFamily="18" charset="0"/>
              </a:rPr>
              <a:t>Preliminaries</a:t>
            </a:r>
          </a:p>
          <a:p>
            <a:pPr lvl="1">
              <a:lnSpc>
                <a:spcPct val="80000"/>
              </a:lnSpc>
              <a:buClr>
                <a:srgbClr val="FF9966"/>
              </a:buClr>
            </a:pPr>
            <a:r>
              <a:rPr lang="en-US" altLang="zh-TW" sz="2200">
                <a:latin typeface="Times New Roman" pitchFamily="18" charset="0"/>
              </a:rPr>
              <a:t>Network model</a:t>
            </a:r>
          </a:p>
          <a:p>
            <a:pPr>
              <a:lnSpc>
                <a:spcPct val="80000"/>
              </a:lnSpc>
              <a:buClr>
                <a:schemeClr val="accent1"/>
              </a:buClr>
              <a:buSzPct val="60000"/>
              <a:buFont typeface="Wingdings" pitchFamily="2" charset="2"/>
              <a:buChar char="p"/>
            </a:pPr>
            <a:r>
              <a:rPr lang="en-US" altLang="zh-TW" sz="2600">
                <a:solidFill>
                  <a:schemeClr val="hlink"/>
                </a:solidFill>
                <a:latin typeface="Times New Roman" pitchFamily="18" charset="0"/>
              </a:rPr>
              <a:t>Proposed approach</a:t>
            </a:r>
            <a:r>
              <a:rPr lang="en-US" altLang="zh-TW" sz="2400"/>
              <a:t> </a:t>
            </a:r>
          </a:p>
          <a:p>
            <a:pPr lvl="1">
              <a:lnSpc>
                <a:spcPct val="80000"/>
              </a:lnSpc>
              <a:buClr>
                <a:srgbClr val="FF9966"/>
              </a:buClr>
            </a:pPr>
            <a:r>
              <a:rPr lang="en-US" altLang="zh-TW" sz="2200" smtClean="0">
                <a:latin typeface="Times New Roman" pitchFamily="18" charset="0"/>
              </a:rPr>
              <a:t>Multiple Factors of Channel Assignment</a:t>
            </a:r>
            <a:endParaRPr lang="en-US" altLang="zh-TW" sz="2200">
              <a:latin typeface="Times New Roman" pitchFamily="18" charset="0"/>
            </a:endParaRPr>
          </a:p>
          <a:p>
            <a:pPr lvl="1">
              <a:lnSpc>
                <a:spcPct val="80000"/>
              </a:lnSpc>
              <a:buClr>
                <a:srgbClr val="FF9966"/>
              </a:buClr>
            </a:pPr>
            <a:r>
              <a:rPr lang="en-US" altLang="zh-TW" sz="2200" smtClean="0">
                <a:latin typeface="Times New Roman" pitchFamily="18" charset="0"/>
              </a:rPr>
              <a:t>Weight-Aware Channel Assignment Algorithm Work Flow</a:t>
            </a:r>
          </a:p>
          <a:p>
            <a:pPr lvl="1">
              <a:lnSpc>
                <a:spcPct val="80000"/>
              </a:lnSpc>
              <a:buClr>
                <a:srgbClr val="FF9966"/>
              </a:buClr>
            </a:pPr>
            <a:r>
              <a:rPr lang="en-US" altLang="zh-TW" sz="2200" smtClean="0">
                <a:latin typeface="Times New Roman" pitchFamily="18" charset="0"/>
              </a:rPr>
              <a:t>Pre-Processing Part</a:t>
            </a:r>
          </a:p>
          <a:p>
            <a:pPr lvl="1">
              <a:lnSpc>
                <a:spcPct val="80000"/>
              </a:lnSpc>
              <a:buClr>
                <a:srgbClr val="FF9966"/>
              </a:buClr>
            </a:pPr>
            <a:r>
              <a:rPr lang="en-US" altLang="zh-TW" sz="2200" smtClean="0">
                <a:latin typeface="Times New Roman" pitchFamily="18" charset="0"/>
              </a:rPr>
              <a:t>Main Processing</a:t>
            </a:r>
            <a:r>
              <a:rPr lang="zh-TW" altLang="en-US" sz="2200" smtClean="0">
                <a:latin typeface="Times New Roman" pitchFamily="18" charset="0"/>
              </a:rPr>
              <a:t> </a:t>
            </a:r>
            <a:r>
              <a:rPr lang="en-US" altLang="zh-TW" sz="2200" smtClean="0">
                <a:latin typeface="Times New Roman" pitchFamily="18" charset="0"/>
              </a:rPr>
              <a:t>Part</a:t>
            </a:r>
            <a:endParaRPr lang="en-US" altLang="zh-TW" sz="2200">
              <a:latin typeface="Times New Roman" pitchFamily="18" charset="0"/>
            </a:endParaRPr>
          </a:p>
          <a:p>
            <a:pPr lvl="1">
              <a:lnSpc>
                <a:spcPct val="80000"/>
              </a:lnSpc>
              <a:buClr>
                <a:srgbClr val="FF9966"/>
              </a:buClr>
            </a:pPr>
            <a:r>
              <a:rPr lang="en-US" altLang="zh-TW" sz="2200" smtClean="0">
                <a:latin typeface="Times New Roman" pitchFamily="18" charset="0"/>
              </a:rPr>
              <a:t>Post Processing Part</a:t>
            </a:r>
            <a:endParaRPr lang="en-US" altLang="zh-TW" sz="2200">
              <a:latin typeface="Times New Roman" pitchFamily="18" charset="0"/>
            </a:endParaRPr>
          </a:p>
          <a:p>
            <a:pPr>
              <a:lnSpc>
                <a:spcPct val="80000"/>
              </a:lnSpc>
              <a:buClr>
                <a:schemeClr val="accent1"/>
              </a:buClr>
              <a:buSzPct val="60000"/>
              <a:buFont typeface="Wingdings" pitchFamily="2" charset="2"/>
              <a:buChar char="p"/>
            </a:pPr>
            <a:r>
              <a:rPr lang="en-US" altLang="zh-TW" sz="2600">
                <a:latin typeface="Times New Roman" pitchFamily="18" charset="0"/>
              </a:rPr>
              <a:t>Simulation result</a:t>
            </a:r>
          </a:p>
          <a:p>
            <a:pPr>
              <a:lnSpc>
                <a:spcPct val="80000"/>
              </a:lnSpc>
              <a:buClr>
                <a:schemeClr val="accent1"/>
              </a:buClr>
              <a:buSzPct val="60000"/>
              <a:buFont typeface="Wingdings" pitchFamily="2" charset="2"/>
              <a:buChar char="p"/>
            </a:pPr>
            <a:r>
              <a:rPr lang="en-US" altLang="zh-TW" sz="2600">
                <a:latin typeface="Times New Roman" pitchFamily="18" charset="0"/>
              </a:rPr>
              <a:t>Conclusion</a:t>
            </a:r>
          </a:p>
          <a:p>
            <a:pPr>
              <a:lnSpc>
                <a:spcPct val="80000"/>
              </a:lnSpc>
              <a:buClr>
                <a:schemeClr val="accent1"/>
              </a:buClr>
              <a:buSzPct val="60000"/>
              <a:buFont typeface="Wingdings" pitchFamily="2" charset="2"/>
              <a:buChar char="p"/>
            </a:pPr>
            <a:r>
              <a:rPr lang="en-US" altLang="zh-TW" sz="2600">
                <a:latin typeface="Times New Roman" pitchFamily="18" charset="0"/>
              </a:rPr>
              <a:t>Reference</a:t>
            </a:r>
            <a:endParaRPr lang="en-US" altLang="zh-TW" sz="2600"/>
          </a:p>
          <a:p>
            <a:pPr>
              <a:lnSpc>
                <a:spcPct val="80000"/>
              </a:lnSpc>
              <a:buClr>
                <a:schemeClr val="accent1"/>
              </a:buClr>
              <a:buSzPct val="60000"/>
              <a:buFont typeface="Wingdings" pitchFamily="2" charset="2"/>
              <a:buNone/>
            </a:pPr>
            <a:endParaRPr lang="en-US" altLang="zh-TW" sz="2600"/>
          </a:p>
        </p:txBody>
      </p:sp>
    </p:spTree>
  </p:cSld>
  <p:clrMapOvr>
    <a:masterClrMapping/>
  </p:clrMapOvr>
  <p:transition advTm="2938"/>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r>
              <a:rPr lang="en-US" altLang="zh-TW" sz="3200" smtClean="0"/>
              <a:t>Multiple Factors of Channel Assignment</a:t>
            </a:r>
            <a:endParaRPr lang="en-US" altLang="zh-TW" sz="3200"/>
          </a:p>
        </p:txBody>
      </p:sp>
      <p:sp>
        <p:nvSpPr>
          <p:cNvPr id="10" name="Rectangle 3"/>
          <p:cNvSpPr txBox="1">
            <a:spLocks noChangeArrowheads="1"/>
          </p:cNvSpPr>
          <p:nvPr/>
        </p:nvSpPr>
        <p:spPr bwMode="auto">
          <a:xfrm>
            <a:off x="1276420" y="1230303"/>
            <a:ext cx="8824913" cy="1541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buClr>
                <a:srgbClr val="3333CC"/>
              </a:buClr>
              <a:buSzPct val="80000"/>
              <a:buFont typeface="Wingdings" pitchFamily="2" charset="2"/>
              <a:buChar char="n"/>
            </a:pPr>
            <a:r>
              <a:rPr lang="en-US" altLang="zh-TW" sz="3200" kern="0" smtClean="0">
                <a:ea typeface="+mn-ea"/>
              </a:rPr>
              <a:t>Four factors are put into account on channel assignment</a:t>
            </a:r>
            <a:r>
              <a:rPr lang="zh-TW" altLang="en-US" sz="3200" kern="0" smtClean="0">
                <a:ea typeface="+mn-ea"/>
              </a:rPr>
              <a:t> </a:t>
            </a:r>
            <a:r>
              <a:rPr lang="en-US" altLang="zh-TW" sz="3200" kern="0" smtClean="0">
                <a:ea typeface="+mn-ea"/>
              </a:rPr>
              <a:t>algorithmm.</a:t>
            </a:r>
            <a:endParaRPr kumimoji="1" lang="en-US" altLang="zh-TW" sz="3200" b="0" i="0" u="none" strike="noStrike" kern="0" cap="none" spc="0" normalizeH="0" baseline="0" noProof="0">
              <a:ln>
                <a:noFill/>
              </a:ln>
              <a:solidFill>
                <a:schemeClr val="tx1"/>
              </a:solidFill>
              <a:effectLst/>
              <a:uLnTx/>
              <a:uFillTx/>
              <a:latin typeface="Times New Roman" pitchFamily="18" charset="0"/>
              <a:ea typeface="+mn-ea"/>
            </a:endParaRPr>
          </a:p>
        </p:txBody>
      </p:sp>
      <p:sp>
        <p:nvSpPr>
          <p:cNvPr id="11" name="Rectangle 3"/>
          <p:cNvSpPr txBox="1">
            <a:spLocks noChangeArrowheads="1"/>
          </p:cNvSpPr>
          <p:nvPr/>
        </p:nvSpPr>
        <p:spPr bwMode="auto">
          <a:xfrm>
            <a:off x="1557291" y="2479662"/>
            <a:ext cx="3760839" cy="6572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buClr>
                <a:srgbClr val="3333CC"/>
              </a:buClr>
              <a:buSzPct val="80000"/>
              <a:buFont typeface="Wingdings" pitchFamily="2" charset="2"/>
              <a:buChar char="l"/>
            </a:pPr>
            <a:r>
              <a:rPr lang="en-US" altLang="zh-TW" sz="3200" kern="0" smtClean="0">
                <a:solidFill>
                  <a:srgbClr val="FF0000"/>
                </a:solidFill>
                <a:ea typeface="+mn-ea"/>
              </a:rPr>
              <a:t>Forwarding Weight</a:t>
            </a:r>
            <a:endParaRPr kumimoji="1" lang="en-US" altLang="zh-TW" sz="3200" b="0" i="0" u="none" strike="noStrike" kern="0" cap="none" spc="0" normalizeH="0" baseline="0" noProof="0">
              <a:ln>
                <a:noFill/>
              </a:ln>
              <a:solidFill>
                <a:srgbClr val="FF0000"/>
              </a:solidFill>
              <a:effectLst/>
              <a:uLnTx/>
              <a:uFillTx/>
              <a:latin typeface="Times New Roman" pitchFamily="18" charset="0"/>
              <a:ea typeface="+mn-ea"/>
            </a:endParaRPr>
          </a:p>
        </p:txBody>
      </p:sp>
      <p:sp>
        <p:nvSpPr>
          <p:cNvPr id="12" name="Rectangle 3"/>
          <p:cNvSpPr txBox="1">
            <a:spLocks noChangeArrowheads="1"/>
          </p:cNvSpPr>
          <p:nvPr/>
        </p:nvSpPr>
        <p:spPr bwMode="auto">
          <a:xfrm>
            <a:off x="1557291" y="3100383"/>
            <a:ext cx="3760839" cy="6572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buClr>
                <a:srgbClr val="3333CC"/>
              </a:buClr>
              <a:buSzPct val="80000"/>
              <a:buFont typeface="Wingdings" pitchFamily="2" charset="2"/>
              <a:buChar char="l"/>
            </a:pPr>
            <a:r>
              <a:rPr lang="en-US" altLang="zh-TW" sz="3200" kern="0" smtClean="0">
                <a:solidFill>
                  <a:srgbClr val="FF0000"/>
                </a:solidFill>
                <a:ea typeface="+mn-ea"/>
              </a:rPr>
              <a:t>Distance Effect</a:t>
            </a:r>
            <a:endParaRPr kumimoji="1" lang="en-US" altLang="zh-TW" sz="3200" b="0" i="0" u="none" strike="noStrike" kern="0" cap="none" spc="0" normalizeH="0" baseline="0" noProof="0">
              <a:ln>
                <a:noFill/>
              </a:ln>
              <a:solidFill>
                <a:srgbClr val="FF0000"/>
              </a:solidFill>
              <a:effectLst/>
              <a:uLnTx/>
              <a:uFillTx/>
              <a:latin typeface="Times New Roman" pitchFamily="18" charset="0"/>
              <a:ea typeface="+mn-ea"/>
            </a:endParaRPr>
          </a:p>
        </p:txBody>
      </p:sp>
      <p:sp>
        <p:nvSpPr>
          <p:cNvPr id="13" name="Rectangle 3"/>
          <p:cNvSpPr txBox="1">
            <a:spLocks noChangeArrowheads="1"/>
          </p:cNvSpPr>
          <p:nvPr/>
        </p:nvSpPr>
        <p:spPr bwMode="auto">
          <a:xfrm>
            <a:off x="1557291" y="3721104"/>
            <a:ext cx="4600638" cy="6572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buClr>
                <a:srgbClr val="3333CC"/>
              </a:buClr>
              <a:buSzPct val="80000"/>
              <a:buFont typeface="Wingdings" pitchFamily="2" charset="2"/>
              <a:buChar char="l"/>
            </a:pPr>
            <a:r>
              <a:rPr lang="en-US" altLang="zh-TW" sz="3200" kern="0" smtClean="0">
                <a:solidFill>
                  <a:srgbClr val="FF0000"/>
                </a:solidFill>
                <a:ea typeface="+mn-ea"/>
              </a:rPr>
              <a:t>Contention Window Size</a:t>
            </a:r>
            <a:endParaRPr kumimoji="1" lang="en-US" altLang="zh-TW" sz="3200" b="0" i="0" u="none" strike="noStrike" kern="0" cap="none" spc="0" normalizeH="0" baseline="0" noProof="0">
              <a:ln>
                <a:noFill/>
              </a:ln>
              <a:solidFill>
                <a:srgbClr val="FF0000"/>
              </a:solidFill>
              <a:effectLst/>
              <a:uLnTx/>
              <a:uFillTx/>
              <a:latin typeface="Times New Roman" pitchFamily="18" charset="0"/>
              <a:ea typeface="+mn-ea"/>
            </a:endParaRPr>
          </a:p>
        </p:txBody>
      </p:sp>
      <p:sp>
        <p:nvSpPr>
          <p:cNvPr id="14" name="Rectangle 3"/>
          <p:cNvSpPr txBox="1">
            <a:spLocks noChangeArrowheads="1"/>
          </p:cNvSpPr>
          <p:nvPr/>
        </p:nvSpPr>
        <p:spPr bwMode="auto">
          <a:xfrm>
            <a:off x="1557291" y="4341825"/>
            <a:ext cx="4600638" cy="6572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buClr>
                <a:srgbClr val="3333CC"/>
              </a:buClr>
              <a:buSzPct val="80000"/>
              <a:buFont typeface="Wingdings" pitchFamily="2" charset="2"/>
              <a:buChar char="l"/>
            </a:pPr>
            <a:r>
              <a:rPr lang="en-US" altLang="zh-TW" sz="3200" kern="0" smtClean="0">
                <a:solidFill>
                  <a:srgbClr val="FF0000"/>
                </a:solidFill>
                <a:ea typeface="+mn-ea"/>
              </a:rPr>
              <a:t>Receiver Mobility</a:t>
            </a:r>
            <a:endParaRPr kumimoji="1" lang="en-US" altLang="zh-TW" sz="3200" b="0" i="0" u="none" strike="noStrike" kern="0" cap="none" spc="0" normalizeH="0" baseline="0" noProof="0">
              <a:ln>
                <a:noFill/>
              </a:ln>
              <a:solidFill>
                <a:srgbClr val="FF0000"/>
              </a:solidFill>
              <a:effectLst/>
              <a:uLnTx/>
              <a:uFillTx/>
              <a:latin typeface="Times New Roman" pitchFamily="18" charset="0"/>
              <a:ea typeface="+mn-ea"/>
            </a:endParaRPr>
          </a:p>
        </p:txBody>
      </p:sp>
      <p:pic>
        <p:nvPicPr>
          <p:cNvPr id="15" name="圖片 14"/>
          <p:cNvPicPr/>
          <p:nvPr/>
        </p:nvPicPr>
        <p:blipFill>
          <a:blip r:embed="rId4">
            <a:extLst>
              <a:ext uri="{28A0092B-C50C-407E-A947-70E740481C1C}">
                <a14:useLocalDpi xmlns:a14="http://schemas.microsoft.com/office/drawing/2010/main" val="0"/>
              </a:ext>
            </a:extLst>
          </a:blip>
          <a:stretch>
            <a:fillRect/>
          </a:stretch>
        </p:blipFill>
        <p:spPr>
          <a:xfrm>
            <a:off x="936570" y="2990844"/>
            <a:ext cx="8361477" cy="3432222"/>
          </a:xfrm>
          <a:prstGeom prst="rect">
            <a:avLst/>
          </a:prstGeom>
        </p:spPr>
      </p:pic>
      <p:pic>
        <p:nvPicPr>
          <p:cNvPr id="9" name="Picture 5"/>
          <p:cNvPicPr>
            <a:picLocks noChangeAspect="1" noChangeArrowheads="1"/>
          </p:cNvPicPr>
          <p:nvPr/>
        </p:nvPicPr>
        <p:blipFill>
          <a:blip r:embed="rId5"/>
          <a:srcRect/>
          <a:stretch>
            <a:fillRect/>
          </a:stretch>
        </p:blipFill>
        <p:spPr bwMode="auto">
          <a:xfrm>
            <a:off x="1228674" y="2333610"/>
            <a:ext cx="7883178" cy="3213144"/>
          </a:xfrm>
          <a:prstGeom prst="rect">
            <a:avLst/>
          </a:prstGeom>
          <a:noFill/>
          <a:ln w="9525" cap="flat" cmpd="sng" algn="ctr">
            <a:noFill/>
            <a:prstDash val="solid"/>
            <a:miter lim="800000"/>
            <a:headEnd/>
            <a:tailEnd/>
          </a:ln>
          <a:effectLst/>
        </p:spPr>
      </p:pic>
    </p:spTree>
    <p:custDataLst>
      <p:tags r:id="rId1"/>
    </p:custDataLst>
  </p:cSld>
  <p:clrMapOvr>
    <a:masterClrMapping/>
  </p:clrMapOvr>
  <p:transition advTm="51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15"/>
                                        </p:tgtEl>
                                      </p:cBhvr>
                                    </p:animEffect>
                                    <p:set>
                                      <p:cBhvr>
                                        <p:cTn id="17" dur="1" fill="hold">
                                          <p:stCondLst>
                                            <p:cond delay="19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0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000"/>
                                        <p:tgtEl>
                                          <p:spTgt spid="9"/>
                                        </p:tgtEl>
                                      </p:cBhvr>
                                    </p:animEffect>
                                    <p:set>
                                      <p:cBhvr>
                                        <p:cTn id="32" dur="1" fill="hold">
                                          <p:stCondLst>
                                            <p:cond delay="19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20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fade">
                                      <p:cBhvr>
                                        <p:cTn id="42"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3" grpId="0" build="p"/>
      <p:bldP spid="1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a:xfrm>
            <a:off x="863544" y="179343"/>
            <a:ext cx="9064689" cy="620713"/>
          </a:xfrm>
        </p:spPr>
        <p:txBody>
          <a:bodyPr/>
          <a:lstStyle/>
          <a:p>
            <a:pPr lvl="1">
              <a:lnSpc>
                <a:spcPct val="80000"/>
              </a:lnSpc>
            </a:pPr>
            <a:r>
              <a:rPr lang="en-US" altLang="zh-TW" sz="2800" smtClean="0"/>
              <a:t>Weight-Aware Channel Assignment Algorithm Work Flow</a:t>
            </a:r>
            <a:br>
              <a:rPr lang="en-US" altLang="zh-TW" sz="2800" smtClean="0"/>
            </a:br>
            <a:r>
              <a:rPr lang="en-US" altLang="zh-TW" sz="2800" smtClean="0"/>
              <a:t>Pre-Processing Part</a:t>
            </a:r>
          </a:p>
        </p:txBody>
      </p:sp>
      <p:sp>
        <p:nvSpPr>
          <p:cNvPr id="906242"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06241" name="Object 1"/>
          <p:cNvGraphicFramePr>
            <a:graphicFrameLocks noChangeAspect="1"/>
          </p:cNvGraphicFramePr>
          <p:nvPr/>
        </p:nvGraphicFramePr>
        <p:xfrm>
          <a:off x="1265187" y="1055655"/>
          <a:ext cx="7631217" cy="5294385"/>
        </p:xfrm>
        <a:graphic>
          <a:graphicData uri="http://schemas.openxmlformats.org/presentationml/2006/ole">
            <mc:AlternateContent xmlns:mc="http://schemas.openxmlformats.org/markup-compatibility/2006">
              <mc:Choice xmlns:v="urn:schemas-microsoft-com:vml" Requires="v">
                <p:oleObj spid="_x0000_s906247" name="Visio" r:id="rId5" imgW="3646551" imgH="5071491" progId="">
                  <p:embed/>
                </p:oleObj>
              </mc:Choice>
              <mc:Fallback>
                <p:oleObj name="Visio" r:id="rId5" imgW="3646551" imgH="5071491"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5187" y="1055655"/>
                        <a:ext cx="7631217" cy="52943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 name="矩形 65"/>
          <p:cNvSpPr/>
          <p:nvPr/>
        </p:nvSpPr>
        <p:spPr bwMode="auto">
          <a:xfrm>
            <a:off x="1192161" y="982628"/>
            <a:ext cx="7740756" cy="1679599"/>
          </a:xfrm>
          <a:prstGeom prst="rect">
            <a:avLst/>
          </a:prstGeom>
          <a:noFill/>
          <a:ln w="38100">
            <a:prstDash val="dash"/>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67" name="矩形 66"/>
          <p:cNvSpPr/>
          <p:nvPr/>
        </p:nvSpPr>
        <p:spPr bwMode="auto">
          <a:xfrm>
            <a:off x="1192161" y="2844792"/>
            <a:ext cx="7740756" cy="1679599"/>
          </a:xfrm>
          <a:prstGeom prst="rect">
            <a:avLst/>
          </a:prstGeom>
          <a:noFill/>
          <a:ln w="38100">
            <a:prstDash val="dash"/>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68" name="矩形 67"/>
          <p:cNvSpPr/>
          <p:nvPr/>
        </p:nvSpPr>
        <p:spPr bwMode="auto">
          <a:xfrm>
            <a:off x="1192161" y="4706954"/>
            <a:ext cx="7740756" cy="1679599"/>
          </a:xfrm>
          <a:prstGeom prst="rect">
            <a:avLst/>
          </a:prstGeom>
          <a:noFill/>
          <a:ln w="38100">
            <a:prstDash val="dash"/>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69" name="圓角矩形 68"/>
          <p:cNvSpPr/>
          <p:nvPr/>
        </p:nvSpPr>
        <p:spPr bwMode="auto">
          <a:xfrm>
            <a:off x="1155648" y="1895454"/>
            <a:ext cx="2884527" cy="730260"/>
          </a:xfrm>
          <a:prstGeom prst="roundRect">
            <a:avLst/>
          </a:prstGeom>
          <a:solidFill>
            <a:srgbClr val="FF0000">
              <a:alpha val="28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70" name="圓角矩形 69"/>
          <p:cNvSpPr/>
          <p:nvPr/>
        </p:nvSpPr>
        <p:spPr bwMode="auto">
          <a:xfrm>
            <a:off x="6048390" y="1931967"/>
            <a:ext cx="2884527" cy="730260"/>
          </a:xfrm>
          <a:prstGeom prst="roundRect">
            <a:avLst/>
          </a:prstGeom>
          <a:solidFill>
            <a:srgbClr val="FF0000">
              <a:alpha val="28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pic>
        <p:nvPicPr>
          <p:cNvPr id="71" name="圖片 70"/>
          <p:cNvPicPr/>
          <p:nvPr/>
        </p:nvPicPr>
        <p:blipFill>
          <a:blip r:embed="rId7"/>
          <a:srcRect/>
          <a:stretch>
            <a:fillRect/>
          </a:stretch>
        </p:blipFill>
        <p:spPr bwMode="auto">
          <a:xfrm>
            <a:off x="1119135" y="946116"/>
            <a:ext cx="7923321" cy="5549976"/>
          </a:xfrm>
          <a:prstGeom prst="rect">
            <a:avLst/>
          </a:prstGeom>
          <a:noFill/>
          <a:ln w="9525">
            <a:noFill/>
            <a:miter lim="800000"/>
            <a:headEnd/>
            <a:tailEnd/>
          </a:ln>
        </p:spPr>
      </p:pic>
    </p:spTree>
    <p:custDataLst>
      <p:tags r:id="rId2"/>
    </p:custDataLst>
  </p:cSld>
  <p:clrMapOvr>
    <a:masterClrMapping/>
  </p:clrMapOvr>
  <p:transition advTm="501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edge">
                                      <p:cBhvr>
                                        <p:cTn id="7" dur="20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edge">
                                      <p:cBhvr>
                                        <p:cTn id="12" dur="2000"/>
                                        <p:tgtEl>
                                          <p:spTgt spid="67"/>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2000"/>
                                        <p:tgtEl>
                                          <p:spTgt spid="6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8"/>
                                        </p:tgtEl>
                                        <p:attrNameLst>
                                          <p:attrName>style.visibility</p:attrName>
                                        </p:attrNameLst>
                                      </p:cBhvr>
                                      <p:to>
                                        <p:strVal val="visible"/>
                                      </p:to>
                                    </p:set>
                                  </p:childTnLst>
                                </p:cTn>
                              </p:par>
                              <p:par>
                                <p:cTn id="20" presetID="20" presetClass="entr" presetSubtype="0" fill="hold" grpId="1"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wedge">
                                      <p:cBhvr>
                                        <p:cTn id="22" dur="20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0" presetClass="entr" presetSubtype="0" fill="hold" grpId="1" nodeType="with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2000"/>
                                        <p:tgtEl>
                                          <p:spTgt spid="6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0"/>
                                        </p:tgtEl>
                                        <p:attrNameLst>
                                          <p:attrName>style.visibility</p:attrName>
                                        </p:attrNameLst>
                                      </p:cBhvr>
                                      <p:to>
                                        <p:strVal val="visible"/>
                                      </p:to>
                                    </p:set>
                                  </p:childTnLst>
                                </p:cTn>
                              </p:par>
                              <p:par>
                                <p:cTn id="34" presetID="10" presetClass="entr" presetSubtype="0" fill="hold" grpId="1" nodeType="with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2000"/>
                                        <p:tgtEl>
                                          <p:spTgt spid="7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0" presetClass="entr" presetSubtype="0"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20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2000"/>
                                        <p:tgtEl>
                                          <p:spTgt spid="71"/>
                                        </p:tgtEl>
                                      </p:cBhvr>
                                    </p:animEffect>
                                    <p:set>
                                      <p:cBhvr>
                                        <p:cTn id="48" dur="1" fill="hold">
                                          <p:stCondLst>
                                            <p:cond delay="1999"/>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7" grpId="1" animBg="1"/>
      <p:bldP spid="68" grpId="0" animBg="1"/>
      <p:bldP spid="68" grpId="1" animBg="1"/>
      <p:bldP spid="69" grpId="0" animBg="1"/>
      <p:bldP spid="69" grpId="1" animBg="1"/>
      <p:bldP spid="70" grpId="0" animBg="1"/>
      <p:bldP spid="7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a:xfrm>
            <a:off x="863544" y="179343"/>
            <a:ext cx="9064689" cy="620713"/>
          </a:xfrm>
        </p:spPr>
        <p:txBody>
          <a:bodyPr/>
          <a:lstStyle/>
          <a:p>
            <a:pPr lvl="1">
              <a:lnSpc>
                <a:spcPct val="80000"/>
              </a:lnSpc>
            </a:pPr>
            <a:r>
              <a:rPr lang="en-US" altLang="zh-TW" sz="2800" smtClean="0"/>
              <a:t>Weight-Aware Channel Assignment Algorithm Work Flow</a:t>
            </a:r>
            <a:br>
              <a:rPr lang="en-US" altLang="zh-TW" sz="2800" smtClean="0"/>
            </a:br>
            <a:r>
              <a:rPr lang="en-US" altLang="zh-TW" sz="2800" smtClean="0"/>
              <a:t> Main Processing Part</a:t>
            </a:r>
          </a:p>
        </p:txBody>
      </p:sp>
      <p:sp>
        <p:nvSpPr>
          <p:cNvPr id="906242"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06241" name="Object 1"/>
          <p:cNvGraphicFramePr>
            <a:graphicFrameLocks noChangeAspect="1"/>
          </p:cNvGraphicFramePr>
          <p:nvPr/>
        </p:nvGraphicFramePr>
        <p:xfrm>
          <a:off x="1265187" y="1055655"/>
          <a:ext cx="7631217" cy="5294385"/>
        </p:xfrm>
        <a:graphic>
          <a:graphicData uri="http://schemas.openxmlformats.org/presentationml/2006/ole">
            <mc:AlternateContent xmlns:mc="http://schemas.openxmlformats.org/markup-compatibility/2006">
              <mc:Choice xmlns:v="urn:schemas-microsoft-com:vml" Requires="v">
                <p:oleObj spid="_x0000_s950280" name="Visio" r:id="rId5" imgW="3646551" imgH="5071491" progId="">
                  <p:embed/>
                </p:oleObj>
              </mc:Choice>
              <mc:Fallback>
                <p:oleObj name="Visio" r:id="rId5" imgW="3646551" imgH="5071491" progId="">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5187" y="1055655"/>
                        <a:ext cx="7631217" cy="52943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矩形 66"/>
          <p:cNvSpPr/>
          <p:nvPr/>
        </p:nvSpPr>
        <p:spPr bwMode="auto">
          <a:xfrm>
            <a:off x="1192161" y="2844792"/>
            <a:ext cx="7740756" cy="1679599"/>
          </a:xfrm>
          <a:prstGeom prst="rect">
            <a:avLst/>
          </a:prstGeom>
          <a:noFill/>
          <a:ln w="38100">
            <a:prstDash val="dash"/>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69" name="圓角矩形 68"/>
          <p:cNvSpPr/>
          <p:nvPr/>
        </p:nvSpPr>
        <p:spPr bwMode="auto">
          <a:xfrm>
            <a:off x="1192161" y="3757617"/>
            <a:ext cx="2884527" cy="730260"/>
          </a:xfrm>
          <a:prstGeom prst="roundRect">
            <a:avLst/>
          </a:prstGeom>
          <a:solidFill>
            <a:srgbClr val="FF0000">
              <a:alpha val="28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70" name="圓角矩形 69"/>
          <p:cNvSpPr/>
          <p:nvPr/>
        </p:nvSpPr>
        <p:spPr bwMode="auto">
          <a:xfrm>
            <a:off x="6084903" y="3794130"/>
            <a:ext cx="2884527" cy="730260"/>
          </a:xfrm>
          <a:prstGeom prst="roundRect">
            <a:avLst/>
          </a:prstGeom>
          <a:solidFill>
            <a:srgbClr val="FF0000">
              <a:alpha val="28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Tree>
    <p:custDataLst>
      <p:tags r:id="rId2"/>
    </p:custDataLst>
  </p:cSld>
  <p:clrMapOvr>
    <a:masterClrMapping/>
  </p:clrMapOvr>
  <p:transition advTm="501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diamond(in)">
                                      <p:cBhvr>
                                        <p:cTn id="7" dur="20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childTnLst>
                                </p:cTn>
                              </p:par>
                              <p:par>
                                <p:cTn id="12" presetID="10" presetClass="entr" presetSubtype="0" fill="hold" grpId="1" nodeType="with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fade">
                                      <p:cBhvr>
                                        <p:cTn id="14" dur="200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0" presetClass="entr" presetSubtype="0" fill="hold" grpId="1"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9" grpId="0" animBg="1"/>
      <p:bldP spid="69" grpId="1" animBg="1"/>
      <p:bldP spid="70" grpId="0" animBg="1"/>
      <p:bldP spid="7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ChangeArrowheads="1"/>
          </p:cNvSpPr>
          <p:nvPr>
            <p:ph type="title"/>
          </p:nvPr>
        </p:nvSpPr>
        <p:spPr/>
        <p:txBody>
          <a:bodyPr/>
          <a:lstStyle/>
          <a:p>
            <a:r>
              <a:rPr lang="en-US" altLang="zh-TW"/>
              <a:t>Outline</a:t>
            </a:r>
          </a:p>
        </p:txBody>
      </p:sp>
      <p:sp>
        <p:nvSpPr>
          <p:cNvPr id="882691" name="Rectangle 3"/>
          <p:cNvSpPr>
            <a:spLocks noGrp="1" noChangeArrowheads="1"/>
          </p:cNvSpPr>
          <p:nvPr>
            <p:ph type="body" idx="1"/>
          </p:nvPr>
        </p:nvSpPr>
        <p:spPr>
          <a:xfrm>
            <a:off x="776288" y="1123950"/>
            <a:ext cx="8280400" cy="4645025"/>
          </a:xfrm>
        </p:spPr>
        <p:txBody>
          <a:bodyPr/>
          <a:lstStyle/>
          <a:p>
            <a:pPr>
              <a:lnSpc>
                <a:spcPct val="80000"/>
              </a:lnSpc>
              <a:buClr>
                <a:schemeClr val="accent1"/>
              </a:buClr>
              <a:buSzPct val="60000"/>
              <a:buFont typeface="Wingdings" pitchFamily="2" charset="2"/>
              <a:buChar char="p"/>
            </a:pPr>
            <a:r>
              <a:rPr lang="en-US" altLang="zh-TW" sz="2600">
                <a:solidFill>
                  <a:srgbClr val="FF0000"/>
                </a:solidFill>
                <a:latin typeface="Times New Roman" pitchFamily="18" charset="0"/>
              </a:rPr>
              <a:t>Introduction</a:t>
            </a:r>
          </a:p>
          <a:p>
            <a:pPr>
              <a:lnSpc>
                <a:spcPct val="80000"/>
              </a:lnSpc>
              <a:buClr>
                <a:schemeClr val="accent1"/>
              </a:buClr>
              <a:buSzPct val="60000"/>
              <a:buFont typeface="Wingdings" pitchFamily="2" charset="2"/>
              <a:buChar char="p"/>
            </a:pPr>
            <a:r>
              <a:rPr lang="en-US" altLang="zh-TW" sz="2600">
                <a:latin typeface="Times New Roman" pitchFamily="18" charset="0"/>
              </a:rPr>
              <a:t>Related work</a:t>
            </a:r>
          </a:p>
          <a:p>
            <a:pPr>
              <a:lnSpc>
                <a:spcPct val="80000"/>
              </a:lnSpc>
              <a:buClr>
                <a:schemeClr val="accent1"/>
              </a:buClr>
              <a:buSzPct val="60000"/>
              <a:buFont typeface="Wingdings" pitchFamily="2" charset="2"/>
              <a:buChar char="p"/>
            </a:pPr>
            <a:r>
              <a:rPr lang="en-US" altLang="zh-TW" sz="2600">
                <a:latin typeface="Times New Roman" pitchFamily="18" charset="0"/>
              </a:rPr>
              <a:t>Preliminaries</a:t>
            </a:r>
          </a:p>
          <a:p>
            <a:pPr lvl="1">
              <a:lnSpc>
                <a:spcPct val="80000"/>
              </a:lnSpc>
              <a:buClr>
                <a:srgbClr val="FF9966"/>
              </a:buClr>
            </a:pPr>
            <a:r>
              <a:rPr lang="en-US" altLang="zh-TW" sz="2200">
                <a:latin typeface="Times New Roman" pitchFamily="18" charset="0"/>
              </a:rPr>
              <a:t>Network model</a:t>
            </a:r>
          </a:p>
          <a:p>
            <a:pPr>
              <a:lnSpc>
                <a:spcPct val="80000"/>
              </a:lnSpc>
              <a:buClr>
                <a:schemeClr val="accent1"/>
              </a:buClr>
              <a:buSzPct val="60000"/>
              <a:buFont typeface="Wingdings" pitchFamily="2" charset="2"/>
              <a:buChar char="p"/>
            </a:pPr>
            <a:r>
              <a:rPr lang="en-US" altLang="zh-TW" sz="2600">
                <a:latin typeface="Times New Roman" pitchFamily="18" charset="0"/>
              </a:rPr>
              <a:t>Proposed approach</a:t>
            </a:r>
            <a:r>
              <a:rPr lang="en-US" altLang="zh-TW" sz="2400"/>
              <a:t> </a:t>
            </a:r>
          </a:p>
          <a:p>
            <a:pPr lvl="1">
              <a:lnSpc>
                <a:spcPct val="80000"/>
              </a:lnSpc>
              <a:buClr>
                <a:srgbClr val="FF9966"/>
              </a:buClr>
            </a:pPr>
            <a:r>
              <a:rPr lang="en-US" altLang="zh-TW" sz="2200" smtClean="0">
                <a:latin typeface="Times New Roman" pitchFamily="18" charset="0"/>
              </a:rPr>
              <a:t>Multiple Factors of Channel Assignment</a:t>
            </a:r>
            <a:endParaRPr lang="en-US" altLang="zh-TW" sz="2200">
              <a:latin typeface="Times New Roman" pitchFamily="18" charset="0"/>
            </a:endParaRPr>
          </a:p>
          <a:p>
            <a:pPr lvl="1">
              <a:lnSpc>
                <a:spcPct val="80000"/>
              </a:lnSpc>
              <a:buClr>
                <a:srgbClr val="FF9966"/>
              </a:buClr>
            </a:pPr>
            <a:r>
              <a:rPr lang="en-US" altLang="zh-TW" sz="2200" smtClean="0">
                <a:latin typeface="Times New Roman" pitchFamily="18" charset="0"/>
              </a:rPr>
              <a:t>Weight-Aware Channel Assignment Algorithm Work Flow</a:t>
            </a:r>
          </a:p>
          <a:p>
            <a:pPr lvl="1">
              <a:lnSpc>
                <a:spcPct val="80000"/>
              </a:lnSpc>
              <a:buClr>
                <a:srgbClr val="FF9966"/>
              </a:buClr>
            </a:pPr>
            <a:r>
              <a:rPr lang="en-US" altLang="zh-TW" sz="2200" smtClean="0">
                <a:latin typeface="Times New Roman" pitchFamily="18" charset="0"/>
              </a:rPr>
              <a:t>Pre-Processing Part</a:t>
            </a:r>
          </a:p>
          <a:p>
            <a:pPr lvl="1">
              <a:lnSpc>
                <a:spcPct val="80000"/>
              </a:lnSpc>
              <a:buClr>
                <a:srgbClr val="FF9966"/>
              </a:buClr>
            </a:pPr>
            <a:r>
              <a:rPr lang="en-US" altLang="zh-TW" sz="2200" smtClean="0">
                <a:latin typeface="Times New Roman" pitchFamily="18" charset="0"/>
              </a:rPr>
              <a:t>Main Processing</a:t>
            </a:r>
            <a:r>
              <a:rPr lang="zh-TW" altLang="en-US" sz="2200" smtClean="0">
                <a:latin typeface="Times New Roman" pitchFamily="18" charset="0"/>
              </a:rPr>
              <a:t> </a:t>
            </a:r>
            <a:r>
              <a:rPr lang="en-US" altLang="zh-TW" sz="2200" smtClean="0">
                <a:latin typeface="Times New Roman" pitchFamily="18" charset="0"/>
              </a:rPr>
              <a:t>Part</a:t>
            </a:r>
            <a:endParaRPr lang="en-US" altLang="zh-TW" sz="2200">
              <a:latin typeface="Times New Roman" pitchFamily="18" charset="0"/>
            </a:endParaRPr>
          </a:p>
          <a:p>
            <a:pPr lvl="1">
              <a:lnSpc>
                <a:spcPct val="80000"/>
              </a:lnSpc>
              <a:buClr>
                <a:srgbClr val="FF9966"/>
              </a:buClr>
            </a:pPr>
            <a:r>
              <a:rPr lang="en-US" altLang="zh-TW" sz="2200" smtClean="0">
                <a:latin typeface="Times New Roman" pitchFamily="18" charset="0"/>
              </a:rPr>
              <a:t>Post Processing Part</a:t>
            </a:r>
            <a:endParaRPr lang="en-US" altLang="zh-TW" sz="2200">
              <a:latin typeface="Times New Roman" pitchFamily="18" charset="0"/>
            </a:endParaRPr>
          </a:p>
          <a:p>
            <a:pPr>
              <a:lnSpc>
                <a:spcPct val="80000"/>
              </a:lnSpc>
              <a:buClr>
                <a:schemeClr val="accent1"/>
              </a:buClr>
              <a:buSzPct val="60000"/>
              <a:buFont typeface="Wingdings" pitchFamily="2" charset="2"/>
              <a:buChar char="p"/>
            </a:pPr>
            <a:r>
              <a:rPr lang="en-US" altLang="zh-TW" sz="2600">
                <a:latin typeface="Times New Roman" pitchFamily="18" charset="0"/>
              </a:rPr>
              <a:t>Simulation result</a:t>
            </a:r>
          </a:p>
          <a:p>
            <a:pPr>
              <a:lnSpc>
                <a:spcPct val="80000"/>
              </a:lnSpc>
              <a:buClr>
                <a:schemeClr val="accent1"/>
              </a:buClr>
              <a:buSzPct val="60000"/>
              <a:buFont typeface="Wingdings" pitchFamily="2" charset="2"/>
              <a:buChar char="p"/>
            </a:pPr>
            <a:r>
              <a:rPr lang="en-US" altLang="zh-TW" sz="2600">
                <a:latin typeface="Times New Roman" pitchFamily="18" charset="0"/>
              </a:rPr>
              <a:t>Conclusion</a:t>
            </a:r>
          </a:p>
          <a:p>
            <a:pPr>
              <a:lnSpc>
                <a:spcPct val="80000"/>
              </a:lnSpc>
              <a:buClr>
                <a:schemeClr val="accent1"/>
              </a:buClr>
              <a:buSzPct val="60000"/>
              <a:buFont typeface="Wingdings" pitchFamily="2" charset="2"/>
              <a:buChar char="p"/>
            </a:pPr>
            <a:r>
              <a:rPr lang="en-US" altLang="zh-TW" sz="2600">
                <a:latin typeface="Times New Roman" pitchFamily="18" charset="0"/>
              </a:rPr>
              <a:t>Reference</a:t>
            </a:r>
            <a:endParaRPr lang="en-US" altLang="zh-TW" sz="2600"/>
          </a:p>
          <a:p>
            <a:pPr>
              <a:lnSpc>
                <a:spcPct val="80000"/>
              </a:lnSpc>
              <a:buClr>
                <a:schemeClr val="accent1"/>
              </a:buClr>
              <a:buSzPct val="60000"/>
              <a:buFont typeface="Wingdings" pitchFamily="2" charset="2"/>
              <a:buNone/>
            </a:pPr>
            <a:endParaRPr lang="en-US" altLang="zh-TW" sz="2600"/>
          </a:p>
        </p:txBody>
      </p:sp>
    </p:spTree>
    <p:extLst>
      <p:ext uri="{BB962C8B-B14F-4D97-AF65-F5344CB8AC3E}">
        <p14:creationId xmlns:p14="http://schemas.microsoft.com/office/powerpoint/2010/main" val="1332918496"/>
      </p:ext>
    </p:extLst>
  </p:cSld>
  <p:clrMapOvr>
    <a:masterClrMapping/>
  </p:clrMapOvr>
  <p:transition advTm="293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1299" name="Picture 3"/>
          <p:cNvPicPr>
            <a:picLocks noChangeAspect="1" noChangeArrowheads="1"/>
          </p:cNvPicPr>
          <p:nvPr/>
        </p:nvPicPr>
        <p:blipFill>
          <a:blip r:embed="rId4"/>
          <a:srcRect/>
          <a:stretch>
            <a:fillRect/>
          </a:stretch>
        </p:blipFill>
        <p:spPr bwMode="auto">
          <a:xfrm>
            <a:off x="169797" y="1530324"/>
            <a:ext cx="5184847" cy="4381561"/>
          </a:xfrm>
          <a:prstGeom prst="rect">
            <a:avLst/>
          </a:prstGeom>
          <a:noFill/>
          <a:ln w="9525">
            <a:noFill/>
            <a:miter lim="800000"/>
            <a:headEnd/>
            <a:tailEnd/>
          </a:ln>
          <a:effectLst/>
        </p:spPr>
      </p:pic>
      <p:sp>
        <p:nvSpPr>
          <p:cNvPr id="856066" name="Rectangle 2"/>
          <p:cNvSpPr>
            <a:spLocks noGrp="1" noChangeArrowheads="1"/>
          </p:cNvSpPr>
          <p:nvPr>
            <p:ph type="title"/>
          </p:nvPr>
        </p:nvSpPr>
        <p:spPr>
          <a:xfrm>
            <a:off x="863544" y="179343"/>
            <a:ext cx="9064689" cy="620713"/>
          </a:xfrm>
        </p:spPr>
        <p:txBody>
          <a:bodyPr/>
          <a:lstStyle/>
          <a:p>
            <a:pPr lvl="1">
              <a:lnSpc>
                <a:spcPct val="80000"/>
              </a:lnSpc>
            </a:pPr>
            <a:r>
              <a:rPr lang="en-US" altLang="zh-TW" sz="2800" smtClean="0"/>
              <a:t>Weight-Aware Channel Assignment Algorithm Work Flow</a:t>
            </a:r>
            <a:br>
              <a:rPr lang="en-US" altLang="zh-TW" sz="2800" smtClean="0"/>
            </a:br>
            <a:r>
              <a:rPr lang="en-US" altLang="zh-TW" sz="2800" smtClean="0"/>
              <a:t> Main Processing Part – Channel Assignment</a:t>
            </a:r>
          </a:p>
        </p:txBody>
      </p:sp>
      <p:sp>
        <p:nvSpPr>
          <p:cNvPr id="906242"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8" name="Picture 6" descr="access point, router, wireless icon"/>
          <p:cNvPicPr>
            <a:picLocks noChangeAspect="1" noChangeArrowheads="1"/>
          </p:cNvPicPr>
          <p:nvPr/>
        </p:nvPicPr>
        <p:blipFill>
          <a:blip r:embed="rId5"/>
          <a:srcRect/>
          <a:stretch>
            <a:fillRect/>
          </a:stretch>
        </p:blipFill>
        <p:spPr bwMode="auto">
          <a:xfrm>
            <a:off x="2251038" y="3465513"/>
            <a:ext cx="511181" cy="511182"/>
          </a:xfrm>
          <a:prstGeom prst="rect">
            <a:avLst/>
          </a:prstGeom>
          <a:noFill/>
        </p:spPr>
      </p:pic>
      <p:pic>
        <p:nvPicPr>
          <p:cNvPr id="10" name="Picture 6" descr="access point, router, wireless icon"/>
          <p:cNvPicPr>
            <a:picLocks noChangeAspect="1" noChangeArrowheads="1"/>
          </p:cNvPicPr>
          <p:nvPr/>
        </p:nvPicPr>
        <p:blipFill>
          <a:blip r:embed="rId5"/>
          <a:srcRect/>
          <a:stretch>
            <a:fillRect/>
          </a:stretch>
        </p:blipFill>
        <p:spPr bwMode="auto">
          <a:xfrm>
            <a:off x="3528993" y="2370123"/>
            <a:ext cx="511181" cy="511182"/>
          </a:xfrm>
          <a:prstGeom prst="rect">
            <a:avLst/>
          </a:prstGeom>
          <a:noFill/>
        </p:spPr>
      </p:pic>
      <p:pic>
        <p:nvPicPr>
          <p:cNvPr id="11" name="Picture 6" descr="access point, router, wireless icon"/>
          <p:cNvPicPr>
            <a:picLocks noChangeAspect="1" noChangeArrowheads="1"/>
          </p:cNvPicPr>
          <p:nvPr/>
        </p:nvPicPr>
        <p:blipFill>
          <a:blip r:embed="rId5"/>
          <a:srcRect/>
          <a:stretch>
            <a:fillRect/>
          </a:stretch>
        </p:blipFill>
        <p:spPr bwMode="auto">
          <a:xfrm>
            <a:off x="3638532" y="3502026"/>
            <a:ext cx="511181" cy="511182"/>
          </a:xfrm>
          <a:prstGeom prst="rect">
            <a:avLst/>
          </a:prstGeom>
          <a:noFill/>
        </p:spPr>
      </p:pic>
      <p:pic>
        <p:nvPicPr>
          <p:cNvPr id="12" name="Picture 6" descr="access point, router, wireless icon"/>
          <p:cNvPicPr>
            <a:picLocks noChangeAspect="1" noChangeArrowheads="1"/>
          </p:cNvPicPr>
          <p:nvPr/>
        </p:nvPicPr>
        <p:blipFill>
          <a:blip r:embed="rId5"/>
          <a:srcRect/>
          <a:stretch>
            <a:fillRect/>
          </a:stretch>
        </p:blipFill>
        <p:spPr bwMode="auto">
          <a:xfrm>
            <a:off x="3675045" y="4597416"/>
            <a:ext cx="511181" cy="511182"/>
          </a:xfrm>
          <a:prstGeom prst="rect">
            <a:avLst/>
          </a:prstGeom>
          <a:noFill/>
        </p:spPr>
      </p:pic>
      <p:pic>
        <p:nvPicPr>
          <p:cNvPr id="13" name="Picture 6" descr="access point, router, wireless icon"/>
          <p:cNvPicPr>
            <a:picLocks noChangeAspect="1" noChangeArrowheads="1"/>
          </p:cNvPicPr>
          <p:nvPr/>
        </p:nvPicPr>
        <p:blipFill>
          <a:blip r:embed="rId5"/>
          <a:srcRect/>
          <a:stretch>
            <a:fillRect/>
          </a:stretch>
        </p:blipFill>
        <p:spPr bwMode="auto">
          <a:xfrm>
            <a:off x="936570" y="2297097"/>
            <a:ext cx="511181" cy="511182"/>
          </a:xfrm>
          <a:prstGeom prst="rect">
            <a:avLst/>
          </a:prstGeom>
          <a:noFill/>
        </p:spPr>
      </p:pic>
      <p:pic>
        <p:nvPicPr>
          <p:cNvPr id="14" name="Picture 6" descr="access point, router, wireless icon"/>
          <p:cNvPicPr>
            <a:picLocks noChangeAspect="1" noChangeArrowheads="1"/>
          </p:cNvPicPr>
          <p:nvPr/>
        </p:nvPicPr>
        <p:blipFill>
          <a:blip r:embed="rId5"/>
          <a:srcRect/>
          <a:stretch>
            <a:fillRect/>
          </a:stretch>
        </p:blipFill>
        <p:spPr bwMode="auto">
          <a:xfrm>
            <a:off x="680979" y="4414851"/>
            <a:ext cx="511181" cy="511182"/>
          </a:xfrm>
          <a:prstGeom prst="rect">
            <a:avLst/>
          </a:prstGeom>
          <a:noFill/>
        </p:spPr>
      </p:pic>
      <p:sp>
        <p:nvSpPr>
          <p:cNvPr id="15" name="文字方塊 14"/>
          <p:cNvSpPr txBox="1"/>
          <p:nvPr/>
        </p:nvSpPr>
        <p:spPr>
          <a:xfrm>
            <a:off x="2178012" y="3976695"/>
            <a:ext cx="718466" cy="501676"/>
          </a:xfrm>
          <a:prstGeom prst="rect">
            <a:avLst/>
          </a:prstGeom>
          <a:noFill/>
        </p:spPr>
        <p:txBody>
          <a:bodyPr wrap="none" rtlCol="0">
            <a:spAutoFit/>
          </a:bodyPr>
          <a:lstStyle/>
          <a:p>
            <a:pPr>
              <a:buNone/>
            </a:pPr>
            <a:r>
              <a:rPr lang="en-US" altLang="zh-TW" sz="1400" smtClean="0"/>
              <a:t>Node P</a:t>
            </a:r>
          </a:p>
          <a:p>
            <a:pPr>
              <a:buNone/>
            </a:pPr>
            <a:r>
              <a:rPr lang="en-US" altLang="zh-TW" sz="1400" smtClean="0"/>
              <a:t>FW 5</a:t>
            </a:r>
            <a:endParaRPr lang="zh-TW" altLang="en-US" sz="1400"/>
          </a:p>
        </p:txBody>
      </p:sp>
      <p:sp>
        <p:nvSpPr>
          <p:cNvPr id="16" name="文字方塊 15"/>
          <p:cNvSpPr txBox="1"/>
          <p:nvPr/>
        </p:nvSpPr>
        <p:spPr>
          <a:xfrm>
            <a:off x="3455967" y="2854298"/>
            <a:ext cx="838691" cy="501676"/>
          </a:xfrm>
          <a:prstGeom prst="rect">
            <a:avLst/>
          </a:prstGeom>
          <a:noFill/>
        </p:spPr>
        <p:txBody>
          <a:bodyPr wrap="none" rtlCol="0">
            <a:spAutoFit/>
          </a:bodyPr>
          <a:lstStyle/>
          <a:p>
            <a:pPr>
              <a:buNone/>
            </a:pPr>
            <a:r>
              <a:rPr lang="en-US" altLang="zh-TW" sz="1400" smtClean="0"/>
              <a:t>Node N1</a:t>
            </a:r>
          </a:p>
          <a:p>
            <a:pPr>
              <a:buNone/>
            </a:pPr>
            <a:r>
              <a:rPr lang="en-US" altLang="zh-TW" sz="1400" smtClean="0"/>
              <a:t>FW 6</a:t>
            </a:r>
            <a:endParaRPr lang="zh-TW" altLang="en-US" sz="1400"/>
          </a:p>
        </p:txBody>
      </p:sp>
      <p:sp>
        <p:nvSpPr>
          <p:cNvPr id="17" name="文字方塊 16"/>
          <p:cNvSpPr txBox="1"/>
          <p:nvPr/>
        </p:nvSpPr>
        <p:spPr>
          <a:xfrm>
            <a:off x="3493588" y="3986201"/>
            <a:ext cx="838691" cy="501676"/>
          </a:xfrm>
          <a:prstGeom prst="rect">
            <a:avLst/>
          </a:prstGeom>
          <a:noFill/>
        </p:spPr>
        <p:txBody>
          <a:bodyPr wrap="none" rtlCol="0">
            <a:spAutoFit/>
          </a:bodyPr>
          <a:lstStyle/>
          <a:p>
            <a:pPr>
              <a:buNone/>
            </a:pPr>
            <a:r>
              <a:rPr lang="en-US" altLang="zh-TW" sz="1400" smtClean="0"/>
              <a:t>Node N2</a:t>
            </a:r>
          </a:p>
          <a:p>
            <a:pPr>
              <a:buNone/>
            </a:pPr>
            <a:r>
              <a:rPr lang="en-US" altLang="zh-TW" sz="1400" smtClean="0"/>
              <a:t>FW 6</a:t>
            </a:r>
            <a:endParaRPr lang="zh-TW" altLang="en-US" sz="1400"/>
          </a:p>
        </p:txBody>
      </p:sp>
      <p:sp>
        <p:nvSpPr>
          <p:cNvPr id="18" name="文字方塊 17"/>
          <p:cNvSpPr txBox="1"/>
          <p:nvPr/>
        </p:nvSpPr>
        <p:spPr>
          <a:xfrm>
            <a:off x="3528993" y="5081591"/>
            <a:ext cx="838691" cy="501676"/>
          </a:xfrm>
          <a:prstGeom prst="rect">
            <a:avLst/>
          </a:prstGeom>
          <a:noFill/>
        </p:spPr>
        <p:txBody>
          <a:bodyPr wrap="none" rtlCol="0">
            <a:spAutoFit/>
          </a:bodyPr>
          <a:lstStyle/>
          <a:p>
            <a:pPr>
              <a:buNone/>
            </a:pPr>
            <a:r>
              <a:rPr lang="en-US" altLang="zh-TW" sz="1400" smtClean="0"/>
              <a:t>Node N3</a:t>
            </a:r>
          </a:p>
          <a:p>
            <a:pPr>
              <a:buNone/>
            </a:pPr>
            <a:r>
              <a:rPr lang="en-US" altLang="zh-TW" sz="1400" smtClean="0"/>
              <a:t>FW 8</a:t>
            </a:r>
            <a:endParaRPr lang="zh-TW" altLang="en-US" sz="1400"/>
          </a:p>
        </p:txBody>
      </p:sp>
      <p:sp>
        <p:nvSpPr>
          <p:cNvPr id="19" name="文字方塊 18"/>
          <p:cNvSpPr txBox="1"/>
          <p:nvPr/>
        </p:nvSpPr>
        <p:spPr>
          <a:xfrm>
            <a:off x="828139" y="2781272"/>
            <a:ext cx="838691" cy="501676"/>
          </a:xfrm>
          <a:prstGeom prst="rect">
            <a:avLst/>
          </a:prstGeom>
          <a:noFill/>
        </p:spPr>
        <p:txBody>
          <a:bodyPr wrap="none" rtlCol="0">
            <a:spAutoFit/>
          </a:bodyPr>
          <a:lstStyle/>
          <a:p>
            <a:pPr>
              <a:buNone/>
            </a:pPr>
            <a:r>
              <a:rPr lang="en-US" altLang="zh-TW" sz="1400" smtClean="0"/>
              <a:t>Node N4</a:t>
            </a:r>
          </a:p>
          <a:p>
            <a:pPr>
              <a:buNone/>
            </a:pPr>
            <a:r>
              <a:rPr lang="en-US" altLang="zh-TW" sz="1400" smtClean="0"/>
              <a:t>FW 2</a:t>
            </a:r>
            <a:endParaRPr lang="zh-TW" altLang="en-US" sz="1400"/>
          </a:p>
        </p:txBody>
      </p:sp>
      <p:sp>
        <p:nvSpPr>
          <p:cNvPr id="20" name="文字方塊 19"/>
          <p:cNvSpPr txBox="1"/>
          <p:nvPr/>
        </p:nvSpPr>
        <p:spPr>
          <a:xfrm>
            <a:off x="536035" y="4899026"/>
            <a:ext cx="838691" cy="501676"/>
          </a:xfrm>
          <a:prstGeom prst="rect">
            <a:avLst/>
          </a:prstGeom>
          <a:noFill/>
        </p:spPr>
        <p:txBody>
          <a:bodyPr wrap="none" rtlCol="0">
            <a:spAutoFit/>
          </a:bodyPr>
          <a:lstStyle/>
          <a:p>
            <a:pPr>
              <a:buNone/>
            </a:pPr>
            <a:r>
              <a:rPr lang="en-US" altLang="zh-TW" sz="1400" smtClean="0"/>
              <a:t>Node N5</a:t>
            </a:r>
          </a:p>
          <a:p>
            <a:pPr>
              <a:buNone/>
            </a:pPr>
            <a:r>
              <a:rPr lang="en-US" altLang="zh-TW" sz="1400" smtClean="0"/>
              <a:t>FW 3</a:t>
            </a:r>
            <a:endParaRPr lang="zh-TW" altLang="en-US" sz="1400"/>
          </a:p>
        </p:txBody>
      </p:sp>
      <p:cxnSp>
        <p:nvCxnSpPr>
          <p:cNvPr id="22" name="直線單箭頭接點 21"/>
          <p:cNvCxnSpPr>
            <a:stCxn id="8" idx="3"/>
          </p:cNvCxnSpPr>
          <p:nvPr/>
        </p:nvCxnSpPr>
        <p:spPr bwMode="auto">
          <a:xfrm flipV="1">
            <a:off x="2762219" y="2917818"/>
            <a:ext cx="730261" cy="803286"/>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4" name="直線單箭頭接點 23"/>
          <p:cNvCxnSpPr/>
          <p:nvPr/>
        </p:nvCxnSpPr>
        <p:spPr bwMode="auto">
          <a:xfrm>
            <a:off x="2798733" y="3867156"/>
            <a:ext cx="839799" cy="36513"/>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7" name="直線單箭頭接點 26"/>
          <p:cNvCxnSpPr/>
          <p:nvPr/>
        </p:nvCxnSpPr>
        <p:spPr bwMode="auto">
          <a:xfrm rot="16200000" flipH="1">
            <a:off x="2798733" y="4013207"/>
            <a:ext cx="839799" cy="766773"/>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30" name="直線單箭頭接點 29"/>
          <p:cNvCxnSpPr/>
          <p:nvPr/>
        </p:nvCxnSpPr>
        <p:spPr bwMode="auto">
          <a:xfrm rot="10800000">
            <a:off x="1484265" y="3136897"/>
            <a:ext cx="730260" cy="693747"/>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33" name="直線單箭頭接點 32"/>
          <p:cNvCxnSpPr/>
          <p:nvPr/>
        </p:nvCxnSpPr>
        <p:spPr bwMode="auto">
          <a:xfrm rot="10800000" flipV="1">
            <a:off x="1338213" y="3976694"/>
            <a:ext cx="876312" cy="693747"/>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36" name="矩形 35"/>
          <p:cNvSpPr/>
          <p:nvPr/>
        </p:nvSpPr>
        <p:spPr bwMode="auto">
          <a:xfrm>
            <a:off x="5281617" y="1274733"/>
            <a:ext cx="4272021" cy="839799"/>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685800" indent="-228600" algn="r">
              <a:buNone/>
            </a:pPr>
            <a:r>
              <a:rPr kumimoji="1" lang="en-US" altLang="zh-TW" sz="1800" b="0" i="0" u="none" strike="noStrike" cap="none" normalizeH="0" baseline="0" smtClean="0">
                <a:ln>
                  <a:noFill/>
                </a:ln>
                <a:solidFill>
                  <a:schemeClr val="tx1"/>
                </a:solidFill>
                <a:effectLst/>
                <a:latin typeface="Calibri" pitchFamily="34" charset="0"/>
                <a:ea typeface="新細明體" pitchFamily="18" charset="-120"/>
                <a:cs typeface="Calibri" pitchFamily="34" charset="0"/>
              </a:rPr>
              <a:t>I.  Retrieving</a:t>
            </a:r>
            <a:r>
              <a:rPr kumimoji="1" lang="en-US" altLang="zh-TW" sz="1800" b="0" i="0" u="none" strike="noStrike" cap="none" normalizeH="0" smtClean="0">
                <a:ln>
                  <a:noFill/>
                </a:ln>
                <a:solidFill>
                  <a:schemeClr val="tx1"/>
                </a:solidFill>
                <a:effectLst/>
                <a:latin typeface="Calibri" pitchFamily="34" charset="0"/>
                <a:ea typeface="新細明體" pitchFamily="18" charset="-120"/>
                <a:cs typeface="Calibri" pitchFamily="34" charset="0"/>
              </a:rPr>
              <a:t> info from interference node set</a:t>
            </a:r>
            <a:endParaRPr kumimoji="1" lang="zh-TW" altLang="en-US" sz="1800" b="0" i="0" u="none" strike="noStrike" cap="none" normalizeH="0" baseline="0" smtClean="0">
              <a:ln>
                <a:noFill/>
              </a:ln>
              <a:solidFill>
                <a:schemeClr val="tx1"/>
              </a:solidFill>
              <a:effectLst/>
              <a:latin typeface="Calibri" pitchFamily="34" charset="0"/>
              <a:ea typeface="新細明體" pitchFamily="18" charset="-120"/>
              <a:cs typeface="Calibri" pitchFamily="34" charset="0"/>
            </a:endParaRPr>
          </a:p>
        </p:txBody>
      </p:sp>
      <p:sp>
        <p:nvSpPr>
          <p:cNvPr id="37" name="矩形 36"/>
          <p:cNvSpPr/>
          <p:nvPr/>
        </p:nvSpPr>
        <p:spPr bwMode="auto">
          <a:xfrm>
            <a:off x="5281617" y="2406636"/>
            <a:ext cx="4272021" cy="839799"/>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685800" indent="-228600" algn="r">
              <a:buNone/>
            </a:pPr>
            <a:r>
              <a:rPr kumimoji="1" lang="en-US" altLang="zh-TW" sz="1800" b="0" i="0" u="none" strike="noStrike" cap="none" normalizeH="0" baseline="0" smtClean="0">
                <a:ln>
                  <a:noFill/>
                </a:ln>
                <a:solidFill>
                  <a:schemeClr val="tx1"/>
                </a:solidFill>
                <a:effectLst/>
                <a:latin typeface="Calibri" pitchFamily="34" charset="0"/>
                <a:ea typeface="新細明體" pitchFamily="18" charset="-120"/>
                <a:cs typeface="Calibri" pitchFamily="34" charset="0"/>
              </a:rPr>
              <a:t>II.  Calculating</a:t>
            </a:r>
            <a:r>
              <a:rPr kumimoji="1" lang="en-US" altLang="zh-TW" sz="1800" b="0" i="0" u="none" strike="noStrike" cap="none" normalizeH="0" smtClean="0">
                <a:ln>
                  <a:noFill/>
                </a:ln>
                <a:solidFill>
                  <a:schemeClr val="tx1"/>
                </a:solidFill>
                <a:effectLst/>
                <a:latin typeface="Calibri" pitchFamily="34" charset="0"/>
                <a:ea typeface="新細明體" pitchFamily="18" charset="-120"/>
                <a:cs typeface="Calibri" pitchFamily="34" charset="0"/>
              </a:rPr>
              <a:t> Interference by the node P     </a:t>
            </a:r>
            <a:endParaRPr kumimoji="1" lang="zh-TW" altLang="en-US" sz="1800" b="0" i="0" u="none" strike="noStrike" cap="none" normalizeH="0" baseline="0" smtClean="0">
              <a:ln>
                <a:noFill/>
              </a:ln>
              <a:solidFill>
                <a:schemeClr val="tx1"/>
              </a:solidFill>
              <a:effectLst/>
              <a:latin typeface="Calibri" pitchFamily="34" charset="0"/>
              <a:ea typeface="新細明體" pitchFamily="18" charset="-120"/>
              <a:cs typeface="Calibri" pitchFamily="34" charset="0"/>
            </a:endParaRPr>
          </a:p>
        </p:txBody>
      </p:sp>
      <p:pic>
        <p:nvPicPr>
          <p:cNvPr id="951300" name="Picture 4"/>
          <p:cNvPicPr>
            <a:picLocks noChangeAspect="1" noChangeArrowheads="1"/>
          </p:cNvPicPr>
          <p:nvPr/>
        </p:nvPicPr>
        <p:blipFill>
          <a:blip r:embed="rId6"/>
          <a:srcRect/>
          <a:stretch>
            <a:fillRect/>
          </a:stretch>
        </p:blipFill>
        <p:spPr bwMode="auto">
          <a:xfrm>
            <a:off x="5938851" y="3684591"/>
            <a:ext cx="2921040" cy="1192535"/>
          </a:xfrm>
          <a:prstGeom prst="rect">
            <a:avLst/>
          </a:prstGeom>
          <a:noFill/>
          <a:ln w="9525">
            <a:noFill/>
            <a:miter lim="800000"/>
            <a:headEnd/>
            <a:tailEnd/>
          </a:ln>
          <a:effectLst/>
        </p:spPr>
      </p:pic>
      <p:pic>
        <p:nvPicPr>
          <p:cNvPr id="951301" name="Picture 5"/>
          <p:cNvPicPr>
            <a:picLocks noChangeAspect="1" noChangeArrowheads="1"/>
          </p:cNvPicPr>
          <p:nvPr/>
        </p:nvPicPr>
        <p:blipFill>
          <a:blip r:embed="rId7"/>
          <a:srcRect/>
          <a:stretch>
            <a:fillRect/>
          </a:stretch>
        </p:blipFill>
        <p:spPr bwMode="auto">
          <a:xfrm>
            <a:off x="5208591" y="4926033"/>
            <a:ext cx="4480473" cy="1241441"/>
          </a:xfrm>
          <a:prstGeom prst="rect">
            <a:avLst/>
          </a:prstGeom>
          <a:noFill/>
          <a:ln w="9525">
            <a:noFill/>
            <a:miter lim="800000"/>
            <a:headEnd/>
            <a:tailEnd/>
          </a:ln>
          <a:effectLst/>
        </p:spPr>
      </p:pic>
      <p:sp>
        <p:nvSpPr>
          <p:cNvPr id="40" name="矩形 39"/>
          <p:cNvSpPr/>
          <p:nvPr/>
        </p:nvSpPr>
        <p:spPr bwMode="auto">
          <a:xfrm>
            <a:off x="6778650" y="3903669"/>
            <a:ext cx="1204929" cy="474669"/>
          </a:xfrm>
          <a:prstGeom prst="rect">
            <a:avLst/>
          </a:prstGeom>
          <a:noFill/>
          <a:ln w="28575" cap="flat" cmpd="sng" algn="ctr">
            <a:solidFill>
              <a:srgbClr val="FF33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41" name="矩形 40"/>
          <p:cNvSpPr/>
          <p:nvPr/>
        </p:nvSpPr>
        <p:spPr bwMode="auto">
          <a:xfrm>
            <a:off x="5245105" y="5181624"/>
            <a:ext cx="1022364" cy="474669"/>
          </a:xfrm>
          <a:prstGeom prst="rect">
            <a:avLst/>
          </a:prstGeom>
          <a:noFill/>
          <a:ln w="28575" cap="flat" cmpd="sng" algn="ctr">
            <a:solidFill>
              <a:srgbClr val="FF33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42" name="矩形 41"/>
          <p:cNvSpPr/>
          <p:nvPr/>
        </p:nvSpPr>
        <p:spPr bwMode="auto">
          <a:xfrm>
            <a:off x="6559572" y="4962546"/>
            <a:ext cx="1752624" cy="876312"/>
          </a:xfrm>
          <a:prstGeom prst="rect">
            <a:avLst/>
          </a:prstGeom>
          <a:noFill/>
          <a:ln w="28575" cap="flat" cmpd="sng" algn="ctr">
            <a:solidFill>
              <a:srgbClr val="FF33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Tree>
    <p:custDataLst>
      <p:tags r:id="rId1"/>
    </p:custDataLst>
  </p:cSld>
  <p:clrMapOvr>
    <a:masterClrMapping/>
  </p:clrMapOvr>
  <p:transition advTm="501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par>
                                <p:cTn id="12" presetID="18" presetClass="entr" presetSubtype="3"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strips(upRight)">
                                      <p:cBhvr>
                                        <p:cTn id="14" dur="1000"/>
                                        <p:tgtEl>
                                          <p:spTgt spid="22"/>
                                        </p:tgtEl>
                                      </p:cBhvr>
                                    </p:animEffec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1000"/>
                                        <p:tgtEl>
                                          <p:spTgt spid="22"/>
                                        </p:tgtEl>
                                      </p:cBhvr>
                                    </p:animEffect>
                                    <p:set>
                                      <p:cBhvr>
                                        <p:cTn id="18" dur="1" fill="hold">
                                          <p:stCondLst>
                                            <p:cond delay="999"/>
                                          </p:stCondLst>
                                        </p:cTn>
                                        <p:tgtEl>
                                          <p:spTgt spid="22"/>
                                        </p:tgtEl>
                                        <p:attrNameLst>
                                          <p:attrName>style.visibility</p:attrName>
                                        </p:attrNameLst>
                                      </p:cBhvr>
                                      <p:to>
                                        <p:strVal val="hidden"/>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par>
                                <p:cTn id="22" presetID="18" presetClass="entr" presetSubtype="3"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strips(upRight)">
                                      <p:cBhvr>
                                        <p:cTn id="24" dur="500"/>
                                        <p:tgtEl>
                                          <p:spTgt spid="24"/>
                                        </p:tgtEl>
                                      </p:cBhvr>
                                    </p:animEffect>
                                  </p:childTnLst>
                                </p:cTn>
                              </p:par>
                            </p:childTnLst>
                          </p:cTn>
                        </p:par>
                        <p:par>
                          <p:cTn id="25" fill="hold">
                            <p:stCondLst>
                              <p:cond delay="2500"/>
                            </p:stCondLst>
                            <p:childTnLst>
                              <p:par>
                                <p:cTn id="26" presetID="10" presetClass="exit" presetSubtype="0" fill="hold" nodeType="afterEffect">
                                  <p:stCondLst>
                                    <p:cond delay="0"/>
                                  </p:stCondLst>
                                  <p:childTnLst>
                                    <p:animEffect transition="out" filter="fade">
                                      <p:cBhvr>
                                        <p:cTn id="27" dur="1000"/>
                                        <p:tgtEl>
                                          <p:spTgt spid="24"/>
                                        </p:tgtEl>
                                      </p:cBhvr>
                                    </p:animEffect>
                                    <p:set>
                                      <p:cBhvr>
                                        <p:cTn id="28" dur="1" fill="hold">
                                          <p:stCondLst>
                                            <p:cond delay="999"/>
                                          </p:stCondLst>
                                        </p:cTn>
                                        <p:tgtEl>
                                          <p:spTgt spid="24"/>
                                        </p:tgtEl>
                                        <p:attrNameLst>
                                          <p:attrName>style.visibility</p:attrName>
                                        </p:attrNameLst>
                                      </p:cBhvr>
                                      <p:to>
                                        <p:strVal val="hidden"/>
                                      </p:to>
                                    </p:set>
                                  </p:childTnLst>
                                </p:cTn>
                              </p:par>
                            </p:childTnLst>
                          </p:cTn>
                        </p:par>
                        <p:par>
                          <p:cTn id="29" fill="hold">
                            <p:stCondLst>
                              <p:cond delay="3500"/>
                            </p:stCondLst>
                            <p:childTnLst>
                              <p:par>
                                <p:cTn id="30" presetID="1"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par>
                                <p:cTn id="32" presetID="18" presetClass="entr" presetSubtype="3"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strips(upRight)">
                                      <p:cBhvr>
                                        <p:cTn id="34" dur="500"/>
                                        <p:tgtEl>
                                          <p:spTgt spid="27"/>
                                        </p:tgtEl>
                                      </p:cBhvr>
                                    </p:animEffect>
                                  </p:childTnLst>
                                </p:cTn>
                              </p:par>
                            </p:childTnLst>
                          </p:cTn>
                        </p:par>
                        <p:par>
                          <p:cTn id="35" fill="hold">
                            <p:stCondLst>
                              <p:cond delay="4000"/>
                            </p:stCondLst>
                            <p:childTnLst>
                              <p:par>
                                <p:cTn id="36" presetID="10" presetClass="exit" presetSubtype="0" fill="hold" nodeType="afterEffect">
                                  <p:stCondLst>
                                    <p:cond delay="0"/>
                                  </p:stCondLst>
                                  <p:childTnLst>
                                    <p:animEffect transition="out" filter="fade">
                                      <p:cBhvr>
                                        <p:cTn id="37" dur="1000"/>
                                        <p:tgtEl>
                                          <p:spTgt spid="27"/>
                                        </p:tgtEl>
                                      </p:cBhvr>
                                    </p:animEffect>
                                    <p:set>
                                      <p:cBhvr>
                                        <p:cTn id="38" dur="1" fill="hold">
                                          <p:stCondLst>
                                            <p:cond delay="999"/>
                                          </p:stCondLst>
                                        </p:cTn>
                                        <p:tgtEl>
                                          <p:spTgt spid="27"/>
                                        </p:tgtEl>
                                        <p:attrNameLst>
                                          <p:attrName>style.visibility</p:attrName>
                                        </p:attrNameLst>
                                      </p:cBhvr>
                                      <p:to>
                                        <p:strVal val="hidden"/>
                                      </p:to>
                                    </p:set>
                                  </p:childTnLst>
                                </p:cTn>
                              </p:par>
                            </p:childTnLst>
                          </p:cTn>
                        </p:par>
                        <p:par>
                          <p:cTn id="39" fill="hold">
                            <p:stCondLst>
                              <p:cond delay="5000"/>
                            </p:stCondLst>
                            <p:childTnLst>
                              <p:par>
                                <p:cTn id="40" presetID="1"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par>
                                <p:cTn id="42" presetID="18" presetClass="entr" presetSubtype="3"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strips(upRight)">
                                      <p:cBhvr>
                                        <p:cTn id="44" dur="500"/>
                                        <p:tgtEl>
                                          <p:spTgt spid="30"/>
                                        </p:tgtEl>
                                      </p:cBhvr>
                                    </p:animEffect>
                                  </p:childTnLst>
                                </p:cTn>
                              </p:par>
                            </p:childTnLst>
                          </p:cTn>
                        </p:par>
                        <p:par>
                          <p:cTn id="45" fill="hold">
                            <p:stCondLst>
                              <p:cond delay="5500"/>
                            </p:stCondLst>
                            <p:childTnLst>
                              <p:par>
                                <p:cTn id="46" presetID="10" presetClass="exit" presetSubtype="0" fill="hold" nodeType="afterEffect">
                                  <p:stCondLst>
                                    <p:cond delay="0"/>
                                  </p:stCondLst>
                                  <p:childTnLst>
                                    <p:animEffect transition="out" filter="fade">
                                      <p:cBhvr>
                                        <p:cTn id="47" dur="1000"/>
                                        <p:tgtEl>
                                          <p:spTgt spid="30"/>
                                        </p:tgtEl>
                                      </p:cBhvr>
                                    </p:animEffect>
                                    <p:set>
                                      <p:cBhvr>
                                        <p:cTn id="48" dur="1" fill="hold">
                                          <p:stCondLst>
                                            <p:cond delay="999"/>
                                          </p:stCondLst>
                                        </p:cTn>
                                        <p:tgtEl>
                                          <p:spTgt spid="30"/>
                                        </p:tgtEl>
                                        <p:attrNameLst>
                                          <p:attrName>style.visibility</p:attrName>
                                        </p:attrNameLst>
                                      </p:cBhvr>
                                      <p:to>
                                        <p:strVal val="hidden"/>
                                      </p:to>
                                    </p:set>
                                  </p:childTnLst>
                                </p:cTn>
                              </p:par>
                            </p:childTnLst>
                          </p:cTn>
                        </p:par>
                        <p:par>
                          <p:cTn id="49" fill="hold">
                            <p:stCondLst>
                              <p:cond delay="6500"/>
                            </p:stCondLst>
                            <p:childTnLst>
                              <p:par>
                                <p:cTn id="50" presetID="1" presetClass="entr" presetSubtype="0"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childTnLst>
                                </p:cTn>
                              </p:par>
                              <p:par>
                                <p:cTn id="52" presetID="18" presetClass="entr" presetSubtype="3" fill="hold"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strips(upRight)">
                                      <p:cBhvr>
                                        <p:cTn id="54" dur="500"/>
                                        <p:tgtEl>
                                          <p:spTgt spid="33"/>
                                        </p:tgtEl>
                                      </p:cBhvr>
                                    </p:animEffect>
                                  </p:childTnLst>
                                </p:cTn>
                              </p:par>
                            </p:childTnLst>
                          </p:cTn>
                        </p:par>
                        <p:par>
                          <p:cTn id="55" fill="hold">
                            <p:stCondLst>
                              <p:cond delay="7000"/>
                            </p:stCondLst>
                            <p:childTnLst>
                              <p:par>
                                <p:cTn id="56" presetID="10" presetClass="exit" presetSubtype="0" fill="hold" nodeType="afterEffect">
                                  <p:stCondLst>
                                    <p:cond delay="0"/>
                                  </p:stCondLst>
                                  <p:childTnLst>
                                    <p:animEffect transition="out" filter="fade">
                                      <p:cBhvr>
                                        <p:cTn id="57" dur="1000"/>
                                        <p:tgtEl>
                                          <p:spTgt spid="33"/>
                                        </p:tgtEl>
                                      </p:cBhvr>
                                    </p:animEffect>
                                    <p:set>
                                      <p:cBhvr>
                                        <p:cTn id="58" dur="1" fill="hold">
                                          <p:stCondLst>
                                            <p:cond delay="999"/>
                                          </p:stCondLst>
                                        </p:cTn>
                                        <p:tgtEl>
                                          <p:spTgt spid="3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20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951300"/>
                                        </p:tgtEl>
                                        <p:attrNameLst>
                                          <p:attrName>style.visibility</p:attrName>
                                        </p:attrNameLst>
                                      </p:cBhvr>
                                      <p:to>
                                        <p:strVal val="visible"/>
                                      </p:to>
                                    </p:set>
                                    <p:anim calcmode="lin" valueType="num">
                                      <p:cBhvr additive="base">
                                        <p:cTn id="68" dur="500" fill="hold"/>
                                        <p:tgtEl>
                                          <p:spTgt spid="951300"/>
                                        </p:tgtEl>
                                        <p:attrNameLst>
                                          <p:attrName>ppt_x</p:attrName>
                                        </p:attrNameLst>
                                      </p:cBhvr>
                                      <p:tavLst>
                                        <p:tav tm="0">
                                          <p:val>
                                            <p:strVal val="#ppt_x"/>
                                          </p:val>
                                        </p:tav>
                                        <p:tav tm="100000">
                                          <p:val>
                                            <p:strVal val="#ppt_x"/>
                                          </p:val>
                                        </p:tav>
                                      </p:tavLst>
                                    </p:anim>
                                    <p:anim calcmode="lin" valueType="num">
                                      <p:cBhvr additive="base">
                                        <p:cTn id="69" dur="500" fill="hold"/>
                                        <p:tgtEl>
                                          <p:spTgt spid="951300"/>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951301"/>
                                        </p:tgtEl>
                                        <p:attrNameLst>
                                          <p:attrName>style.visibility</p:attrName>
                                        </p:attrNameLst>
                                      </p:cBhvr>
                                      <p:to>
                                        <p:strVal val="visible"/>
                                      </p:to>
                                    </p:set>
                                    <p:anim calcmode="lin" valueType="num">
                                      <p:cBhvr additive="base">
                                        <p:cTn id="72" dur="500" fill="hold"/>
                                        <p:tgtEl>
                                          <p:spTgt spid="951301"/>
                                        </p:tgtEl>
                                        <p:attrNameLst>
                                          <p:attrName>ppt_x</p:attrName>
                                        </p:attrNameLst>
                                      </p:cBhvr>
                                      <p:tavLst>
                                        <p:tav tm="0">
                                          <p:val>
                                            <p:strVal val="#ppt_x"/>
                                          </p:val>
                                        </p:tav>
                                        <p:tav tm="100000">
                                          <p:val>
                                            <p:strVal val="#ppt_x"/>
                                          </p:val>
                                        </p:tav>
                                      </p:tavLst>
                                    </p:anim>
                                    <p:anim calcmode="lin" valueType="num">
                                      <p:cBhvr additive="base">
                                        <p:cTn id="73" dur="500" fill="hold"/>
                                        <p:tgtEl>
                                          <p:spTgt spid="951301"/>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20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20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0" grpId="0" animBg="1"/>
      <p:bldP spid="41" grpId="0" animBg="1"/>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a:xfrm>
            <a:off x="863544" y="179343"/>
            <a:ext cx="9064689" cy="620713"/>
          </a:xfrm>
        </p:spPr>
        <p:txBody>
          <a:bodyPr/>
          <a:lstStyle/>
          <a:p>
            <a:pPr lvl="1">
              <a:lnSpc>
                <a:spcPct val="80000"/>
              </a:lnSpc>
            </a:pPr>
            <a:r>
              <a:rPr lang="en-US" altLang="zh-TW" sz="2800" smtClean="0"/>
              <a:t>Weight-Aware Channel Assignment Algorithm Work Flow</a:t>
            </a:r>
            <a:br>
              <a:rPr lang="en-US" altLang="zh-TW" sz="2800" smtClean="0"/>
            </a:br>
            <a:r>
              <a:rPr lang="en-US" altLang="zh-TW" sz="2800" smtClean="0"/>
              <a:t> Main Processing Part – Channel Assignment</a:t>
            </a:r>
          </a:p>
        </p:txBody>
      </p:sp>
      <p:sp>
        <p:nvSpPr>
          <p:cNvPr id="906242"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8" name="矩形 47"/>
          <p:cNvSpPr/>
          <p:nvPr/>
        </p:nvSpPr>
        <p:spPr bwMode="auto">
          <a:xfrm>
            <a:off x="644466" y="2187558"/>
            <a:ext cx="2555910" cy="94933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685800" marR="0" indent="-228600" algn="r" defTabSz="914400" rtl="0" eaLnBrk="0" fontAlgn="base" latinLnBrk="0" hangingPunct="0">
              <a:lnSpc>
                <a:spcPct val="90000"/>
              </a:lnSpc>
              <a:spcBef>
                <a:spcPct val="10000"/>
              </a:spcBef>
              <a:spcAft>
                <a:spcPct val="0"/>
              </a:spcAft>
              <a:buClrTx/>
              <a:buSzPct val="100000"/>
              <a:buNone/>
              <a:tabLst/>
            </a:pPr>
            <a:r>
              <a:rPr lang="en-US" altLang="zh-TW" smtClean="0">
                <a:solidFill>
                  <a:srgbClr val="0000FF"/>
                </a:solidFill>
                <a:latin typeface="Times New Roman" pitchFamily="18" charset="0"/>
                <a:ea typeface="新細明體" pitchFamily="18" charset="-120"/>
              </a:rPr>
              <a:t>Pick one cancidate channel</a:t>
            </a:r>
            <a:endParaRPr kumimoji="1" lang="zh-TW" altLang="en-US" sz="1600" b="0" i="0" u="none" strike="noStrike" cap="none" normalizeH="0" baseline="0" smtClean="0">
              <a:ln>
                <a:noFill/>
              </a:ln>
              <a:solidFill>
                <a:srgbClr val="0000FF"/>
              </a:solidFill>
              <a:effectLst/>
              <a:latin typeface="Times New Roman" pitchFamily="18" charset="0"/>
              <a:ea typeface="新細明體" pitchFamily="18" charset="-120"/>
            </a:endParaRPr>
          </a:p>
        </p:txBody>
      </p:sp>
      <p:sp>
        <p:nvSpPr>
          <p:cNvPr id="49" name="矩形 48"/>
          <p:cNvSpPr/>
          <p:nvPr/>
        </p:nvSpPr>
        <p:spPr bwMode="auto">
          <a:xfrm>
            <a:off x="571440" y="4743468"/>
            <a:ext cx="2738475" cy="94933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685800" marR="0" indent="-228600" algn="r" defTabSz="914400" rtl="0" eaLnBrk="0" fontAlgn="base" latinLnBrk="0" hangingPunct="0">
              <a:lnSpc>
                <a:spcPct val="90000"/>
              </a:lnSpc>
              <a:spcBef>
                <a:spcPct val="10000"/>
              </a:spcBef>
              <a:spcAft>
                <a:spcPct val="0"/>
              </a:spcAft>
              <a:buClrTx/>
              <a:buSzPct val="100000"/>
              <a:buNone/>
              <a:tabLst/>
            </a:pPr>
            <a:r>
              <a:rPr lang="en-US" altLang="zh-TW" dirty="0" smtClean="0">
                <a:solidFill>
                  <a:srgbClr val="0000FF"/>
                </a:solidFill>
                <a:latin typeface="Times New Roman" pitchFamily="18" charset="0"/>
                <a:ea typeface="新細明體" pitchFamily="18" charset="-120"/>
              </a:rPr>
              <a:t>Calculate the ID if the node P </a:t>
            </a:r>
          </a:p>
          <a:p>
            <a:pPr marL="685800" marR="0" indent="-228600" algn="r" defTabSz="914400" rtl="0" eaLnBrk="0" fontAlgn="base" latinLnBrk="0" hangingPunct="0">
              <a:lnSpc>
                <a:spcPct val="90000"/>
              </a:lnSpc>
              <a:spcBef>
                <a:spcPct val="10000"/>
              </a:spcBef>
              <a:spcAft>
                <a:spcPct val="0"/>
              </a:spcAft>
              <a:buClrTx/>
              <a:buSzPct val="100000"/>
              <a:buNone/>
              <a:tabLst/>
            </a:pPr>
            <a:r>
              <a:rPr lang="en-US" altLang="zh-TW" dirty="0" smtClean="0">
                <a:solidFill>
                  <a:srgbClr val="0000FF"/>
                </a:solidFill>
                <a:latin typeface="Times New Roman" pitchFamily="18" charset="0"/>
                <a:ea typeface="新細明體" pitchFamily="18" charset="-120"/>
              </a:rPr>
              <a:t>been assigned the candidate   </a:t>
            </a:r>
          </a:p>
          <a:p>
            <a:pPr marL="685800" marR="0" indent="-228600" algn="r" defTabSz="914400" rtl="0" eaLnBrk="0" fontAlgn="base" latinLnBrk="0" hangingPunct="0">
              <a:lnSpc>
                <a:spcPct val="90000"/>
              </a:lnSpc>
              <a:spcBef>
                <a:spcPct val="10000"/>
              </a:spcBef>
              <a:spcAft>
                <a:spcPct val="0"/>
              </a:spcAft>
              <a:buClrTx/>
              <a:buSzPct val="100000"/>
              <a:buNone/>
              <a:tabLst/>
            </a:pPr>
            <a:r>
              <a:rPr lang="en-US" altLang="zh-TW" dirty="0" smtClean="0">
                <a:solidFill>
                  <a:srgbClr val="0000FF"/>
                </a:solidFill>
                <a:latin typeface="Times New Roman" pitchFamily="18" charset="0"/>
                <a:ea typeface="新細明體" pitchFamily="18" charset="-120"/>
              </a:rPr>
              <a:t>channel.                                   </a:t>
            </a:r>
            <a:endParaRPr kumimoji="1" lang="zh-TW" altLang="en-US" sz="1600" b="0" i="0" u="none" strike="noStrike" cap="none" normalizeH="0" baseline="0" dirty="0" smtClean="0">
              <a:ln>
                <a:noFill/>
              </a:ln>
              <a:solidFill>
                <a:srgbClr val="0000FF"/>
              </a:solidFill>
              <a:effectLst/>
              <a:latin typeface="Times New Roman" pitchFamily="18" charset="0"/>
              <a:ea typeface="新細明體" pitchFamily="18" charset="-120"/>
            </a:endParaRPr>
          </a:p>
        </p:txBody>
      </p:sp>
      <p:sp>
        <p:nvSpPr>
          <p:cNvPr id="50" name="矩形 49"/>
          <p:cNvSpPr/>
          <p:nvPr/>
        </p:nvSpPr>
        <p:spPr bwMode="auto">
          <a:xfrm>
            <a:off x="644466" y="3429000"/>
            <a:ext cx="2555910" cy="94933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685800" marR="0" indent="-228600" algn="r" defTabSz="914400" rtl="0" eaLnBrk="0" fontAlgn="base" latinLnBrk="0" hangingPunct="0">
              <a:lnSpc>
                <a:spcPct val="90000"/>
              </a:lnSpc>
              <a:spcBef>
                <a:spcPct val="10000"/>
              </a:spcBef>
              <a:spcAft>
                <a:spcPct val="0"/>
              </a:spcAft>
              <a:buClrTx/>
              <a:buSzPct val="100000"/>
              <a:buNone/>
              <a:tabLst/>
            </a:pPr>
            <a:r>
              <a:rPr kumimoji="1" lang="en-US" altLang="zh-TW" sz="1600" b="0" i="0" u="none" strike="noStrike" cap="none" normalizeH="0" baseline="0" smtClean="0">
                <a:ln>
                  <a:noFill/>
                </a:ln>
                <a:solidFill>
                  <a:srgbClr val="0000FF"/>
                </a:solidFill>
                <a:effectLst/>
                <a:latin typeface="Times New Roman" pitchFamily="18" charset="0"/>
                <a:ea typeface="新細明體" pitchFamily="18" charset="-120"/>
              </a:rPr>
              <a:t>Choose</a:t>
            </a:r>
            <a:r>
              <a:rPr kumimoji="1" lang="en-US" altLang="zh-TW" sz="1600" b="0" i="0" u="none" strike="noStrike" cap="none" normalizeH="0" smtClean="0">
                <a:ln>
                  <a:noFill/>
                </a:ln>
                <a:solidFill>
                  <a:srgbClr val="0000FF"/>
                </a:solidFill>
                <a:effectLst/>
                <a:latin typeface="Times New Roman" pitchFamily="18" charset="0"/>
                <a:ea typeface="新細明體" pitchFamily="18" charset="-120"/>
              </a:rPr>
              <a:t> one node from the </a:t>
            </a:r>
          </a:p>
          <a:p>
            <a:pPr marL="685800" marR="0" indent="-228600" algn="r" defTabSz="914400" rtl="0" eaLnBrk="0" fontAlgn="base" latinLnBrk="0" hangingPunct="0">
              <a:lnSpc>
                <a:spcPct val="90000"/>
              </a:lnSpc>
              <a:spcBef>
                <a:spcPct val="10000"/>
              </a:spcBef>
              <a:spcAft>
                <a:spcPct val="0"/>
              </a:spcAft>
              <a:buClrTx/>
              <a:buSzPct val="100000"/>
              <a:buNone/>
              <a:tabLst/>
            </a:pPr>
            <a:r>
              <a:rPr kumimoji="1" lang="en-US" altLang="zh-TW" sz="1600" b="0" i="0" u="none" strike="noStrike" cap="none" normalizeH="0" smtClean="0">
                <a:ln>
                  <a:noFill/>
                </a:ln>
                <a:solidFill>
                  <a:srgbClr val="0000FF"/>
                </a:solidFill>
                <a:effectLst/>
                <a:latin typeface="Times New Roman" pitchFamily="18" charset="0"/>
                <a:ea typeface="新細明體" pitchFamily="18" charset="-120"/>
              </a:rPr>
              <a:t>Proceeding node set           </a:t>
            </a:r>
            <a:endParaRPr kumimoji="1" lang="zh-TW" altLang="en-US" sz="1600" b="0" i="0" u="none" strike="noStrike" cap="none" normalizeH="0" baseline="0" smtClean="0">
              <a:ln>
                <a:noFill/>
              </a:ln>
              <a:solidFill>
                <a:srgbClr val="0000FF"/>
              </a:solidFill>
              <a:effectLst/>
              <a:latin typeface="Times New Roman" pitchFamily="18" charset="0"/>
              <a:ea typeface="新細明體" pitchFamily="18" charset="-120"/>
            </a:endParaRPr>
          </a:p>
        </p:txBody>
      </p:sp>
      <p:sp>
        <p:nvSpPr>
          <p:cNvPr id="51" name="菱形 50"/>
          <p:cNvSpPr/>
          <p:nvPr/>
        </p:nvSpPr>
        <p:spPr bwMode="auto">
          <a:xfrm>
            <a:off x="3930636" y="2662227"/>
            <a:ext cx="2336832" cy="1387494"/>
          </a:xfrm>
          <a:prstGeom prst="diamon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None/>
              <a:tabLst/>
            </a:pPr>
            <a:r>
              <a:rPr lang="en-US" altLang="zh-TW" smtClean="0">
                <a:solidFill>
                  <a:srgbClr val="0000FF"/>
                </a:solidFill>
                <a:latin typeface="Times New Roman" pitchFamily="18" charset="0"/>
                <a:ea typeface="新細明體" pitchFamily="18" charset="-120"/>
              </a:rPr>
              <a:t>All proceeding node       </a:t>
            </a:r>
          </a:p>
          <a:p>
            <a:pPr marL="685800" marR="0" indent="-228600" algn="ctr" defTabSz="914400" rtl="0" eaLnBrk="0" fontAlgn="base" latinLnBrk="0" hangingPunct="0">
              <a:lnSpc>
                <a:spcPct val="90000"/>
              </a:lnSpc>
              <a:spcBef>
                <a:spcPct val="10000"/>
              </a:spcBef>
              <a:spcAft>
                <a:spcPct val="0"/>
              </a:spcAft>
              <a:buClrTx/>
              <a:buSzPct val="100000"/>
              <a:buNone/>
              <a:tabLst/>
            </a:pPr>
            <a:r>
              <a:rPr lang="en-US" altLang="zh-TW" smtClean="0">
                <a:solidFill>
                  <a:srgbClr val="0000FF"/>
                </a:solidFill>
                <a:latin typeface="Times New Roman" pitchFamily="18" charset="0"/>
                <a:ea typeface="新細明體" pitchFamily="18" charset="-120"/>
              </a:rPr>
              <a:t>been processed ?     </a:t>
            </a:r>
            <a:endParaRPr kumimoji="1" lang="zh-TW" altLang="en-US" sz="1600" b="0" i="0" u="none" strike="noStrike" cap="none" normalizeH="0" baseline="0" smtClean="0">
              <a:ln>
                <a:noFill/>
              </a:ln>
              <a:solidFill>
                <a:srgbClr val="0000FF"/>
              </a:solidFill>
              <a:effectLst/>
              <a:latin typeface="Times New Roman" pitchFamily="18" charset="0"/>
              <a:ea typeface="新細明體" pitchFamily="18" charset="-120"/>
            </a:endParaRPr>
          </a:p>
        </p:txBody>
      </p:sp>
      <p:cxnSp>
        <p:nvCxnSpPr>
          <p:cNvPr id="53" name="肘形接點 52"/>
          <p:cNvCxnSpPr>
            <a:stCxn id="49" idx="3"/>
            <a:endCxn id="51" idx="0"/>
          </p:cNvCxnSpPr>
          <p:nvPr/>
        </p:nvCxnSpPr>
        <p:spPr bwMode="auto">
          <a:xfrm flipV="1">
            <a:off x="3309915" y="2662227"/>
            <a:ext cx="1789137" cy="2555910"/>
          </a:xfrm>
          <a:prstGeom prst="bentConnector4">
            <a:avLst>
              <a:gd name="adj1" fmla="val 17347"/>
              <a:gd name="adj2" fmla="val 108944"/>
            </a:avLst>
          </a:prstGeom>
          <a:solidFill>
            <a:srgbClr val="808080">
              <a:alpha val="60001"/>
            </a:srgbClr>
          </a:solidFill>
          <a:ln w="28575" cap="flat" cmpd="sng" algn="ctr">
            <a:solidFill>
              <a:srgbClr val="0000FF"/>
            </a:solidFill>
            <a:prstDash val="solid"/>
            <a:round/>
            <a:headEnd type="none" w="med" len="med"/>
            <a:tailEnd type="arrow"/>
          </a:ln>
          <a:effectLst/>
        </p:spPr>
      </p:cxnSp>
      <p:cxnSp>
        <p:nvCxnSpPr>
          <p:cNvPr id="74" name="圖案 73"/>
          <p:cNvCxnSpPr>
            <a:stCxn id="51" idx="3"/>
            <a:endCxn id="50" idx="3"/>
          </p:cNvCxnSpPr>
          <p:nvPr/>
        </p:nvCxnSpPr>
        <p:spPr bwMode="auto">
          <a:xfrm flipH="1">
            <a:off x="3200376" y="3355974"/>
            <a:ext cx="3067092" cy="547695"/>
          </a:xfrm>
          <a:prstGeom prst="bentConnector5">
            <a:avLst>
              <a:gd name="adj1" fmla="val -7453"/>
              <a:gd name="adj2" fmla="val -212849"/>
              <a:gd name="adj3" fmla="val 92545"/>
            </a:avLst>
          </a:prstGeom>
          <a:solidFill>
            <a:srgbClr val="808080">
              <a:alpha val="60001"/>
            </a:srgbClr>
          </a:solidFill>
          <a:ln w="28575" cap="flat" cmpd="sng" algn="ctr">
            <a:solidFill>
              <a:srgbClr val="0000FF"/>
            </a:solidFill>
            <a:prstDash val="solid"/>
            <a:round/>
            <a:headEnd type="none" w="med" len="med"/>
            <a:tailEnd type="arrow"/>
          </a:ln>
          <a:effectLst/>
        </p:spPr>
      </p:cxnSp>
      <p:sp>
        <p:nvSpPr>
          <p:cNvPr id="79" name="文字方塊 78"/>
          <p:cNvSpPr txBox="1"/>
          <p:nvPr/>
        </p:nvSpPr>
        <p:spPr>
          <a:xfrm>
            <a:off x="6121416" y="3027357"/>
            <a:ext cx="332142" cy="313932"/>
          </a:xfrm>
          <a:prstGeom prst="rect">
            <a:avLst/>
          </a:prstGeom>
          <a:noFill/>
        </p:spPr>
        <p:txBody>
          <a:bodyPr wrap="none" rtlCol="0">
            <a:spAutoFit/>
          </a:bodyPr>
          <a:lstStyle/>
          <a:p>
            <a:pPr>
              <a:buNone/>
            </a:pPr>
            <a:r>
              <a:rPr lang="en-US" altLang="zh-TW" smtClean="0">
                <a:solidFill>
                  <a:srgbClr val="0000FF"/>
                </a:solidFill>
              </a:rPr>
              <a:t>N</a:t>
            </a:r>
            <a:endParaRPr lang="zh-TW" altLang="en-US">
              <a:solidFill>
                <a:srgbClr val="0000FF"/>
              </a:solidFill>
            </a:endParaRPr>
          </a:p>
        </p:txBody>
      </p:sp>
      <p:sp>
        <p:nvSpPr>
          <p:cNvPr id="80" name="矩形 79"/>
          <p:cNvSpPr/>
          <p:nvPr/>
        </p:nvSpPr>
        <p:spPr bwMode="auto">
          <a:xfrm>
            <a:off x="3967149" y="4706955"/>
            <a:ext cx="2263806" cy="912825"/>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685800" marR="0" indent="-228600" algn="r" defTabSz="914400" rtl="0" eaLnBrk="0" fontAlgn="base" latinLnBrk="0" hangingPunct="0">
              <a:lnSpc>
                <a:spcPct val="90000"/>
              </a:lnSpc>
              <a:spcBef>
                <a:spcPct val="10000"/>
              </a:spcBef>
              <a:spcAft>
                <a:spcPct val="0"/>
              </a:spcAft>
              <a:buClrTx/>
              <a:buSzPct val="100000"/>
              <a:buNone/>
              <a:tabLst/>
            </a:pPr>
            <a:r>
              <a:rPr lang="en-US" altLang="zh-TW" smtClean="0">
                <a:solidFill>
                  <a:srgbClr val="0000FF"/>
                </a:solidFill>
                <a:latin typeface="Times New Roman" pitchFamily="18" charset="0"/>
                <a:ea typeface="新細明體" pitchFamily="18" charset="-120"/>
              </a:rPr>
              <a:t>Subtotal the result   </a:t>
            </a:r>
            <a:endParaRPr kumimoji="1" lang="zh-TW" altLang="en-US" sz="1600" b="0" i="0" u="none" strike="noStrike" cap="none" normalizeH="0" baseline="0" smtClean="0">
              <a:ln>
                <a:noFill/>
              </a:ln>
              <a:solidFill>
                <a:srgbClr val="0000FF"/>
              </a:solidFill>
              <a:effectLst/>
              <a:latin typeface="Times New Roman" pitchFamily="18" charset="0"/>
              <a:ea typeface="新細明體" pitchFamily="18" charset="-120"/>
            </a:endParaRPr>
          </a:p>
        </p:txBody>
      </p:sp>
      <p:cxnSp>
        <p:nvCxnSpPr>
          <p:cNvPr id="82" name="肘形接點 81"/>
          <p:cNvCxnSpPr>
            <a:stCxn id="51" idx="2"/>
            <a:endCxn id="80" idx="0"/>
          </p:cNvCxnSpPr>
          <p:nvPr/>
        </p:nvCxnSpPr>
        <p:spPr bwMode="auto">
          <a:xfrm rot="5400000">
            <a:off x="4770435" y="4378338"/>
            <a:ext cx="657234" cy="1588"/>
          </a:xfrm>
          <a:prstGeom prst="bentConnector3">
            <a:avLst>
              <a:gd name="adj1" fmla="val 50000"/>
            </a:avLst>
          </a:prstGeom>
          <a:solidFill>
            <a:srgbClr val="808080">
              <a:alpha val="60001"/>
            </a:srgbClr>
          </a:solidFill>
          <a:ln w="28575" cap="flat" cmpd="sng" algn="ctr">
            <a:solidFill>
              <a:srgbClr val="0000FF"/>
            </a:solidFill>
            <a:prstDash val="solid"/>
            <a:round/>
            <a:headEnd type="none" w="med" len="med"/>
            <a:tailEnd type="arrow"/>
          </a:ln>
          <a:effectLst/>
        </p:spPr>
      </p:cxnSp>
      <p:sp>
        <p:nvSpPr>
          <p:cNvPr id="84" name="文字方塊 83"/>
          <p:cNvSpPr txBox="1"/>
          <p:nvPr/>
        </p:nvSpPr>
        <p:spPr>
          <a:xfrm>
            <a:off x="5099052" y="4086234"/>
            <a:ext cx="332143" cy="313932"/>
          </a:xfrm>
          <a:prstGeom prst="rect">
            <a:avLst/>
          </a:prstGeom>
          <a:noFill/>
        </p:spPr>
        <p:txBody>
          <a:bodyPr wrap="none" rtlCol="0">
            <a:spAutoFit/>
          </a:bodyPr>
          <a:lstStyle/>
          <a:p>
            <a:pPr>
              <a:buNone/>
            </a:pPr>
            <a:r>
              <a:rPr lang="en-US" altLang="zh-TW" smtClean="0">
                <a:solidFill>
                  <a:srgbClr val="0000FF"/>
                </a:solidFill>
              </a:rPr>
              <a:t>Y</a:t>
            </a:r>
            <a:endParaRPr lang="zh-TW" altLang="en-US">
              <a:solidFill>
                <a:srgbClr val="0000FF"/>
              </a:solidFill>
            </a:endParaRPr>
          </a:p>
        </p:txBody>
      </p:sp>
      <p:cxnSp>
        <p:nvCxnSpPr>
          <p:cNvPr id="85" name="肘形接點 84"/>
          <p:cNvCxnSpPr>
            <a:stCxn id="48" idx="2"/>
            <a:endCxn id="50" idx="0"/>
          </p:cNvCxnSpPr>
          <p:nvPr/>
        </p:nvCxnSpPr>
        <p:spPr bwMode="auto">
          <a:xfrm rot="5400000">
            <a:off x="1776369" y="3282948"/>
            <a:ext cx="292104" cy="1588"/>
          </a:xfrm>
          <a:prstGeom prst="bentConnector3">
            <a:avLst>
              <a:gd name="adj1" fmla="val 50000"/>
            </a:avLst>
          </a:prstGeom>
          <a:solidFill>
            <a:srgbClr val="808080">
              <a:alpha val="60001"/>
            </a:srgbClr>
          </a:solidFill>
          <a:ln w="28575" cap="flat" cmpd="sng" algn="ctr">
            <a:solidFill>
              <a:srgbClr val="0000FF"/>
            </a:solidFill>
            <a:prstDash val="solid"/>
            <a:round/>
            <a:headEnd type="none" w="med" len="med"/>
            <a:tailEnd type="arrow"/>
          </a:ln>
          <a:effectLst/>
        </p:spPr>
      </p:cxnSp>
      <p:cxnSp>
        <p:nvCxnSpPr>
          <p:cNvPr id="93" name="肘形接點 92"/>
          <p:cNvCxnSpPr/>
          <p:nvPr/>
        </p:nvCxnSpPr>
        <p:spPr bwMode="auto">
          <a:xfrm rot="5400000">
            <a:off x="1777163" y="4560109"/>
            <a:ext cx="292104" cy="1588"/>
          </a:xfrm>
          <a:prstGeom prst="bentConnector3">
            <a:avLst>
              <a:gd name="adj1" fmla="val 50000"/>
            </a:avLst>
          </a:prstGeom>
          <a:solidFill>
            <a:srgbClr val="808080">
              <a:alpha val="60001"/>
            </a:srgbClr>
          </a:solidFill>
          <a:ln w="28575" cap="flat" cmpd="sng" algn="ctr">
            <a:solidFill>
              <a:srgbClr val="0000FF"/>
            </a:solidFill>
            <a:prstDash val="solid"/>
            <a:round/>
            <a:headEnd type="none" w="med" len="med"/>
            <a:tailEnd type="arrow"/>
          </a:ln>
          <a:effectLst/>
        </p:spPr>
      </p:cxnSp>
      <p:sp>
        <p:nvSpPr>
          <p:cNvPr id="97" name="菱形 96"/>
          <p:cNvSpPr/>
          <p:nvPr/>
        </p:nvSpPr>
        <p:spPr bwMode="auto">
          <a:xfrm>
            <a:off x="6888189" y="2589201"/>
            <a:ext cx="2130522" cy="1424007"/>
          </a:xfrm>
          <a:prstGeom prst="diamon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None/>
              <a:tabLst/>
            </a:pPr>
            <a:r>
              <a:rPr lang="en-US" altLang="zh-TW" dirty="0" smtClean="0">
                <a:solidFill>
                  <a:srgbClr val="0000FF"/>
                </a:solidFill>
                <a:latin typeface="Times New Roman" pitchFamily="18" charset="0"/>
                <a:ea typeface="新細明體" pitchFamily="18" charset="-120"/>
              </a:rPr>
              <a:t>All candidate CH       </a:t>
            </a:r>
          </a:p>
          <a:p>
            <a:pPr marL="685800" marR="0" indent="-228600" algn="ctr" defTabSz="914400" rtl="0" eaLnBrk="0" fontAlgn="base" latinLnBrk="0" hangingPunct="0">
              <a:lnSpc>
                <a:spcPct val="90000"/>
              </a:lnSpc>
              <a:spcBef>
                <a:spcPct val="10000"/>
              </a:spcBef>
              <a:spcAft>
                <a:spcPct val="0"/>
              </a:spcAft>
              <a:buClrTx/>
              <a:buSzPct val="100000"/>
              <a:buNone/>
              <a:tabLst/>
            </a:pPr>
            <a:r>
              <a:rPr lang="en-US" altLang="zh-TW" dirty="0" smtClean="0">
                <a:solidFill>
                  <a:srgbClr val="0000FF"/>
                </a:solidFill>
                <a:latin typeface="Times New Roman" pitchFamily="18" charset="0"/>
                <a:ea typeface="新細明體" pitchFamily="18" charset="-120"/>
              </a:rPr>
              <a:t>been processed ?     </a:t>
            </a:r>
            <a:endParaRPr kumimoji="1" lang="zh-TW" altLang="en-US" sz="1600" b="0" i="0" u="none" strike="noStrike" cap="none" normalizeH="0" baseline="0" dirty="0" smtClean="0">
              <a:ln>
                <a:noFill/>
              </a:ln>
              <a:solidFill>
                <a:srgbClr val="0000FF"/>
              </a:solidFill>
              <a:effectLst/>
              <a:latin typeface="Times New Roman" pitchFamily="18" charset="0"/>
              <a:ea typeface="新細明體" pitchFamily="18" charset="-120"/>
            </a:endParaRPr>
          </a:p>
        </p:txBody>
      </p:sp>
      <p:cxnSp>
        <p:nvCxnSpPr>
          <p:cNvPr id="99" name="肘形接點 98"/>
          <p:cNvCxnSpPr>
            <a:stCxn id="80" idx="3"/>
            <a:endCxn id="97" idx="1"/>
          </p:cNvCxnSpPr>
          <p:nvPr/>
        </p:nvCxnSpPr>
        <p:spPr bwMode="auto">
          <a:xfrm flipV="1">
            <a:off x="6230955" y="3301205"/>
            <a:ext cx="657234" cy="1862163"/>
          </a:xfrm>
          <a:prstGeom prst="bentConnector3">
            <a:avLst>
              <a:gd name="adj1" fmla="val 58306"/>
            </a:avLst>
          </a:prstGeom>
          <a:solidFill>
            <a:srgbClr val="808080">
              <a:alpha val="60001"/>
            </a:srgbClr>
          </a:solidFill>
          <a:ln w="28575" cap="flat" cmpd="sng" algn="ctr">
            <a:solidFill>
              <a:srgbClr val="0000FF"/>
            </a:solidFill>
            <a:prstDash val="solid"/>
            <a:round/>
            <a:headEnd type="none" w="med" len="med"/>
            <a:tailEnd type="arrow"/>
          </a:ln>
          <a:effectLst/>
        </p:spPr>
      </p:cxnSp>
      <p:sp>
        <p:nvSpPr>
          <p:cNvPr id="101" name="流程圖: 準備作業 100"/>
          <p:cNvSpPr/>
          <p:nvPr/>
        </p:nvSpPr>
        <p:spPr bwMode="auto">
          <a:xfrm>
            <a:off x="1265187" y="1055655"/>
            <a:ext cx="1314468" cy="474669"/>
          </a:xfrm>
          <a:prstGeom prst="flowChartPreparation">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None/>
              <a:tabLst/>
            </a:pPr>
            <a:r>
              <a:rPr kumimoji="1" lang="en-US" altLang="zh-TW" sz="1600" b="0" i="0" u="none" strike="noStrike" cap="none" normalizeH="0" baseline="0" smtClean="0">
                <a:ln>
                  <a:noFill/>
                </a:ln>
                <a:solidFill>
                  <a:srgbClr val="0000FF"/>
                </a:solidFill>
                <a:effectLst/>
                <a:latin typeface="Times New Roman" pitchFamily="18" charset="0"/>
                <a:ea typeface="新細明體" pitchFamily="18" charset="-120"/>
              </a:rPr>
              <a:t>Start        </a:t>
            </a:r>
            <a:endParaRPr kumimoji="1" lang="zh-TW" altLang="en-US" sz="1600" b="0" i="0" u="none" strike="noStrike" cap="none" normalizeH="0" baseline="0" smtClean="0">
              <a:ln>
                <a:noFill/>
              </a:ln>
              <a:solidFill>
                <a:srgbClr val="0000FF"/>
              </a:solidFill>
              <a:effectLst/>
              <a:latin typeface="Times New Roman" pitchFamily="18" charset="0"/>
              <a:ea typeface="新細明體" pitchFamily="18" charset="-120"/>
            </a:endParaRPr>
          </a:p>
        </p:txBody>
      </p:sp>
      <p:cxnSp>
        <p:nvCxnSpPr>
          <p:cNvPr id="103" name="直線單箭頭接點 102"/>
          <p:cNvCxnSpPr>
            <a:stCxn id="101" idx="2"/>
            <a:endCxn id="48" idx="0"/>
          </p:cNvCxnSpPr>
          <p:nvPr/>
        </p:nvCxnSpPr>
        <p:spPr bwMode="auto">
          <a:xfrm rot="5400000">
            <a:off x="1593804" y="1858941"/>
            <a:ext cx="657234" cy="1588"/>
          </a:xfrm>
          <a:prstGeom prst="straightConnector1">
            <a:avLst/>
          </a:prstGeom>
          <a:solidFill>
            <a:srgbClr val="808080">
              <a:alpha val="60001"/>
            </a:srgbClr>
          </a:solidFill>
          <a:ln w="28575" cap="flat" cmpd="sng" algn="ctr">
            <a:solidFill>
              <a:srgbClr val="0000FF"/>
            </a:solidFill>
            <a:prstDash val="solid"/>
            <a:round/>
            <a:headEnd type="none" w="med" len="med"/>
            <a:tailEnd type="arrow"/>
          </a:ln>
          <a:effectLst/>
        </p:spPr>
      </p:cxnSp>
      <p:cxnSp>
        <p:nvCxnSpPr>
          <p:cNvPr id="115" name="肘形接點 114"/>
          <p:cNvCxnSpPr>
            <a:stCxn id="97" idx="3"/>
          </p:cNvCxnSpPr>
          <p:nvPr/>
        </p:nvCxnSpPr>
        <p:spPr bwMode="auto">
          <a:xfrm flipH="1" flipV="1">
            <a:off x="1922421" y="1822428"/>
            <a:ext cx="7096290" cy="1478777"/>
          </a:xfrm>
          <a:prstGeom prst="bentConnector3">
            <a:avLst>
              <a:gd name="adj1" fmla="val -3221"/>
            </a:avLst>
          </a:prstGeom>
          <a:solidFill>
            <a:srgbClr val="808080">
              <a:alpha val="60001"/>
            </a:srgbClr>
          </a:solidFill>
          <a:ln w="28575" cap="flat" cmpd="sng" algn="ctr">
            <a:solidFill>
              <a:srgbClr val="0000FF"/>
            </a:solidFill>
            <a:prstDash val="solid"/>
            <a:round/>
            <a:headEnd type="none" w="med" len="med"/>
            <a:tailEnd type="arrow"/>
          </a:ln>
          <a:effectLst/>
        </p:spPr>
      </p:cxnSp>
      <p:sp>
        <p:nvSpPr>
          <p:cNvPr id="118" name="矩形 117"/>
          <p:cNvSpPr/>
          <p:nvPr/>
        </p:nvSpPr>
        <p:spPr bwMode="auto">
          <a:xfrm>
            <a:off x="6815163" y="4341825"/>
            <a:ext cx="2263806" cy="912825"/>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685800" marR="0" indent="-228600" algn="r" defTabSz="914400" rtl="0" eaLnBrk="0" fontAlgn="base" latinLnBrk="0" hangingPunct="0">
              <a:lnSpc>
                <a:spcPct val="90000"/>
              </a:lnSpc>
              <a:spcBef>
                <a:spcPct val="10000"/>
              </a:spcBef>
              <a:spcAft>
                <a:spcPct val="0"/>
              </a:spcAft>
              <a:buClrTx/>
              <a:buSzPct val="100000"/>
              <a:buNone/>
              <a:tabLst/>
            </a:pPr>
            <a:r>
              <a:rPr lang="en-US" altLang="zh-TW" dirty="0" smtClean="0">
                <a:solidFill>
                  <a:srgbClr val="0000FF"/>
                </a:solidFill>
                <a:latin typeface="Times New Roman" pitchFamily="18" charset="0"/>
                <a:ea typeface="新細明體" pitchFamily="18" charset="-120"/>
              </a:rPr>
              <a:t>Assign the channel to P</a:t>
            </a:r>
          </a:p>
          <a:p>
            <a:pPr marL="685800" marR="0" indent="-228600" algn="r" defTabSz="914400" rtl="0" eaLnBrk="0" fontAlgn="base" latinLnBrk="0" hangingPunct="0">
              <a:lnSpc>
                <a:spcPct val="90000"/>
              </a:lnSpc>
              <a:spcBef>
                <a:spcPct val="10000"/>
              </a:spcBef>
              <a:spcAft>
                <a:spcPct val="0"/>
              </a:spcAft>
              <a:buClrTx/>
              <a:buSzPct val="100000"/>
              <a:buNone/>
              <a:tabLst/>
            </a:pPr>
            <a:r>
              <a:rPr lang="en-US" altLang="zh-TW" dirty="0" smtClean="0">
                <a:solidFill>
                  <a:srgbClr val="0000FF"/>
                </a:solidFill>
                <a:latin typeface="Times New Roman" pitchFamily="18" charset="0"/>
                <a:ea typeface="新細明體" pitchFamily="18" charset="-120"/>
              </a:rPr>
              <a:t>with the least ID           </a:t>
            </a:r>
            <a:endParaRPr kumimoji="1" lang="zh-TW" altLang="en-US" sz="1600" b="0" i="0" u="none" strike="noStrike" cap="none" normalizeH="0" baseline="0" dirty="0" smtClean="0">
              <a:ln>
                <a:noFill/>
              </a:ln>
              <a:solidFill>
                <a:srgbClr val="0000FF"/>
              </a:solidFill>
              <a:effectLst/>
              <a:latin typeface="Times New Roman" pitchFamily="18" charset="0"/>
              <a:ea typeface="新細明體" pitchFamily="18" charset="-120"/>
            </a:endParaRPr>
          </a:p>
        </p:txBody>
      </p:sp>
      <p:cxnSp>
        <p:nvCxnSpPr>
          <p:cNvPr id="123" name="直線單箭頭接點 122"/>
          <p:cNvCxnSpPr>
            <a:stCxn id="97" idx="2"/>
            <a:endCxn id="118" idx="0"/>
          </p:cNvCxnSpPr>
          <p:nvPr/>
        </p:nvCxnSpPr>
        <p:spPr bwMode="auto">
          <a:xfrm rot="5400000">
            <a:off x="7785950" y="4174324"/>
            <a:ext cx="328617" cy="6384"/>
          </a:xfrm>
          <a:prstGeom prst="straightConnector1">
            <a:avLst/>
          </a:prstGeom>
          <a:solidFill>
            <a:srgbClr val="808080">
              <a:alpha val="60001"/>
            </a:srgbClr>
          </a:solidFill>
          <a:ln w="28575" cap="flat" cmpd="sng" algn="ctr">
            <a:solidFill>
              <a:srgbClr val="0000FF"/>
            </a:solidFill>
            <a:prstDash val="solid"/>
            <a:round/>
            <a:headEnd type="none" w="med" len="med"/>
            <a:tailEnd type="arrow"/>
          </a:ln>
          <a:effectLst/>
        </p:spPr>
      </p:cxnSp>
      <p:sp>
        <p:nvSpPr>
          <p:cNvPr id="124" name="流程圖: 結束點 123"/>
          <p:cNvSpPr/>
          <p:nvPr/>
        </p:nvSpPr>
        <p:spPr bwMode="auto">
          <a:xfrm>
            <a:off x="7289832" y="5656293"/>
            <a:ext cx="1350981" cy="511182"/>
          </a:xfrm>
          <a:prstGeom prst="flowChartTerminato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None/>
              <a:tabLst/>
            </a:pPr>
            <a:r>
              <a:rPr kumimoji="1" lang="en-US" altLang="zh-TW" sz="1600" b="0" i="0" u="none" strike="noStrike" cap="none" normalizeH="0" baseline="0" smtClean="0">
                <a:ln>
                  <a:noFill/>
                </a:ln>
                <a:solidFill>
                  <a:srgbClr val="0000FF"/>
                </a:solidFill>
                <a:effectLst/>
                <a:latin typeface="Times New Roman" pitchFamily="18" charset="0"/>
                <a:ea typeface="新細明體" pitchFamily="18" charset="-120"/>
              </a:rPr>
              <a:t>End         </a:t>
            </a:r>
            <a:endParaRPr kumimoji="1" lang="zh-TW" altLang="en-US" sz="1600" b="0" i="0" u="none" strike="noStrike" cap="none" normalizeH="0" baseline="0" smtClean="0">
              <a:ln>
                <a:noFill/>
              </a:ln>
              <a:solidFill>
                <a:srgbClr val="0000FF"/>
              </a:solidFill>
              <a:effectLst/>
              <a:latin typeface="Times New Roman" pitchFamily="18" charset="0"/>
              <a:ea typeface="新細明體" pitchFamily="18" charset="-120"/>
            </a:endParaRPr>
          </a:p>
        </p:txBody>
      </p:sp>
      <p:cxnSp>
        <p:nvCxnSpPr>
          <p:cNvPr id="125" name="直線單箭頭接點 124"/>
          <p:cNvCxnSpPr>
            <a:stCxn id="118" idx="2"/>
            <a:endCxn id="124" idx="0"/>
          </p:cNvCxnSpPr>
          <p:nvPr/>
        </p:nvCxnSpPr>
        <p:spPr bwMode="auto">
          <a:xfrm rot="16200000" flipH="1">
            <a:off x="7755373" y="5446342"/>
            <a:ext cx="401643" cy="18257"/>
          </a:xfrm>
          <a:prstGeom prst="straightConnector1">
            <a:avLst/>
          </a:prstGeom>
          <a:solidFill>
            <a:srgbClr val="808080">
              <a:alpha val="60001"/>
            </a:srgbClr>
          </a:solidFill>
          <a:ln w="28575" cap="flat" cmpd="sng" algn="ctr">
            <a:solidFill>
              <a:srgbClr val="0000FF"/>
            </a:solidFill>
            <a:prstDash val="solid"/>
            <a:round/>
            <a:headEnd type="none" w="med" len="med"/>
            <a:tailEnd type="arrow"/>
          </a:ln>
          <a:effectLst/>
        </p:spPr>
      </p:cxnSp>
      <p:sp>
        <p:nvSpPr>
          <p:cNvPr id="128" name="文字方塊 127"/>
          <p:cNvSpPr txBox="1"/>
          <p:nvPr/>
        </p:nvSpPr>
        <p:spPr>
          <a:xfrm>
            <a:off x="8896404" y="2954331"/>
            <a:ext cx="332142" cy="313932"/>
          </a:xfrm>
          <a:prstGeom prst="rect">
            <a:avLst/>
          </a:prstGeom>
          <a:noFill/>
        </p:spPr>
        <p:txBody>
          <a:bodyPr wrap="none" rtlCol="0">
            <a:spAutoFit/>
          </a:bodyPr>
          <a:lstStyle/>
          <a:p>
            <a:pPr>
              <a:buNone/>
            </a:pPr>
            <a:r>
              <a:rPr lang="en-US" altLang="zh-TW" smtClean="0">
                <a:solidFill>
                  <a:srgbClr val="0000FF"/>
                </a:solidFill>
              </a:rPr>
              <a:t>N</a:t>
            </a:r>
            <a:endParaRPr lang="zh-TW" altLang="en-US">
              <a:solidFill>
                <a:srgbClr val="0000FF"/>
              </a:solidFill>
            </a:endParaRPr>
          </a:p>
        </p:txBody>
      </p:sp>
      <p:sp>
        <p:nvSpPr>
          <p:cNvPr id="132" name="文字方塊 131"/>
          <p:cNvSpPr txBox="1"/>
          <p:nvPr/>
        </p:nvSpPr>
        <p:spPr>
          <a:xfrm>
            <a:off x="8020092" y="3976695"/>
            <a:ext cx="332143" cy="313932"/>
          </a:xfrm>
          <a:prstGeom prst="rect">
            <a:avLst/>
          </a:prstGeom>
          <a:noFill/>
        </p:spPr>
        <p:txBody>
          <a:bodyPr wrap="none" rtlCol="0">
            <a:spAutoFit/>
          </a:bodyPr>
          <a:lstStyle/>
          <a:p>
            <a:pPr>
              <a:buNone/>
            </a:pPr>
            <a:r>
              <a:rPr lang="en-US" altLang="zh-TW" smtClean="0">
                <a:solidFill>
                  <a:srgbClr val="0000FF"/>
                </a:solidFill>
              </a:rPr>
              <a:t>Y</a:t>
            </a:r>
            <a:endParaRPr lang="zh-TW" altLang="en-US">
              <a:solidFill>
                <a:srgbClr val="0000FF"/>
              </a:solidFill>
            </a:endParaRPr>
          </a:p>
        </p:txBody>
      </p:sp>
      <p:pic>
        <p:nvPicPr>
          <p:cNvPr id="133" name="Picture 4"/>
          <p:cNvPicPr>
            <a:picLocks noChangeAspect="1" noChangeArrowheads="1"/>
          </p:cNvPicPr>
          <p:nvPr/>
        </p:nvPicPr>
        <p:blipFill>
          <a:blip r:embed="rId4"/>
          <a:srcRect/>
          <a:stretch>
            <a:fillRect/>
          </a:stretch>
        </p:blipFill>
        <p:spPr bwMode="auto">
          <a:xfrm>
            <a:off x="3163863" y="1055655"/>
            <a:ext cx="1789137" cy="730428"/>
          </a:xfrm>
          <a:prstGeom prst="rect">
            <a:avLst/>
          </a:prstGeom>
          <a:noFill/>
          <a:ln w="9525">
            <a:noFill/>
            <a:miter lim="800000"/>
            <a:headEnd/>
            <a:tailEnd/>
          </a:ln>
          <a:effectLst/>
        </p:spPr>
      </p:pic>
      <p:pic>
        <p:nvPicPr>
          <p:cNvPr id="134" name="Picture 5"/>
          <p:cNvPicPr>
            <a:picLocks noChangeAspect="1" noChangeArrowheads="1"/>
          </p:cNvPicPr>
          <p:nvPr/>
        </p:nvPicPr>
        <p:blipFill>
          <a:blip r:embed="rId5"/>
          <a:srcRect/>
          <a:stretch>
            <a:fillRect/>
          </a:stretch>
        </p:blipFill>
        <p:spPr bwMode="auto">
          <a:xfrm>
            <a:off x="4989513" y="1055655"/>
            <a:ext cx="2555910" cy="708187"/>
          </a:xfrm>
          <a:prstGeom prst="rect">
            <a:avLst/>
          </a:prstGeom>
          <a:noFill/>
          <a:ln w="9525">
            <a:noFill/>
            <a:miter lim="800000"/>
            <a:headEnd/>
            <a:tailEnd/>
          </a:ln>
          <a:effectLst/>
        </p:spPr>
      </p:pic>
    </p:spTree>
    <p:custDataLst>
      <p:tags r:id="rId1"/>
    </p:custDataLst>
  </p:cSld>
  <p:clrMapOvr>
    <a:masterClrMapping/>
  </p:clrMapOvr>
  <p:transition advTm="501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ppt_x"/>
                                          </p:val>
                                        </p:tav>
                                        <p:tav tm="100000">
                                          <p:val>
                                            <p:strVal val="#ppt_x"/>
                                          </p:val>
                                        </p:tav>
                                      </p:tavLst>
                                    </p:anim>
                                    <p:anim calcmode="lin" valueType="num">
                                      <p:cBhvr additive="base">
                                        <p:cTn id="8" dur="500" fill="hold"/>
                                        <p:tgtEl>
                                          <p:spTgt spid="10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additive="base">
                                        <p:cTn id="17" dur="500" fill="hold"/>
                                        <p:tgtEl>
                                          <p:spTgt spid="85"/>
                                        </p:tgtEl>
                                        <p:attrNameLst>
                                          <p:attrName>ppt_x</p:attrName>
                                        </p:attrNameLst>
                                      </p:cBhvr>
                                      <p:tavLst>
                                        <p:tav tm="0">
                                          <p:val>
                                            <p:strVal val="#ppt_x"/>
                                          </p:val>
                                        </p:tav>
                                        <p:tav tm="100000">
                                          <p:val>
                                            <p:strVal val="#ppt_x"/>
                                          </p:val>
                                        </p:tav>
                                      </p:tavLst>
                                    </p:anim>
                                    <p:anim calcmode="lin" valueType="num">
                                      <p:cBhvr additive="base">
                                        <p:cTn id="18" dur="500" fill="hold"/>
                                        <p:tgtEl>
                                          <p:spTgt spid="8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ppt_x"/>
                                          </p:val>
                                        </p:tav>
                                        <p:tav tm="100000">
                                          <p:val>
                                            <p:strVal val="#ppt_x"/>
                                          </p:val>
                                        </p:tav>
                                      </p:tavLst>
                                    </p:anim>
                                    <p:anim calcmode="lin" valueType="num">
                                      <p:cBhvr additive="base">
                                        <p:cTn id="2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 calcmode="lin" valueType="num">
                                      <p:cBhvr additive="base">
                                        <p:cTn id="27" dur="500" fill="hold"/>
                                        <p:tgtEl>
                                          <p:spTgt spid="93"/>
                                        </p:tgtEl>
                                        <p:attrNameLst>
                                          <p:attrName>ppt_x</p:attrName>
                                        </p:attrNameLst>
                                      </p:cBhvr>
                                      <p:tavLst>
                                        <p:tav tm="0">
                                          <p:val>
                                            <p:strVal val="#ppt_x"/>
                                          </p:val>
                                        </p:tav>
                                        <p:tav tm="100000">
                                          <p:val>
                                            <p:strVal val="#ppt_x"/>
                                          </p:val>
                                        </p:tav>
                                      </p:tavLst>
                                    </p:anim>
                                    <p:anim calcmode="lin" valueType="num">
                                      <p:cBhvr additive="base">
                                        <p:cTn id="28" dur="500" fill="hold"/>
                                        <p:tgtEl>
                                          <p:spTgt spid="9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ppt_x"/>
                                          </p:val>
                                        </p:tav>
                                        <p:tav tm="100000">
                                          <p:val>
                                            <p:strVal val="#ppt_x"/>
                                          </p:val>
                                        </p:tav>
                                      </p:tavLst>
                                    </p:anim>
                                    <p:anim calcmode="lin" valueType="num">
                                      <p:cBhvr additive="base">
                                        <p:cTn id="38" dur="500" fill="hold"/>
                                        <p:tgtEl>
                                          <p:spTgt spid="5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500" fill="hold"/>
                                        <p:tgtEl>
                                          <p:spTgt spid="53"/>
                                        </p:tgtEl>
                                        <p:attrNameLst>
                                          <p:attrName>ppt_x</p:attrName>
                                        </p:attrNameLst>
                                      </p:cBhvr>
                                      <p:tavLst>
                                        <p:tav tm="0">
                                          <p:val>
                                            <p:strVal val="#ppt_x"/>
                                          </p:val>
                                        </p:tav>
                                        <p:tav tm="100000">
                                          <p:val>
                                            <p:strVal val="#ppt_x"/>
                                          </p:val>
                                        </p:tav>
                                      </p:tavLst>
                                    </p:anim>
                                    <p:anim calcmode="lin" valueType="num">
                                      <p:cBhvr additive="base">
                                        <p:cTn id="4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ppt_x"/>
                                          </p:val>
                                        </p:tav>
                                        <p:tav tm="100000">
                                          <p:val>
                                            <p:strVal val="#ppt_x"/>
                                          </p:val>
                                        </p:tav>
                                      </p:tavLst>
                                    </p:anim>
                                    <p:anim calcmode="lin" valueType="num">
                                      <p:cBhvr additive="base">
                                        <p:cTn id="48" dur="500" fill="hold"/>
                                        <p:tgtEl>
                                          <p:spTgt spid="7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4"/>
                                        </p:tgtEl>
                                        <p:attrNameLst>
                                          <p:attrName>style.visibility</p:attrName>
                                        </p:attrNameLst>
                                      </p:cBhvr>
                                      <p:to>
                                        <p:strVal val="visible"/>
                                      </p:to>
                                    </p:set>
                                    <p:anim calcmode="lin" valueType="num">
                                      <p:cBhvr additive="base">
                                        <p:cTn id="57" dur="500" fill="hold"/>
                                        <p:tgtEl>
                                          <p:spTgt spid="84"/>
                                        </p:tgtEl>
                                        <p:attrNameLst>
                                          <p:attrName>ppt_x</p:attrName>
                                        </p:attrNameLst>
                                      </p:cBhvr>
                                      <p:tavLst>
                                        <p:tav tm="0">
                                          <p:val>
                                            <p:strVal val="#ppt_x"/>
                                          </p:val>
                                        </p:tav>
                                        <p:tav tm="100000">
                                          <p:val>
                                            <p:strVal val="#ppt_x"/>
                                          </p:val>
                                        </p:tav>
                                      </p:tavLst>
                                    </p:anim>
                                    <p:anim calcmode="lin" valueType="num">
                                      <p:cBhvr additive="base">
                                        <p:cTn id="58" dur="500" fill="hold"/>
                                        <p:tgtEl>
                                          <p:spTgt spid="8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82"/>
                                        </p:tgtEl>
                                        <p:attrNameLst>
                                          <p:attrName>style.visibility</p:attrName>
                                        </p:attrNameLst>
                                      </p:cBhvr>
                                      <p:to>
                                        <p:strVal val="visible"/>
                                      </p:to>
                                    </p:set>
                                    <p:anim calcmode="lin" valueType="num">
                                      <p:cBhvr additive="base">
                                        <p:cTn id="61" dur="500" fill="hold"/>
                                        <p:tgtEl>
                                          <p:spTgt spid="82"/>
                                        </p:tgtEl>
                                        <p:attrNameLst>
                                          <p:attrName>ppt_x</p:attrName>
                                        </p:attrNameLst>
                                      </p:cBhvr>
                                      <p:tavLst>
                                        <p:tav tm="0">
                                          <p:val>
                                            <p:strVal val="#ppt_x"/>
                                          </p:val>
                                        </p:tav>
                                        <p:tav tm="100000">
                                          <p:val>
                                            <p:strVal val="#ppt_x"/>
                                          </p:val>
                                        </p:tav>
                                      </p:tavLst>
                                    </p:anim>
                                    <p:anim calcmode="lin" valueType="num">
                                      <p:cBhvr additive="base">
                                        <p:cTn id="62" dur="500" fill="hold"/>
                                        <p:tgtEl>
                                          <p:spTgt spid="8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80"/>
                                        </p:tgtEl>
                                        <p:attrNameLst>
                                          <p:attrName>style.visibility</p:attrName>
                                        </p:attrNameLst>
                                      </p:cBhvr>
                                      <p:to>
                                        <p:strVal val="visible"/>
                                      </p:to>
                                    </p:set>
                                    <p:anim calcmode="lin" valueType="num">
                                      <p:cBhvr additive="base">
                                        <p:cTn id="65" dur="500" fill="hold"/>
                                        <p:tgtEl>
                                          <p:spTgt spid="80"/>
                                        </p:tgtEl>
                                        <p:attrNameLst>
                                          <p:attrName>ppt_x</p:attrName>
                                        </p:attrNameLst>
                                      </p:cBhvr>
                                      <p:tavLst>
                                        <p:tav tm="0">
                                          <p:val>
                                            <p:strVal val="#ppt_x"/>
                                          </p:val>
                                        </p:tav>
                                        <p:tav tm="100000">
                                          <p:val>
                                            <p:strVal val="#ppt_x"/>
                                          </p:val>
                                        </p:tav>
                                      </p:tavLst>
                                    </p:anim>
                                    <p:anim calcmode="lin" valueType="num">
                                      <p:cBhvr additive="base">
                                        <p:cTn id="66"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additive="base">
                                        <p:cTn id="71" dur="500" fill="hold"/>
                                        <p:tgtEl>
                                          <p:spTgt spid="99"/>
                                        </p:tgtEl>
                                        <p:attrNameLst>
                                          <p:attrName>ppt_x</p:attrName>
                                        </p:attrNameLst>
                                      </p:cBhvr>
                                      <p:tavLst>
                                        <p:tav tm="0">
                                          <p:val>
                                            <p:strVal val="#ppt_x"/>
                                          </p:val>
                                        </p:tav>
                                        <p:tav tm="100000">
                                          <p:val>
                                            <p:strVal val="#ppt_x"/>
                                          </p:val>
                                        </p:tav>
                                      </p:tavLst>
                                    </p:anim>
                                    <p:anim calcmode="lin" valueType="num">
                                      <p:cBhvr additive="base">
                                        <p:cTn id="72" dur="500" fill="hold"/>
                                        <p:tgtEl>
                                          <p:spTgt spid="9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7"/>
                                        </p:tgtEl>
                                        <p:attrNameLst>
                                          <p:attrName>style.visibility</p:attrName>
                                        </p:attrNameLst>
                                      </p:cBhvr>
                                      <p:to>
                                        <p:strVal val="visible"/>
                                      </p:to>
                                    </p:set>
                                    <p:anim calcmode="lin" valueType="num">
                                      <p:cBhvr additive="base">
                                        <p:cTn id="75" dur="500" fill="hold"/>
                                        <p:tgtEl>
                                          <p:spTgt spid="97"/>
                                        </p:tgtEl>
                                        <p:attrNameLst>
                                          <p:attrName>ppt_x</p:attrName>
                                        </p:attrNameLst>
                                      </p:cBhvr>
                                      <p:tavLst>
                                        <p:tav tm="0">
                                          <p:val>
                                            <p:strVal val="#ppt_x"/>
                                          </p:val>
                                        </p:tav>
                                        <p:tav tm="100000">
                                          <p:val>
                                            <p:strVal val="#ppt_x"/>
                                          </p:val>
                                        </p:tav>
                                      </p:tavLst>
                                    </p:anim>
                                    <p:anim calcmode="lin" valueType="num">
                                      <p:cBhvr additive="base">
                                        <p:cTn id="76"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28"/>
                                        </p:tgtEl>
                                        <p:attrNameLst>
                                          <p:attrName>style.visibility</p:attrName>
                                        </p:attrNameLst>
                                      </p:cBhvr>
                                      <p:to>
                                        <p:strVal val="visible"/>
                                      </p:to>
                                    </p:set>
                                    <p:anim calcmode="lin" valueType="num">
                                      <p:cBhvr additive="base">
                                        <p:cTn id="81" dur="500" fill="hold"/>
                                        <p:tgtEl>
                                          <p:spTgt spid="128"/>
                                        </p:tgtEl>
                                        <p:attrNameLst>
                                          <p:attrName>ppt_x</p:attrName>
                                        </p:attrNameLst>
                                      </p:cBhvr>
                                      <p:tavLst>
                                        <p:tav tm="0">
                                          <p:val>
                                            <p:strVal val="#ppt_x"/>
                                          </p:val>
                                        </p:tav>
                                        <p:tav tm="100000">
                                          <p:val>
                                            <p:strVal val="#ppt_x"/>
                                          </p:val>
                                        </p:tav>
                                      </p:tavLst>
                                    </p:anim>
                                    <p:anim calcmode="lin" valueType="num">
                                      <p:cBhvr additive="base">
                                        <p:cTn id="82" dur="500" fill="hold"/>
                                        <p:tgtEl>
                                          <p:spTgt spid="128"/>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15"/>
                                        </p:tgtEl>
                                        <p:attrNameLst>
                                          <p:attrName>style.visibility</p:attrName>
                                        </p:attrNameLst>
                                      </p:cBhvr>
                                      <p:to>
                                        <p:strVal val="visible"/>
                                      </p:to>
                                    </p:set>
                                    <p:anim calcmode="lin" valueType="num">
                                      <p:cBhvr additive="base">
                                        <p:cTn id="85" dur="500" fill="hold"/>
                                        <p:tgtEl>
                                          <p:spTgt spid="115"/>
                                        </p:tgtEl>
                                        <p:attrNameLst>
                                          <p:attrName>ppt_x</p:attrName>
                                        </p:attrNameLst>
                                      </p:cBhvr>
                                      <p:tavLst>
                                        <p:tav tm="0">
                                          <p:val>
                                            <p:strVal val="#ppt_x"/>
                                          </p:val>
                                        </p:tav>
                                        <p:tav tm="100000">
                                          <p:val>
                                            <p:strVal val="#ppt_x"/>
                                          </p:val>
                                        </p:tav>
                                      </p:tavLst>
                                    </p:anim>
                                    <p:anim calcmode="lin" valueType="num">
                                      <p:cBhvr additive="base">
                                        <p:cTn id="86"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32"/>
                                        </p:tgtEl>
                                        <p:attrNameLst>
                                          <p:attrName>style.visibility</p:attrName>
                                        </p:attrNameLst>
                                      </p:cBhvr>
                                      <p:to>
                                        <p:strVal val="visible"/>
                                      </p:to>
                                    </p:set>
                                    <p:anim calcmode="lin" valueType="num">
                                      <p:cBhvr additive="base">
                                        <p:cTn id="91" dur="500" fill="hold"/>
                                        <p:tgtEl>
                                          <p:spTgt spid="132"/>
                                        </p:tgtEl>
                                        <p:attrNameLst>
                                          <p:attrName>ppt_x</p:attrName>
                                        </p:attrNameLst>
                                      </p:cBhvr>
                                      <p:tavLst>
                                        <p:tav tm="0">
                                          <p:val>
                                            <p:strVal val="#ppt_x"/>
                                          </p:val>
                                        </p:tav>
                                        <p:tav tm="100000">
                                          <p:val>
                                            <p:strVal val="#ppt_x"/>
                                          </p:val>
                                        </p:tav>
                                      </p:tavLst>
                                    </p:anim>
                                    <p:anim calcmode="lin" valueType="num">
                                      <p:cBhvr additive="base">
                                        <p:cTn id="92" dur="500" fill="hold"/>
                                        <p:tgtEl>
                                          <p:spTgt spid="132"/>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123"/>
                                        </p:tgtEl>
                                        <p:attrNameLst>
                                          <p:attrName>style.visibility</p:attrName>
                                        </p:attrNameLst>
                                      </p:cBhvr>
                                      <p:to>
                                        <p:strVal val="visible"/>
                                      </p:to>
                                    </p:set>
                                    <p:anim calcmode="lin" valueType="num">
                                      <p:cBhvr additive="base">
                                        <p:cTn id="95" dur="500" fill="hold"/>
                                        <p:tgtEl>
                                          <p:spTgt spid="123"/>
                                        </p:tgtEl>
                                        <p:attrNameLst>
                                          <p:attrName>ppt_x</p:attrName>
                                        </p:attrNameLst>
                                      </p:cBhvr>
                                      <p:tavLst>
                                        <p:tav tm="0">
                                          <p:val>
                                            <p:strVal val="#ppt_x"/>
                                          </p:val>
                                        </p:tav>
                                        <p:tav tm="100000">
                                          <p:val>
                                            <p:strVal val="#ppt_x"/>
                                          </p:val>
                                        </p:tav>
                                      </p:tavLst>
                                    </p:anim>
                                    <p:anim calcmode="lin" valueType="num">
                                      <p:cBhvr additive="base">
                                        <p:cTn id="96" dur="500" fill="hold"/>
                                        <p:tgtEl>
                                          <p:spTgt spid="12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18"/>
                                        </p:tgtEl>
                                        <p:attrNameLst>
                                          <p:attrName>style.visibility</p:attrName>
                                        </p:attrNameLst>
                                      </p:cBhvr>
                                      <p:to>
                                        <p:strVal val="visible"/>
                                      </p:to>
                                    </p:set>
                                    <p:anim calcmode="lin" valueType="num">
                                      <p:cBhvr additive="base">
                                        <p:cTn id="99" dur="500" fill="hold"/>
                                        <p:tgtEl>
                                          <p:spTgt spid="118"/>
                                        </p:tgtEl>
                                        <p:attrNameLst>
                                          <p:attrName>ppt_x</p:attrName>
                                        </p:attrNameLst>
                                      </p:cBhvr>
                                      <p:tavLst>
                                        <p:tav tm="0">
                                          <p:val>
                                            <p:strVal val="#ppt_x"/>
                                          </p:val>
                                        </p:tav>
                                        <p:tav tm="100000">
                                          <p:val>
                                            <p:strVal val="#ppt_x"/>
                                          </p:val>
                                        </p:tav>
                                      </p:tavLst>
                                    </p:anim>
                                    <p:anim calcmode="lin" valueType="num">
                                      <p:cBhvr additive="base">
                                        <p:cTn id="100"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125"/>
                                        </p:tgtEl>
                                        <p:attrNameLst>
                                          <p:attrName>style.visibility</p:attrName>
                                        </p:attrNameLst>
                                      </p:cBhvr>
                                      <p:to>
                                        <p:strVal val="visible"/>
                                      </p:to>
                                    </p:set>
                                    <p:anim calcmode="lin" valueType="num">
                                      <p:cBhvr additive="base">
                                        <p:cTn id="105" dur="500" fill="hold"/>
                                        <p:tgtEl>
                                          <p:spTgt spid="125"/>
                                        </p:tgtEl>
                                        <p:attrNameLst>
                                          <p:attrName>ppt_x</p:attrName>
                                        </p:attrNameLst>
                                      </p:cBhvr>
                                      <p:tavLst>
                                        <p:tav tm="0">
                                          <p:val>
                                            <p:strVal val="#ppt_x"/>
                                          </p:val>
                                        </p:tav>
                                        <p:tav tm="100000">
                                          <p:val>
                                            <p:strVal val="#ppt_x"/>
                                          </p:val>
                                        </p:tav>
                                      </p:tavLst>
                                    </p:anim>
                                    <p:anim calcmode="lin" valueType="num">
                                      <p:cBhvr additive="base">
                                        <p:cTn id="106" dur="500" fill="hold"/>
                                        <p:tgtEl>
                                          <p:spTgt spid="125"/>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24"/>
                                        </p:tgtEl>
                                        <p:attrNameLst>
                                          <p:attrName>style.visibility</p:attrName>
                                        </p:attrNameLst>
                                      </p:cBhvr>
                                      <p:to>
                                        <p:strVal val="visible"/>
                                      </p:to>
                                    </p:set>
                                    <p:anim calcmode="lin" valueType="num">
                                      <p:cBhvr additive="base">
                                        <p:cTn id="109" dur="500" fill="hold"/>
                                        <p:tgtEl>
                                          <p:spTgt spid="124"/>
                                        </p:tgtEl>
                                        <p:attrNameLst>
                                          <p:attrName>ppt_x</p:attrName>
                                        </p:attrNameLst>
                                      </p:cBhvr>
                                      <p:tavLst>
                                        <p:tav tm="0">
                                          <p:val>
                                            <p:strVal val="#ppt_x"/>
                                          </p:val>
                                        </p:tav>
                                        <p:tav tm="100000">
                                          <p:val>
                                            <p:strVal val="#ppt_x"/>
                                          </p:val>
                                        </p:tav>
                                      </p:tavLst>
                                    </p:anim>
                                    <p:anim calcmode="lin" valueType="num">
                                      <p:cBhvr additive="base">
                                        <p:cTn id="110"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79" grpId="0"/>
      <p:bldP spid="80" grpId="0" animBg="1"/>
      <p:bldP spid="84" grpId="0"/>
      <p:bldP spid="97" grpId="0" animBg="1"/>
      <p:bldP spid="118" grpId="0" animBg="1"/>
      <p:bldP spid="124" grpId="0" animBg="1"/>
      <p:bldP spid="128" grpId="0"/>
      <p:bldP spid="1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a:xfrm>
            <a:off x="863544" y="179343"/>
            <a:ext cx="9064689" cy="620713"/>
          </a:xfrm>
        </p:spPr>
        <p:txBody>
          <a:bodyPr/>
          <a:lstStyle/>
          <a:p>
            <a:pPr lvl="1">
              <a:lnSpc>
                <a:spcPct val="80000"/>
              </a:lnSpc>
            </a:pPr>
            <a:r>
              <a:rPr lang="en-US" altLang="zh-TW" sz="2800" smtClean="0"/>
              <a:t>Weight-Aware Channel Assignment Algorithm Work Flow</a:t>
            </a:r>
            <a:br>
              <a:rPr lang="en-US" altLang="zh-TW" sz="2800" smtClean="0"/>
            </a:br>
            <a:r>
              <a:rPr lang="en-US" altLang="zh-TW" sz="2800" smtClean="0"/>
              <a:t> Main Processing Part – Window Size Setting</a:t>
            </a:r>
          </a:p>
        </p:txBody>
      </p:sp>
      <p:sp>
        <p:nvSpPr>
          <p:cNvPr id="906242"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955393" name="Picture 1"/>
          <p:cNvPicPr>
            <a:picLocks noChangeAspect="1" noChangeArrowheads="1"/>
          </p:cNvPicPr>
          <p:nvPr/>
        </p:nvPicPr>
        <p:blipFill>
          <a:blip r:embed="rId4"/>
          <a:srcRect/>
          <a:stretch>
            <a:fillRect/>
          </a:stretch>
        </p:blipFill>
        <p:spPr bwMode="auto">
          <a:xfrm>
            <a:off x="1739856" y="1128681"/>
            <a:ext cx="3030578" cy="1499169"/>
          </a:xfrm>
          <a:prstGeom prst="rect">
            <a:avLst/>
          </a:prstGeom>
          <a:noFill/>
          <a:ln w="9525">
            <a:noFill/>
            <a:miter lim="800000"/>
            <a:headEnd/>
            <a:tailEnd/>
          </a:ln>
          <a:effectLst/>
        </p:spPr>
      </p:pic>
      <p:pic>
        <p:nvPicPr>
          <p:cNvPr id="955394" name="Picture 2"/>
          <p:cNvPicPr>
            <a:picLocks noChangeAspect="1" noChangeArrowheads="1"/>
          </p:cNvPicPr>
          <p:nvPr/>
        </p:nvPicPr>
        <p:blipFill>
          <a:blip r:embed="rId5"/>
          <a:srcRect/>
          <a:stretch>
            <a:fillRect/>
          </a:stretch>
        </p:blipFill>
        <p:spPr bwMode="auto">
          <a:xfrm>
            <a:off x="5646747" y="1347759"/>
            <a:ext cx="2738475" cy="1268153"/>
          </a:xfrm>
          <a:prstGeom prst="rect">
            <a:avLst/>
          </a:prstGeom>
          <a:noFill/>
          <a:ln w="9525">
            <a:noFill/>
            <a:miter lim="800000"/>
            <a:headEnd/>
            <a:tailEnd/>
          </a:ln>
          <a:effectLst/>
        </p:spPr>
      </p:pic>
      <p:sp>
        <p:nvSpPr>
          <p:cNvPr id="6" name="文字方塊 5"/>
          <p:cNvSpPr txBox="1"/>
          <p:nvPr/>
        </p:nvSpPr>
        <p:spPr>
          <a:xfrm>
            <a:off x="352362" y="4825716"/>
            <a:ext cx="9236824" cy="1163395"/>
          </a:xfrm>
          <a:prstGeom prst="rect">
            <a:avLst/>
          </a:prstGeom>
          <a:noFill/>
        </p:spPr>
        <p:txBody>
          <a:bodyPr wrap="none" rtlCol="0">
            <a:spAutoFit/>
          </a:bodyPr>
          <a:lstStyle/>
          <a:p>
            <a:pPr marL="457200" indent="-457200">
              <a:buFont typeface="Wingdings" pitchFamily="2" charset="2"/>
              <a:buChar char="l"/>
            </a:pPr>
            <a:r>
              <a:rPr lang="en-US" altLang="zh-TW" sz="2400" dirty="0" smtClean="0"/>
              <a:t>Nodes with larger forwarding weight should be assigned a smaller </a:t>
            </a:r>
          </a:p>
          <a:p>
            <a:pPr algn="l">
              <a:buNone/>
            </a:pPr>
            <a:r>
              <a:rPr lang="en-US" altLang="zh-TW" sz="2400" dirty="0" smtClean="0"/>
              <a:t>         contention window size for getting higher chance of retransmission</a:t>
            </a:r>
          </a:p>
          <a:p>
            <a:pPr algn="l">
              <a:buNone/>
            </a:pPr>
            <a:r>
              <a:rPr lang="en-US" altLang="zh-TW" sz="2400" dirty="0" smtClean="0"/>
              <a:t>        </a:t>
            </a:r>
            <a:endParaRPr lang="zh-TW" altLang="en-US" sz="2400" dirty="0"/>
          </a:p>
        </p:txBody>
      </p:sp>
      <p:sp>
        <p:nvSpPr>
          <p:cNvPr id="7" name="橢圓 6"/>
          <p:cNvSpPr/>
          <p:nvPr/>
        </p:nvSpPr>
        <p:spPr bwMode="auto">
          <a:xfrm>
            <a:off x="1849395" y="1639863"/>
            <a:ext cx="766773" cy="657234"/>
          </a:xfrm>
          <a:prstGeom prst="ellipse">
            <a:avLst/>
          </a:prstGeom>
          <a:noFill/>
          <a:ln w="28575" cap="flat" cmpd="sng" algn="ctr">
            <a:solidFill>
              <a:srgbClr val="FF33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26" name="橢圓 25"/>
          <p:cNvSpPr/>
          <p:nvPr/>
        </p:nvSpPr>
        <p:spPr bwMode="auto">
          <a:xfrm>
            <a:off x="6632598" y="1749402"/>
            <a:ext cx="766773" cy="657234"/>
          </a:xfrm>
          <a:prstGeom prst="ellipse">
            <a:avLst/>
          </a:prstGeom>
          <a:noFill/>
          <a:ln w="28575" cap="flat" cmpd="sng" algn="ctr">
            <a:solidFill>
              <a:srgbClr val="FF33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30" name="手繪多邊形 29"/>
          <p:cNvSpPr/>
          <p:nvPr/>
        </p:nvSpPr>
        <p:spPr bwMode="auto">
          <a:xfrm>
            <a:off x="2251881" y="2306472"/>
            <a:ext cx="4749420" cy="623247"/>
          </a:xfrm>
          <a:custGeom>
            <a:avLst/>
            <a:gdLst>
              <a:gd name="connsiteX0" fmla="*/ 0 w 4749420"/>
              <a:gd name="connsiteY0" fmla="*/ 0 h 623247"/>
              <a:gd name="connsiteX1" fmla="*/ 3657600 w 4749420"/>
              <a:gd name="connsiteY1" fmla="*/ 600501 h 623247"/>
              <a:gd name="connsiteX2" fmla="*/ 4749420 w 4749420"/>
              <a:gd name="connsiteY2" fmla="*/ 136477 h 623247"/>
            </a:gdLst>
            <a:ahLst/>
            <a:cxnLst>
              <a:cxn ang="0">
                <a:pos x="connsiteX0" y="connsiteY0"/>
              </a:cxn>
              <a:cxn ang="0">
                <a:pos x="connsiteX1" y="connsiteY1"/>
              </a:cxn>
              <a:cxn ang="0">
                <a:pos x="connsiteX2" y="connsiteY2"/>
              </a:cxn>
            </a:cxnLst>
            <a:rect l="l" t="t" r="r" b="b"/>
            <a:pathLst>
              <a:path w="4749420" h="623247">
                <a:moveTo>
                  <a:pt x="0" y="0"/>
                </a:moveTo>
                <a:cubicBezTo>
                  <a:pt x="1433015" y="288877"/>
                  <a:pt x="2866030" y="577755"/>
                  <a:pt x="3657600" y="600501"/>
                </a:cubicBezTo>
                <a:cubicBezTo>
                  <a:pt x="4449170" y="623247"/>
                  <a:pt x="4599295" y="379862"/>
                  <a:pt x="4749420" y="136477"/>
                </a:cubicBezTo>
              </a:path>
            </a:pathLst>
          </a:custGeom>
          <a:noFill/>
          <a:ln w="38100" cap="flat" cmpd="sng" algn="ctr">
            <a:solidFill>
              <a:srgbClr val="FF33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31" name="文字方塊 30"/>
          <p:cNvSpPr txBox="1"/>
          <p:nvPr/>
        </p:nvSpPr>
        <p:spPr>
          <a:xfrm>
            <a:off x="498414" y="3730326"/>
            <a:ext cx="8913337" cy="794064"/>
          </a:xfrm>
          <a:prstGeom prst="rect">
            <a:avLst/>
          </a:prstGeom>
          <a:noFill/>
        </p:spPr>
        <p:txBody>
          <a:bodyPr wrap="none" rtlCol="0">
            <a:spAutoFit/>
          </a:bodyPr>
          <a:lstStyle/>
          <a:p>
            <a:pPr marL="457200" indent="-457200">
              <a:buFont typeface="Wingdings" pitchFamily="2" charset="2"/>
              <a:buChar char="l"/>
            </a:pPr>
            <a:r>
              <a:rPr lang="en-US" altLang="zh-TW" sz="2400" smtClean="0"/>
              <a:t>When CA is done, then adjust the contention window size by their </a:t>
            </a:r>
          </a:p>
          <a:p>
            <a:pPr marL="457200" indent="-457200" algn="l">
              <a:buNone/>
            </a:pPr>
            <a:r>
              <a:rPr lang="en-US" altLang="zh-TW" sz="2400" smtClean="0"/>
              <a:t>       forwarding weight.</a:t>
            </a:r>
          </a:p>
        </p:txBody>
      </p:sp>
    </p:spTree>
    <p:custDataLst>
      <p:tags r:id="rId1"/>
    </p:custDataLst>
  </p:cSld>
  <p:clrMapOvr>
    <a:masterClrMapping/>
  </p:clrMapOvr>
  <p:transition advTm="501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childTnLst>
                                </p:cTn>
                              </p:par>
                            </p:childTnLst>
                          </p:cTn>
                        </p:par>
                        <p:par>
                          <p:cTn id="12" fill="hold">
                            <p:stCondLst>
                              <p:cond delay="4000"/>
                            </p:stCondLst>
                            <p:childTnLst>
                              <p:par>
                                <p:cTn id="13" presetID="10" presetClass="entr" presetSubtype="0" fill="hold" grpId="1"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1"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a:xfrm>
            <a:off x="863544" y="179343"/>
            <a:ext cx="9064689" cy="620713"/>
          </a:xfrm>
        </p:spPr>
        <p:txBody>
          <a:bodyPr/>
          <a:lstStyle/>
          <a:p>
            <a:pPr lvl="1">
              <a:lnSpc>
                <a:spcPct val="80000"/>
              </a:lnSpc>
            </a:pPr>
            <a:r>
              <a:rPr lang="en-US" altLang="zh-TW" sz="2800" smtClean="0"/>
              <a:t>Weight-Aware Channel Assignment Algorithm Work Flow</a:t>
            </a:r>
            <a:br>
              <a:rPr lang="en-US" altLang="zh-TW" sz="2800" smtClean="0"/>
            </a:br>
            <a:r>
              <a:rPr lang="en-US" altLang="zh-TW" sz="2800" smtClean="0"/>
              <a:t> Post Processing Part</a:t>
            </a:r>
          </a:p>
        </p:txBody>
      </p:sp>
      <p:sp>
        <p:nvSpPr>
          <p:cNvPr id="906242"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06241" name="Object 1"/>
          <p:cNvGraphicFramePr>
            <a:graphicFrameLocks noChangeAspect="1"/>
          </p:cNvGraphicFramePr>
          <p:nvPr/>
        </p:nvGraphicFramePr>
        <p:xfrm>
          <a:off x="1265187" y="1055655"/>
          <a:ext cx="7631217" cy="5294385"/>
        </p:xfrm>
        <a:graphic>
          <a:graphicData uri="http://schemas.openxmlformats.org/presentationml/2006/ole">
            <mc:AlternateContent xmlns:mc="http://schemas.openxmlformats.org/markup-compatibility/2006">
              <mc:Choice xmlns:v="urn:schemas-microsoft-com:vml" Requires="v">
                <p:oleObj spid="_x0000_s981000" name="Visio" r:id="rId5" imgW="3646551" imgH="5071491" progId="">
                  <p:embed/>
                </p:oleObj>
              </mc:Choice>
              <mc:Fallback>
                <p:oleObj name="Visio" r:id="rId5" imgW="3646551" imgH="5071491" progId="">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5187" y="1055655"/>
                        <a:ext cx="7631217" cy="52943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矩形 66"/>
          <p:cNvSpPr/>
          <p:nvPr/>
        </p:nvSpPr>
        <p:spPr bwMode="auto">
          <a:xfrm>
            <a:off x="1192161" y="4743467"/>
            <a:ext cx="7740756" cy="1679599"/>
          </a:xfrm>
          <a:prstGeom prst="rect">
            <a:avLst/>
          </a:prstGeom>
          <a:noFill/>
          <a:ln w="38100">
            <a:prstDash val="dash"/>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69" name="圓角矩形 68"/>
          <p:cNvSpPr/>
          <p:nvPr/>
        </p:nvSpPr>
        <p:spPr bwMode="auto">
          <a:xfrm>
            <a:off x="1192161" y="5619780"/>
            <a:ext cx="2884527" cy="730260"/>
          </a:xfrm>
          <a:prstGeom prst="roundRect">
            <a:avLst/>
          </a:prstGeom>
          <a:solidFill>
            <a:srgbClr val="FF0000">
              <a:alpha val="28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70" name="圓角矩形 69"/>
          <p:cNvSpPr/>
          <p:nvPr/>
        </p:nvSpPr>
        <p:spPr bwMode="auto">
          <a:xfrm>
            <a:off x="6084903" y="5656293"/>
            <a:ext cx="2884527" cy="730260"/>
          </a:xfrm>
          <a:prstGeom prst="roundRect">
            <a:avLst/>
          </a:prstGeom>
          <a:solidFill>
            <a:srgbClr val="FF0000">
              <a:alpha val="28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Tree>
    <p:custDataLst>
      <p:tags r:id="rId2"/>
    </p:custDataLst>
  </p:cSld>
  <p:clrMapOvr>
    <a:masterClrMapping/>
  </p:clrMapOvr>
  <p:transition advTm="501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diamond(in)">
                                      <p:cBhvr>
                                        <p:cTn id="7" dur="20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childTnLst>
                                </p:cTn>
                              </p:par>
                              <p:par>
                                <p:cTn id="12" presetID="10" presetClass="entr" presetSubtype="0" fill="hold" grpId="1" nodeType="with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fade">
                                      <p:cBhvr>
                                        <p:cTn id="14" dur="200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0" presetClass="entr" presetSubtype="0" fill="hold" grpId="1"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9" grpId="0" animBg="1"/>
      <p:bldP spid="69" grpId="1" animBg="1"/>
      <p:bldP spid="70" grpId="0" animBg="1"/>
      <p:bldP spid="7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a:xfrm>
            <a:off x="863544" y="179343"/>
            <a:ext cx="9064689" cy="620713"/>
          </a:xfrm>
        </p:spPr>
        <p:txBody>
          <a:bodyPr/>
          <a:lstStyle/>
          <a:p>
            <a:pPr lvl="1">
              <a:lnSpc>
                <a:spcPct val="80000"/>
              </a:lnSpc>
            </a:pPr>
            <a:r>
              <a:rPr lang="en-US" altLang="zh-TW" sz="2800" smtClean="0"/>
              <a:t>Weight-Aware Channel Assignment Algorithm Work Flow</a:t>
            </a:r>
            <a:br>
              <a:rPr lang="en-US" altLang="zh-TW" sz="2800" smtClean="0"/>
            </a:br>
            <a:r>
              <a:rPr lang="en-US" altLang="zh-TW" sz="2800" smtClean="0"/>
              <a:t> Post Processing Part – Multicast tree modification</a:t>
            </a:r>
          </a:p>
        </p:txBody>
      </p:sp>
      <p:sp>
        <p:nvSpPr>
          <p:cNvPr id="906242"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9" name="Text Box 3"/>
          <p:cNvSpPr txBox="1">
            <a:spLocks noChangeArrowheads="1"/>
          </p:cNvSpPr>
          <p:nvPr/>
        </p:nvSpPr>
        <p:spPr bwMode="auto">
          <a:xfrm>
            <a:off x="863544" y="1530324"/>
            <a:ext cx="8544042" cy="912825"/>
          </a:xfrm>
          <a:prstGeom prst="rect">
            <a:avLst/>
          </a:prstGeom>
          <a:solidFill>
            <a:schemeClr val="bg1"/>
          </a:solidFill>
          <a:ln w="9525">
            <a:noFill/>
            <a:miter lim="800000"/>
            <a:headEnd/>
            <a:tailEnd/>
          </a:ln>
          <a:effectLst/>
        </p:spPr>
        <p:txBody>
          <a:bodyPr/>
          <a:lstStyle/>
          <a:p>
            <a:pPr algn="l" eaLnBrk="1" hangingPunct="1">
              <a:lnSpc>
                <a:spcPct val="100000"/>
              </a:lnSpc>
              <a:spcBef>
                <a:spcPct val="50000"/>
              </a:spcBef>
              <a:buClr>
                <a:schemeClr val="accent2"/>
              </a:buClr>
              <a:buSzPct val="60000"/>
              <a:buFont typeface="Wingdings" pitchFamily="2" charset="2"/>
              <a:buChar char="q"/>
            </a:pPr>
            <a:r>
              <a:rPr lang="en-US" altLang="zh-TW" sz="2400" smtClean="0"/>
              <a:t>  Receiver Nodes will impact the topology of multicast tree as   </a:t>
            </a:r>
          </a:p>
          <a:p>
            <a:pPr algn="l" eaLnBrk="1" hangingPunct="1">
              <a:lnSpc>
                <a:spcPct val="100000"/>
              </a:lnSpc>
              <a:spcBef>
                <a:spcPct val="50000"/>
              </a:spcBef>
              <a:buClr>
                <a:schemeClr val="accent2"/>
              </a:buClr>
              <a:buSzPct val="60000"/>
              <a:buNone/>
            </a:pPr>
            <a:r>
              <a:rPr lang="en-US" altLang="zh-TW" sz="2400" smtClean="0"/>
              <a:t>    their location changed.</a:t>
            </a:r>
          </a:p>
          <a:p>
            <a:pPr algn="l" eaLnBrk="1" hangingPunct="1">
              <a:lnSpc>
                <a:spcPct val="100000"/>
              </a:lnSpc>
              <a:spcBef>
                <a:spcPct val="50000"/>
              </a:spcBef>
              <a:buClr>
                <a:schemeClr val="accent2"/>
              </a:buClr>
              <a:buSzPct val="60000"/>
              <a:buNone/>
            </a:pPr>
            <a:endParaRPr lang="en-US" altLang="zh-TW" sz="2400"/>
          </a:p>
        </p:txBody>
      </p:sp>
      <p:sp>
        <p:nvSpPr>
          <p:cNvPr id="10" name="Text Box 3"/>
          <p:cNvSpPr txBox="1">
            <a:spLocks noChangeArrowheads="1"/>
          </p:cNvSpPr>
          <p:nvPr/>
        </p:nvSpPr>
        <p:spPr bwMode="auto">
          <a:xfrm>
            <a:off x="863544" y="3063870"/>
            <a:ext cx="8544042" cy="912825"/>
          </a:xfrm>
          <a:prstGeom prst="rect">
            <a:avLst/>
          </a:prstGeom>
          <a:solidFill>
            <a:schemeClr val="bg1"/>
          </a:solidFill>
          <a:ln w="9525">
            <a:noFill/>
            <a:miter lim="800000"/>
            <a:headEnd/>
            <a:tailEnd/>
          </a:ln>
          <a:effectLst/>
        </p:spPr>
        <p:txBody>
          <a:bodyPr/>
          <a:lstStyle/>
          <a:p>
            <a:pPr algn="l" eaLnBrk="1" hangingPunct="1">
              <a:lnSpc>
                <a:spcPct val="100000"/>
              </a:lnSpc>
              <a:spcBef>
                <a:spcPct val="50000"/>
              </a:spcBef>
              <a:buClr>
                <a:schemeClr val="accent2"/>
              </a:buClr>
              <a:buSzPct val="60000"/>
              <a:buFont typeface="Wingdings" pitchFamily="2" charset="2"/>
              <a:buChar char="q"/>
            </a:pPr>
            <a:r>
              <a:rPr lang="en-US" altLang="zh-TW" sz="2400" smtClean="0"/>
              <a:t>  Two common precedure of reflecting the change of multicast tree.</a:t>
            </a:r>
          </a:p>
          <a:p>
            <a:pPr lvl="1" algn="l" eaLnBrk="1" hangingPunct="1">
              <a:lnSpc>
                <a:spcPct val="100000"/>
              </a:lnSpc>
              <a:spcBef>
                <a:spcPct val="50000"/>
              </a:spcBef>
              <a:buClr>
                <a:schemeClr val="accent2"/>
              </a:buClr>
              <a:buSzPct val="60000"/>
              <a:buFont typeface="Wingdings" pitchFamily="2" charset="2"/>
              <a:buChar char="q"/>
            </a:pPr>
            <a:r>
              <a:rPr lang="en-US" altLang="zh-TW" sz="2400" smtClean="0"/>
              <a:t> Path establishment – Add new non-tree node as part of tree</a:t>
            </a:r>
          </a:p>
          <a:p>
            <a:pPr lvl="1" algn="l" eaLnBrk="1" hangingPunct="1">
              <a:lnSpc>
                <a:spcPct val="100000"/>
              </a:lnSpc>
              <a:spcBef>
                <a:spcPct val="50000"/>
              </a:spcBef>
              <a:buClr>
                <a:schemeClr val="accent2"/>
              </a:buClr>
              <a:buSzPct val="60000"/>
              <a:buNone/>
            </a:pPr>
            <a:r>
              <a:rPr lang="en-US" altLang="zh-TW" sz="2400" smtClean="0"/>
              <a:t>                                     [Channel assignment required]</a:t>
            </a:r>
          </a:p>
          <a:p>
            <a:pPr lvl="1" algn="l" eaLnBrk="1" hangingPunct="1">
              <a:lnSpc>
                <a:spcPct val="100000"/>
              </a:lnSpc>
              <a:spcBef>
                <a:spcPct val="50000"/>
              </a:spcBef>
              <a:buClr>
                <a:schemeClr val="accent2"/>
              </a:buClr>
              <a:buSzPct val="60000"/>
              <a:buFont typeface="Wingdings" pitchFamily="2" charset="2"/>
              <a:buChar char="q"/>
            </a:pPr>
            <a:r>
              <a:rPr lang="en-US" altLang="zh-TW" sz="2400" smtClean="0"/>
              <a:t> Path prunning – Remove the tree nodes which has not </a:t>
            </a:r>
          </a:p>
          <a:p>
            <a:pPr lvl="1" algn="l" eaLnBrk="1" hangingPunct="1">
              <a:lnSpc>
                <a:spcPct val="100000"/>
              </a:lnSpc>
              <a:spcBef>
                <a:spcPct val="50000"/>
              </a:spcBef>
              <a:buClr>
                <a:schemeClr val="accent2"/>
              </a:buClr>
              <a:buSzPct val="60000"/>
              <a:buNone/>
            </a:pPr>
            <a:r>
              <a:rPr lang="en-US" altLang="zh-TW" sz="2400" smtClean="0"/>
              <a:t>                              registerred receivers.</a:t>
            </a:r>
          </a:p>
          <a:p>
            <a:pPr lvl="1" algn="l" eaLnBrk="1" hangingPunct="1">
              <a:lnSpc>
                <a:spcPct val="100000"/>
              </a:lnSpc>
              <a:spcBef>
                <a:spcPct val="50000"/>
              </a:spcBef>
              <a:buClr>
                <a:schemeClr val="accent2"/>
              </a:buClr>
              <a:buSzPct val="60000"/>
              <a:buNone/>
            </a:pPr>
            <a:r>
              <a:rPr lang="en-US" altLang="zh-TW" sz="2400" smtClean="0"/>
              <a:t>                                     [Broadcast message to neighbors]</a:t>
            </a:r>
          </a:p>
          <a:p>
            <a:pPr algn="l" eaLnBrk="1" hangingPunct="1">
              <a:lnSpc>
                <a:spcPct val="100000"/>
              </a:lnSpc>
              <a:spcBef>
                <a:spcPct val="50000"/>
              </a:spcBef>
              <a:buClr>
                <a:schemeClr val="accent2"/>
              </a:buClr>
              <a:buSzPct val="60000"/>
              <a:buNone/>
            </a:pPr>
            <a:endParaRPr lang="en-US" altLang="zh-TW" sz="2400"/>
          </a:p>
        </p:txBody>
      </p:sp>
    </p:spTree>
    <p:custDataLst>
      <p:tags r:id="rId1"/>
    </p:custDataLst>
  </p:cSld>
  <p:clrMapOvr>
    <a:masterClrMapping/>
  </p:clrMapOvr>
  <p:transition advTm="50188"/>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a:xfrm>
            <a:off x="863544" y="179343"/>
            <a:ext cx="9064689" cy="620713"/>
          </a:xfrm>
        </p:spPr>
        <p:txBody>
          <a:bodyPr/>
          <a:lstStyle/>
          <a:p>
            <a:pPr lvl="1">
              <a:lnSpc>
                <a:spcPct val="80000"/>
              </a:lnSpc>
            </a:pPr>
            <a:r>
              <a:rPr lang="en-US" altLang="zh-TW" sz="2800" smtClean="0"/>
              <a:t>Weight-Aware Channel Assignment Algorithm Work Flow</a:t>
            </a:r>
            <a:br>
              <a:rPr lang="en-US" altLang="zh-TW" sz="2800" smtClean="0"/>
            </a:br>
            <a:r>
              <a:rPr lang="en-US" altLang="zh-TW" sz="2800" smtClean="0"/>
              <a:t> Post Processing Part – Channel Re-assignment</a:t>
            </a:r>
          </a:p>
        </p:txBody>
      </p:sp>
      <p:sp>
        <p:nvSpPr>
          <p:cNvPr id="906242"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流程圖: 準備作業 6"/>
          <p:cNvSpPr/>
          <p:nvPr/>
        </p:nvSpPr>
        <p:spPr bwMode="auto">
          <a:xfrm>
            <a:off x="973083" y="1165194"/>
            <a:ext cx="1314468" cy="474669"/>
          </a:xfrm>
          <a:prstGeom prst="flowChartPreparation">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None/>
              <a:tabLst/>
            </a:pPr>
            <a:r>
              <a:rPr kumimoji="1" lang="en-US" altLang="zh-TW" sz="1600" b="0" i="0" u="none" strike="noStrike" cap="none" normalizeH="0" baseline="0" smtClean="0">
                <a:ln>
                  <a:noFill/>
                </a:ln>
                <a:solidFill>
                  <a:srgbClr val="0000FF"/>
                </a:solidFill>
                <a:effectLst/>
                <a:latin typeface="Times New Roman" pitchFamily="18" charset="0"/>
                <a:ea typeface="新細明體" pitchFamily="18" charset="-120"/>
              </a:rPr>
              <a:t>Start        </a:t>
            </a:r>
            <a:endParaRPr kumimoji="1" lang="zh-TW" altLang="en-US" sz="1600" b="0" i="0" u="none" strike="noStrike" cap="none" normalizeH="0" baseline="0" smtClean="0">
              <a:ln>
                <a:noFill/>
              </a:ln>
              <a:solidFill>
                <a:srgbClr val="0000FF"/>
              </a:solidFill>
              <a:effectLst/>
              <a:latin typeface="Times New Roman" pitchFamily="18" charset="0"/>
              <a:ea typeface="新細明體" pitchFamily="18" charset="-120"/>
            </a:endParaRPr>
          </a:p>
        </p:txBody>
      </p:sp>
      <p:sp>
        <p:nvSpPr>
          <p:cNvPr id="8" name="矩形 7"/>
          <p:cNvSpPr/>
          <p:nvPr/>
        </p:nvSpPr>
        <p:spPr bwMode="auto">
          <a:xfrm>
            <a:off x="388875" y="2187558"/>
            <a:ext cx="2482884" cy="76677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685800" marR="0" indent="-228600" algn="r" defTabSz="914400" rtl="0" eaLnBrk="0" fontAlgn="base" latinLnBrk="0" hangingPunct="0">
              <a:lnSpc>
                <a:spcPct val="90000"/>
              </a:lnSpc>
              <a:spcBef>
                <a:spcPct val="10000"/>
              </a:spcBef>
              <a:spcAft>
                <a:spcPct val="0"/>
              </a:spcAft>
              <a:buClrTx/>
              <a:buSzPct val="100000"/>
              <a:buNone/>
              <a:tabLst/>
            </a:pPr>
            <a:r>
              <a:rPr lang="en-US" altLang="zh-TW" smtClean="0">
                <a:solidFill>
                  <a:srgbClr val="0000FF"/>
                </a:solidFill>
                <a:latin typeface="Times New Roman" pitchFamily="18" charset="0"/>
                <a:ea typeface="新細明體" pitchFamily="18" charset="-120"/>
              </a:rPr>
              <a:t>Receiver move result  the </a:t>
            </a:r>
          </a:p>
          <a:p>
            <a:pPr marL="685800" marR="0" indent="-228600" algn="r" defTabSz="914400" rtl="0" eaLnBrk="0" fontAlgn="base" latinLnBrk="0" hangingPunct="0">
              <a:lnSpc>
                <a:spcPct val="90000"/>
              </a:lnSpc>
              <a:spcBef>
                <a:spcPct val="10000"/>
              </a:spcBef>
              <a:spcAft>
                <a:spcPct val="0"/>
              </a:spcAft>
              <a:buClrTx/>
              <a:buSzPct val="100000"/>
              <a:buNone/>
              <a:tabLst/>
            </a:pPr>
            <a:r>
              <a:rPr kumimoji="1" lang="en-US" altLang="zh-TW" sz="1600" b="0" i="0" u="none" strike="noStrike" cap="none" normalizeH="0" baseline="0" smtClean="0">
                <a:ln>
                  <a:noFill/>
                </a:ln>
                <a:solidFill>
                  <a:srgbClr val="0000FF"/>
                </a:solidFill>
                <a:effectLst/>
                <a:latin typeface="Times New Roman" pitchFamily="18" charset="0"/>
                <a:ea typeface="新細明體" pitchFamily="18" charset="-120"/>
              </a:rPr>
              <a:t>FW</a:t>
            </a:r>
            <a:r>
              <a:rPr kumimoji="1" lang="en-US" altLang="zh-TW" sz="1600" b="0" i="0" u="none" strike="noStrike" cap="none" normalizeH="0" smtClean="0">
                <a:ln>
                  <a:noFill/>
                </a:ln>
                <a:solidFill>
                  <a:srgbClr val="0000FF"/>
                </a:solidFill>
                <a:effectLst/>
                <a:latin typeface="Times New Roman" pitchFamily="18" charset="0"/>
                <a:ea typeface="新細明體" pitchFamily="18" charset="-120"/>
              </a:rPr>
              <a:t> change of a tree node </a:t>
            </a:r>
            <a:endParaRPr kumimoji="1" lang="zh-TW" altLang="en-US" sz="1600" b="0" i="0" u="none" strike="noStrike" cap="none" normalizeH="0" baseline="0" smtClean="0">
              <a:ln>
                <a:noFill/>
              </a:ln>
              <a:solidFill>
                <a:srgbClr val="0000FF"/>
              </a:solidFill>
              <a:effectLst/>
              <a:latin typeface="Times New Roman" pitchFamily="18" charset="0"/>
              <a:ea typeface="新細明體" pitchFamily="18" charset="-120"/>
            </a:endParaRPr>
          </a:p>
        </p:txBody>
      </p:sp>
      <p:sp>
        <p:nvSpPr>
          <p:cNvPr id="11" name="菱形 10"/>
          <p:cNvSpPr/>
          <p:nvPr/>
        </p:nvSpPr>
        <p:spPr bwMode="auto">
          <a:xfrm>
            <a:off x="790518" y="3319461"/>
            <a:ext cx="1679598" cy="985851"/>
          </a:xfrm>
          <a:prstGeom prst="diamon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None/>
              <a:tabLst/>
            </a:pPr>
            <a:r>
              <a:rPr lang="en-US" altLang="zh-TW" smtClean="0">
                <a:solidFill>
                  <a:srgbClr val="0000FF"/>
                </a:solidFill>
                <a:latin typeface="Times New Roman" pitchFamily="18" charset="0"/>
                <a:ea typeface="新細明體" pitchFamily="18" charset="-120"/>
              </a:rPr>
              <a:t>FW is      </a:t>
            </a:r>
          </a:p>
          <a:p>
            <a:pPr marL="685800" marR="0" indent="-228600" algn="ctr" defTabSz="914400" rtl="0" eaLnBrk="0" fontAlgn="base" latinLnBrk="0" hangingPunct="0">
              <a:lnSpc>
                <a:spcPct val="90000"/>
              </a:lnSpc>
              <a:spcBef>
                <a:spcPct val="10000"/>
              </a:spcBef>
              <a:spcAft>
                <a:spcPct val="0"/>
              </a:spcAft>
              <a:buClrTx/>
              <a:buSzPct val="100000"/>
              <a:buNone/>
              <a:tabLst/>
            </a:pPr>
            <a:r>
              <a:rPr lang="en-US" altLang="zh-TW" smtClean="0">
                <a:solidFill>
                  <a:srgbClr val="0000FF"/>
                </a:solidFill>
                <a:latin typeface="Times New Roman" pitchFamily="18" charset="0"/>
                <a:ea typeface="新細明體" pitchFamily="18" charset="-120"/>
              </a:rPr>
              <a:t>increased?     </a:t>
            </a:r>
            <a:endParaRPr kumimoji="1" lang="zh-TW" altLang="en-US" sz="1600" b="0" i="0" u="none" strike="noStrike" cap="none" normalizeH="0" baseline="0" smtClean="0">
              <a:ln>
                <a:noFill/>
              </a:ln>
              <a:solidFill>
                <a:srgbClr val="0000FF"/>
              </a:solidFill>
              <a:effectLst/>
              <a:latin typeface="Times New Roman" pitchFamily="18" charset="0"/>
              <a:ea typeface="新細明體" pitchFamily="18" charset="-120"/>
            </a:endParaRPr>
          </a:p>
        </p:txBody>
      </p:sp>
      <p:sp>
        <p:nvSpPr>
          <p:cNvPr id="12" name="矩形 11"/>
          <p:cNvSpPr/>
          <p:nvPr/>
        </p:nvSpPr>
        <p:spPr bwMode="auto">
          <a:xfrm>
            <a:off x="3273402" y="2151045"/>
            <a:ext cx="2482884" cy="76677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685800" marR="0" indent="-228600" algn="r" defTabSz="914400" rtl="0" eaLnBrk="0" fontAlgn="base" latinLnBrk="0" hangingPunct="0">
              <a:lnSpc>
                <a:spcPct val="90000"/>
              </a:lnSpc>
              <a:spcBef>
                <a:spcPct val="10000"/>
              </a:spcBef>
              <a:spcAft>
                <a:spcPct val="0"/>
              </a:spcAft>
              <a:buClrTx/>
              <a:buSzPct val="100000"/>
              <a:buNone/>
              <a:tabLst/>
            </a:pPr>
            <a:r>
              <a:rPr lang="en-US" altLang="zh-TW" smtClean="0">
                <a:solidFill>
                  <a:srgbClr val="0000FF"/>
                </a:solidFill>
                <a:latin typeface="Times New Roman" pitchFamily="18" charset="0"/>
                <a:ea typeface="新細明體" pitchFamily="18" charset="-120"/>
              </a:rPr>
              <a:t>Adjust the contention    </a:t>
            </a:r>
          </a:p>
          <a:p>
            <a:pPr marL="685800" marR="0" indent="-228600" algn="r" defTabSz="914400" rtl="0" eaLnBrk="0" fontAlgn="base" latinLnBrk="0" hangingPunct="0">
              <a:lnSpc>
                <a:spcPct val="90000"/>
              </a:lnSpc>
              <a:spcBef>
                <a:spcPct val="10000"/>
              </a:spcBef>
              <a:spcAft>
                <a:spcPct val="0"/>
              </a:spcAft>
              <a:buClrTx/>
              <a:buSzPct val="100000"/>
              <a:buNone/>
              <a:tabLst/>
            </a:pPr>
            <a:r>
              <a:rPr lang="en-US" altLang="zh-TW" smtClean="0">
                <a:solidFill>
                  <a:srgbClr val="0000FF"/>
                </a:solidFill>
                <a:latin typeface="Times New Roman" pitchFamily="18" charset="0"/>
                <a:ea typeface="新細明體" pitchFamily="18" charset="-120"/>
              </a:rPr>
              <a:t>window smaller value    </a:t>
            </a:r>
          </a:p>
          <a:p>
            <a:pPr marL="685800" marR="0" indent="-228600" algn="r" defTabSz="914400" rtl="0" eaLnBrk="0" fontAlgn="base" latinLnBrk="0" hangingPunct="0">
              <a:lnSpc>
                <a:spcPct val="90000"/>
              </a:lnSpc>
              <a:spcBef>
                <a:spcPct val="10000"/>
              </a:spcBef>
              <a:spcAft>
                <a:spcPct val="0"/>
              </a:spcAft>
              <a:buClrTx/>
              <a:buSzPct val="100000"/>
              <a:buNone/>
              <a:tabLst/>
            </a:pPr>
            <a:r>
              <a:rPr lang="en-US" altLang="zh-TW" smtClean="0">
                <a:solidFill>
                  <a:srgbClr val="0000FF"/>
                </a:solidFill>
                <a:latin typeface="Times New Roman" pitchFamily="18" charset="0"/>
                <a:ea typeface="新細明體" pitchFamily="18" charset="-120"/>
              </a:rPr>
              <a:t>to reflect the FW        </a:t>
            </a:r>
            <a:endParaRPr kumimoji="1" lang="zh-TW" altLang="en-US" sz="1600" b="0" i="0" u="none" strike="noStrike" cap="none" normalizeH="0" baseline="0" smtClean="0">
              <a:ln>
                <a:noFill/>
              </a:ln>
              <a:solidFill>
                <a:srgbClr val="0000FF"/>
              </a:solidFill>
              <a:effectLst/>
              <a:latin typeface="Times New Roman" pitchFamily="18" charset="0"/>
              <a:ea typeface="新細明體" pitchFamily="18" charset="-120"/>
            </a:endParaRPr>
          </a:p>
        </p:txBody>
      </p:sp>
      <p:sp>
        <p:nvSpPr>
          <p:cNvPr id="13" name="矩形 12"/>
          <p:cNvSpPr/>
          <p:nvPr/>
        </p:nvSpPr>
        <p:spPr bwMode="auto">
          <a:xfrm>
            <a:off x="388875" y="4597416"/>
            <a:ext cx="2482884" cy="76677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685800" marR="0" indent="-228600" algn="r" defTabSz="914400" rtl="0" eaLnBrk="0" fontAlgn="base" latinLnBrk="0" hangingPunct="0">
              <a:lnSpc>
                <a:spcPct val="90000"/>
              </a:lnSpc>
              <a:spcBef>
                <a:spcPct val="10000"/>
              </a:spcBef>
              <a:spcAft>
                <a:spcPct val="0"/>
              </a:spcAft>
              <a:buClrTx/>
              <a:buSzPct val="100000"/>
              <a:buNone/>
              <a:tabLst/>
            </a:pPr>
            <a:r>
              <a:rPr lang="en-US" altLang="zh-TW" smtClean="0">
                <a:solidFill>
                  <a:srgbClr val="0000FF"/>
                </a:solidFill>
                <a:latin typeface="Times New Roman" pitchFamily="18" charset="0"/>
                <a:ea typeface="新細明體" pitchFamily="18" charset="-120"/>
              </a:rPr>
              <a:t>Adjust the contention    </a:t>
            </a:r>
          </a:p>
          <a:p>
            <a:pPr marL="685800" marR="0" indent="-228600" algn="r" defTabSz="914400" rtl="0" eaLnBrk="0" fontAlgn="base" latinLnBrk="0" hangingPunct="0">
              <a:lnSpc>
                <a:spcPct val="90000"/>
              </a:lnSpc>
              <a:spcBef>
                <a:spcPct val="10000"/>
              </a:spcBef>
              <a:spcAft>
                <a:spcPct val="0"/>
              </a:spcAft>
              <a:buClrTx/>
              <a:buSzPct val="100000"/>
              <a:buNone/>
              <a:tabLst/>
            </a:pPr>
            <a:r>
              <a:rPr lang="en-US" altLang="zh-TW" smtClean="0">
                <a:solidFill>
                  <a:srgbClr val="0000FF"/>
                </a:solidFill>
                <a:latin typeface="Times New Roman" pitchFamily="18" charset="0"/>
                <a:ea typeface="新細明體" pitchFamily="18" charset="-120"/>
              </a:rPr>
              <a:t>window larger value     </a:t>
            </a:r>
          </a:p>
          <a:p>
            <a:pPr marL="685800" marR="0" indent="-228600" algn="r" defTabSz="914400" rtl="0" eaLnBrk="0" fontAlgn="base" latinLnBrk="0" hangingPunct="0">
              <a:lnSpc>
                <a:spcPct val="90000"/>
              </a:lnSpc>
              <a:spcBef>
                <a:spcPct val="10000"/>
              </a:spcBef>
              <a:spcAft>
                <a:spcPct val="0"/>
              </a:spcAft>
              <a:buClrTx/>
              <a:buSzPct val="100000"/>
              <a:buNone/>
              <a:tabLst/>
            </a:pPr>
            <a:r>
              <a:rPr lang="en-US" altLang="zh-TW" smtClean="0">
                <a:solidFill>
                  <a:srgbClr val="0000FF"/>
                </a:solidFill>
                <a:latin typeface="Times New Roman" pitchFamily="18" charset="0"/>
                <a:ea typeface="新細明體" pitchFamily="18" charset="-120"/>
              </a:rPr>
              <a:t>to reflect the FW        </a:t>
            </a:r>
            <a:endParaRPr kumimoji="1" lang="zh-TW" altLang="en-US" sz="1600" b="0" i="0" u="none" strike="noStrike" cap="none" normalizeH="0" baseline="0" smtClean="0">
              <a:ln>
                <a:noFill/>
              </a:ln>
              <a:solidFill>
                <a:srgbClr val="0000FF"/>
              </a:solidFill>
              <a:effectLst/>
              <a:latin typeface="Times New Roman" pitchFamily="18" charset="0"/>
              <a:ea typeface="新細明體" pitchFamily="18" charset="-120"/>
            </a:endParaRPr>
          </a:p>
        </p:txBody>
      </p:sp>
      <p:cxnSp>
        <p:nvCxnSpPr>
          <p:cNvPr id="10" name="直線單箭頭接點 9"/>
          <p:cNvCxnSpPr>
            <a:stCxn id="7" idx="2"/>
            <a:endCxn id="8" idx="0"/>
          </p:cNvCxnSpPr>
          <p:nvPr/>
        </p:nvCxnSpPr>
        <p:spPr bwMode="auto">
          <a:xfrm rot="5400000">
            <a:off x="1356470" y="1913710"/>
            <a:ext cx="547695" cy="1588"/>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4" name="直線單箭頭接點 13"/>
          <p:cNvCxnSpPr>
            <a:stCxn id="8" idx="2"/>
            <a:endCxn id="11" idx="0"/>
          </p:cNvCxnSpPr>
          <p:nvPr/>
        </p:nvCxnSpPr>
        <p:spPr bwMode="auto">
          <a:xfrm rot="5400000">
            <a:off x="1447752" y="3136896"/>
            <a:ext cx="365130" cy="1588"/>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4" name="直線單箭頭接點 23"/>
          <p:cNvCxnSpPr>
            <a:stCxn id="11" idx="2"/>
            <a:endCxn id="13" idx="0"/>
          </p:cNvCxnSpPr>
          <p:nvPr/>
        </p:nvCxnSpPr>
        <p:spPr bwMode="auto">
          <a:xfrm rot="5400000">
            <a:off x="1484265" y="4451364"/>
            <a:ext cx="292104" cy="1588"/>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30" name="肘形接點 29"/>
          <p:cNvCxnSpPr>
            <a:stCxn id="11" idx="3"/>
            <a:endCxn id="12" idx="1"/>
          </p:cNvCxnSpPr>
          <p:nvPr/>
        </p:nvCxnSpPr>
        <p:spPr bwMode="auto">
          <a:xfrm flipV="1">
            <a:off x="2470116" y="2534432"/>
            <a:ext cx="803286" cy="1277955"/>
          </a:xfrm>
          <a:prstGeom prst="bentConnector3">
            <a:avLst>
              <a:gd name="adj1" fmla="val 72087"/>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32" name="文字方塊 31"/>
          <p:cNvSpPr txBox="1"/>
          <p:nvPr/>
        </p:nvSpPr>
        <p:spPr>
          <a:xfrm>
            <a:off x="2433603" y="3538539"/>
            <a:ext cx="332143" cy="313932"/>
          </a:xfrm>
          <a:prstGeom prst="rect">
            <a:avLst/>
          </a:prstGeom>
          <a:noFill/>
        </p:spPr>
        <p:txBody>
          <a:bodyPr wrap="none" rtlCol="0">
            <a:spAutoFit/>
          </a:bodyPr>
          <a:lstStyle/>
          <a:p>
            <a:pPr>
              <a:buNone/>
            </a:pPr>
            <a:r>
              <a:rPr lang="en-US" altLang="zh-TW" smtClean="0">
                <a:solidFill>
                  <a:srgbClr val="3366FF"/>
                </a:solidFill>
              </a:rPr>
              <a:t>Y</a:t>
            </a:r>
            <a:endParaRPr lang="zh-TW" altLang="en-US">
              <a:solidFill>
                <a:srgbClr val="3366FF"/>
              </a:solidFill>
            </a:endParaRPr>
          </a:p>
        </p:txBody>
      </p:sp>
      <p:sp>
        <p:nvSpPr>
          <p:cNvPr id="33" name="文字方塊 32"/>
          <p:cNvSpPr txBox="1"/>
          <p:nvPr/>
        </p:nvSpPr>
        <p:spPr>
          <a:xfrm>
            <a:off x="1739856" y="4319997"/>
            <a:ext cx="332143" cy="313932"/>
          </a:xfrm>
          <a:prstGeom prst="rect">
            <a:avLst/>
          </a:prstGeom>
          <a:noFill/>
        </p:spPr>
        <p:txBody>
          <a:bodyPr wrap="none" rtlCol="0">
            <a:spAutoFit/>
          </a:bodyPr>
          <a:lstStyle/>
          <a:p>
            <a:pPr>
              <a:buNone/>
            </a:pPr>
            <a:r>
              <a:rPr lang="en-US" altLang="zh-TW" smtClean="0">
                <a:solidFill>
                  <a:srgbClr val="3366FF"/>
                </a:solidFill>
              </a:rPr>
              <a:t>N</a:t>
            </a:r>
            <a:endParaRPr lang="zh-TW" altLang="en-US">
              <a:solidFill>
                <a:srgbClr val="3366FF"/>
              </a:solidFill>
            </a:endParaRPr>
          </a:p>
        </p:txBody>
      </p:sp>
      <p:sp>
        <p:nvSpPr>
          <p:cNvPr id="35" name="矩形 34"/>
          <p:cNvSpPr/>
          <p:nvPr/>
        </p:nvSpPr>
        <p:spPr bwMode="auto">
          <a:xfrm>
            <a:off x="3273402" y="4597416"/>
            <a:ext cx="2482884" cy="76677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685800" marR="0" indent="-228600" algn="r" defTabSz="914400" rtl="0" eaLnBrk="0" fontAlgn="base" latinLnBrk="0" hangingPunct="0">
              <a:lnSpc>
                <a:spcPct val="90000"/>
              </a:lnSpc>
              <a:spcBef>
                <a:spcPct val="10000"/>
              </a:spcBef>
              <a:spcAft>
                <a:spcPct val="0"/>
              </a:spcAft>
              <a:buClrTx/>
              <a:buSzPct val="100000"/>
              <a:buNone/>
              <a:tabLst/>
            </a:pPr>
            <a:r>
              <a:rPr lang="en-US" altLang="zh-TW" smtClean="0">
                <a:solidFill>
                  <a:srgbClr val="0000FF"/>
                </a:solidFill>
                <a:latin typeface="Times New Roman" pitchFamily="18" charset="0"/>
                <a:ea typeface="新細明體" pitchFamily="18" charset="-120"/>
              </a:rPr>
              <a:t>Notified the neighboring </a:t>
            </a:r>
          </a:p>
          <a:p>
            <a:pPr marL="685800" marR="0" indent="-228600" algn="r" defTabSz="914400" rtl="0" eaLnBrk="0" fontAlgn="base" latinLnBrk="0" hangingPunct="0">
              <a:lnSpc>
                <a:spcPct val="90000"/>
              </a:lnSpc>
              <a:spcBef>
                <a:spcPct val="10000"/>
              </a:spcBef>
              <a:spcAft>
                <a:spcPct val="0"/>
              </a:spcAft>
              <a:buClrTx/>
              <a:buSzPct val="100000"/>
              <a:buNone/>
              <a:tabLst/>
            </a:pPr>
            <a:r>
              <a:rPr lang="en-US" altLang="zh-TW" smtClean="0">
                <a:solidFill>
                  <a:srgbClr val="0000FF"/>
                </a:solidFill>
                <a:latin typeface="Times New Roman" pitchFamily="18" charset="0"/>
                <a:ea typeface="新細明體" pitchFamily="18" charset="-120"/>
              </a:rPr>
              <a:t>nodes to re-set their CW </a:t>
            </a:r>
          </a:p>
        </p:txBody>
      </p:sp>
      <p:cxnSp>
        <p:nvCxnSpPr>
          <p:cNvPr id="37" name="直線單箭頭接點 36"/>
          <p:cNvCxnSpPr>
            <a:stCxn id="13" idx="3"/>
            <a:endCxn id="35" idx="1"/>
          </p:cNvCxnSpPr>
          <p:nvPr/>
        </p:nvCxnSpPr>
        <p:spPr bwMode="auto">
          <a:xfrm>
            <a:off x="2871759" y="4980803"/>
            <a:ext cx="401643" cy="1588"/>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39" name="直線單箭頭接點 38"/>
          <p:cNvCxnSpPr>
            <a:stCxn id="12" idx="2"/>
            <a:endCxn id="35" idx="0"/>
          </p:cNvCxnSpPr>
          <p:nvPr/>
        </p:nvCxnSpPr>
        <p:spPr bwMode="auto">
          <a:xfrm rot="5400000">
            <a:off x="3675045" y="3757617"/>
            <a:ext cx="1679598" cy="1588"/>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41" name="菱形 40"/>
          <p:cNvSpPr/>
          <p:nvPr/>
        </p:nvSpPr>
        <p:spPr bwMode="auto">
          <a:xfrm>
            <a:off x="6413520" y="2078019"/>
            <a:ext cx="1679598" cy="985851"/>
          </a:xfrm>
          <a:prstGeom prst="diamon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None/>
              <a:tabLst/>
            </a:pPr>
            <a:r>
              <a:rPr lang="en-US" altLang="zh-TW" smtClean="0">
                <a:solidFill>
                  <a:srgbClr val="0000FF"/>
                </a:solidFill>
                <a:latin typeface="Times New Roman" pitchFamily="18" charset="0"/>
                <a:ea typeface="新細明體" pitchFamily="18" charset="-120"/>
              </a:rPr>
              <a:t>Pack Loss?     </a:t>
            </a:r>
            <a:endParaRPr kumimoji="1" lang="zh-TW" altLang="en-US" sz="1600" b="0" i="0" u="none" strike="noStrike" cap="none" normalizeH="0" baseline="0" smtClean="0">
              <a:ln>
                <a:noFill/>
              </a:ln>
              <a:solidFill>
                <a:srgbClr val="0000FF"/>
              </a:solidFill>
              <a:effectLst/>
              <a:latin typeface="Times New Roman" pitchFamily="18" charset="0"/>
              <a:ea typeface="新細明體" pitchFamily="18" charset="-120"/>
            </a:endParaRPr>
          </a:p>
        </p:txBody>
      </p:sp>
      <p:cxnSp>
        <p:nvCxnSpPr>
          <p:cNvPr id="43" name="圖案 42"/>
          <p:cNvCxnSpPr>
            <a:stCxn id="35" idx="3"/>
            <a:endCxn id="41" idx="0"/>
          </p:cNvCxnSpPr>
          <p:nvPr/>
        </p:nvCxnSpPr>
        <p:spPr bwMode="auto">
          <a:xfrm flipV="1">
            <a:off x="5756286" y="2078019"/>
            <a:ext cx="1497033" cy="2902784"/>
          </a:xfrm>
          <a:prstGeom prst="bentConnector4">
            <a:avLst>
              <a:gd name="adj1" fmla="val 12834"/>
              <a:gd name="adj2" fmla="val 107875"/>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44" name="矩形 43"/>
          <p:cNvSpPr/>
          <p:nvPr/>
        </p:nvSpPr>
        <p:spPr bwMode="auto">
          <a:xfrm>
            <a:off x="6194443" y="3429000"/>
            <a:ext cx="2154266" cy="76677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685800" marR="0" indent="-228600" algn="r" defTabSz="914400" rtl="0" eaLnBrk="0" fontAlgn="base" latinLnBrk="0" hangingPunct="0">
              <a:lnSpc>
                <a:spcPct val="90000"/>
              </a:lnSpc>
              <a:spcBef>
                <a:spcPct val="10000"/>
              </a:spcBef>
              <a:spcAft>
                <a:spcPct val="0"/>
              </a:spcAft>
              <a:buClrTx/>
              <a:buSzPct val="100000"/>
              <a:buNone/>
              <a:tabLst/>
            </a:pPr>
            <a:r>
              <a:rPr lang="en-US" altLang="zh-TW" smtClean="0">
                <a:solidFill>
                  <a:srgbClr val="0000FF"/>
                </a:solidFill>
                <a:latin typeface="Times New Roman" pitchFamily="18" charset="0"/>
                <a:ea typeface="新細明體" pitchFamily="18" charset="-120"/>
              </a:rPr>
              <a:t>Channel  Re-assignment</a:t>
            </a:r>
          </a:p>
        </p:txBody>
      </p:sp>
      <p:cxnSp>
        <p:nvCxnSpPr>
          <p:cNvPr id="48" name="直線單箭頭接點 47"/>
          <p:cNvCxnSpPr>
            <a:stCxn id="41" idx="2"/>
            <a:endCxn id="44" idx="0"/>
          </p:cNvCxnSpPr>
          <p:nvPr/>
        </p:nvCxnSpPr>
        <p:spPr bwMode="auto">
          <a:xfrm rot="16200000" flipH="1">
            <a:off x="7079882" y="3237306"/>
            <a:ext cx="365130" cy="18257"/>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49" name="流程圖: 結束點 48"/>
          <p:cNvSpPr/>
          <p:nvPr/>
        </p:nvSpPr>
        <p:spPr bwMode="auto">
          <a:xfrm>
            <a:off x="6596085" y="4853007"/>
            <a:ext cx="1350981" cy="511182"/>
          </a:xfrm>
          <a:prstGeom prst="flowChartTerminato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None/>
              <a:tabLst/>
            </a:pPr>
            <a:r>
              <a:rPr kumimoji="1" lang="en-US" altLang="zh-TW" sz="1600" b="0" i="0" u="none" strike="noStrike" cap="none" normalizeH="0" baseline="0" smtClean="0">
                <a:ln>
                  <a:noFill/>
                </a:ln>
                <a:solidFill>
                  <a:srgbClr val="0000FF"/>
                </a:solidFill>
                <a:effectLst/>
                <a:latin typeface="Times New Roman" pitchFamily="18" charset="0"/>
                <a:ea typeface="新細明體" pitchFamily="18" charset="-120"/>
              </a:rPr>
              <a:t>End         </a:t>
            </a:r>
            <a:endParaRPr kumimoji="1" lang="zh-TW" altLang="en-US" sz="1600" b="0" i="0" u="none" strike="noStrike" cap="none" normalizeH="0" baseline="0" smtClean="0">
              <a:ln>
                <a:noFill/>
              </a:ln>
              <a:solidFill>
                <a:srgbClr val="0000FF"/>
              </a:solidFill>
              <a:effectLst/>
              <a:latin typeface="Times New Roman" pitchFamily="18" charset="0"/>
              <a:ea typeface="新細明體" pitchFamily="18" charset="-120"/>
            </a:endParaRPr>
          </a:p>
        </p:txBody>
      </p:sp>
      <p:cxnSp>
        <p:nvCxnSpPr>
          <p:cNvPr id="51" name="直線單箭頭接點 50"/>
          <p:cNvCxnSpPr>
            <a:stCxn id="44" idx="2"/>
            <a:endCxn id="49" idx="0"/>
          </p:cNvCxnSpPr>
          <p:nvPr/>
        </p:nvCxnSpPr>
        <p:spPr bwMode="auto">
          <a:xfrm rot="5400000">
            <a:off x="6942959" y="4524390"/>
            <a:ext cx="657234" cy="1588"/>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53" name="肘形接點 52"/>
          <p:cNvCxnSpPr>
            <a:stCxn id="41" idx="3"/>
            <a:endCxn id="49" idx="3"/>
          </p:cNvCxnSpPr>
          <p:nvPr/>
        </p:nvCxnSpPr>
        <p:spPr bwMode="auto">
          <a:xfrm flipH="1">
            <a:off x="7947066" y="2570945"/>
            <a:ext cx="146052" cy="2537653"/>
          </a:xfrm>
          <a:prstGeom prst="bentConnector3">
            <a:avLst>
              <a:gd name="adj1" fmla="val -315376"/>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55" name="文字方塊 54"/>
          <p:cNvSpPr txBox="1"/>
          <p:nvPr/>
        </p:nvSpPr>
        <p:spPr>
          <a:xfrm>
            <a:off x="7326345" y="3027357"/>
            <a:ext cx="332143" cy="313932"/>
          </a:xfrm>
          <a:prstGeom prst="rect">
            <a:avLst/>
          </a:prstGeom>
          <a:noFill/>
        </p:spPr>
        <p:txBody>
          <a:bodyPr wrap="none" rtlCol="0">
            <a:spAutoFit/>
          </a:bodyPr>
          <a:lstStyle/>
          <a:p>
            <a:pPr>
              <a:buNone/>
            </a:pPr>
            <a:r>
              <a:rPr lang="en-US" altLang="zh-TW" smtClean="0">
                <a:solidFill>
                  <a:srgbClr val="3366FF"/>
                </a:solidFill>
              </a:rPr>
              <a:t>Y</a:t>
            </a:r>
            <a:endParaRPr lang="zh-TW" altLang="en-US">
              <a:solidFill>
                <a:srgbClr val="3366FF"/>
              </a:solidFill>
            </a:endParaRPr>
          </a:p>
        </p:txBody>
      </p:sp>
      <p:sp>
        <p:nvSpPr>
          <p:cNvPr id="56" name="文字方塊 55"/>
          <p:cNvSpPr txBox="1"/>
          <p:nvPr/>
        </p:nvSpPr>
        <p:spPr>
          <a:xfrm>
            <a:off x="8056605" y="2275269"/>
            <a:ext cx="332143" cy="313932"/>
          </a:xfrm>
          <a:prstGeom prst="rect">
            <a:avLst/>
          </a:prstGeom>
          <a:noFill/>
        </p:spPr>
        <p:txBody>
          <a:bodyPr wrap="none" rtlCol="0">
            <a:spAutoFit/>
          </a:bodyPr>
          <a:lstStyle/>
          <a:p>
            <a:pPr>
              <a:buNone/>
            </a:pPr>
            <a:r>
              <a:rPr lang="en-US" altLang="zh-TW" smtClean="0">
                <a:solidFill>
                  <a:srgbClr val="3366FF"/>
                </a:solidFill>
              </a:rPr>
              <a:t>N</a:t>
            </a:r>
            <a:endParaRPr lang="zh-TW" altLang="en-US">
              <a:solidFill>
                <a:srgbClr val="3366FF"/>
              </a:solidFill>
            </a:endParaRPr>
          </a:p>
        </p:txBody>
      </p:sp>
    </p:spTree>
    <p:custDataLst>
      <p:tags r:id="rId1"/>
    </p:custDataLst>
  </p:cSld>
  <p:clrMapOvr>
    <a:masterClrMapping/>
  </p:clrMapOvr>
  <p:transition advTm="501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fill="hold"/>
                                        <p:tgtEl>
                                          <p:spTgt spid="39"/>
                                        </p:tgtEl>
                                        <p:attrNameLst>
                                          <p:attrName>ppt_x</p:attrName>
                                        </p:attrNameLst>
                                      </p:cBhvr>
                                      <p:tavLst>
                                        <p:tav tm="0">
                                          <p:val>
                                            <p:strVal val="#ppt_x"/>
                                          </p:val>
                                        </p:tav>
                                        <p:tav tm="100000">
                                          <p:val>
                                            <p:strVal val="#ppt_x"/>
                                          </p:val>
                                        </p:tav>
                                      </p:tavLst>
                                    </p:anim>
                                    <p:anim calcmode="lin" valueType="num">
                                      <p:cBhvr additive="base">
                                        <p:cTn id="60" dur="500" fill="hold"/>
                                        <p:tgtEl>
                                          <p:spTgt spid="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additive="base">
                                        <p:cTn id="69" dur="500" fill="hold"/>
                                        <p:tgtEl>
                                          <p:spTgt spid="43"/>
                                        </p:tgtEl>
                                        <p:attrNameLst>
                                          <p:attrName>ppt_x</p:attrName>
                                        </p:attrNameLst>
                                      </p:cBhvr>
                                      <p:tavLst>
                                        <p:tav tm="0">
                                          <p:val>
                                            <p:strVal val="#ppt_x"/>
                                          </p:val>
                                        </p:tav>
                                        <p:tav tm="100000">
                                          <p:val>
                                            <p:strVal val="#ppt_x"/>
                                          </p:val>
                                        </p:tav>
                                      </p:tavLst>
                                    </p:anim>
                                    <p:anim calcmode="lin" valueType="num">
                                      <p:cBhvr additive="base">
                                        <p:cTn id="70" dur="500" fill="hold"/>
                                        <p:tgtEl>
                                          <p:spTgt spid="4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fill="hold"/>
                                        <p:tgtEl>
                                          <p:spTgt spid="41"/>
                                        </p:tgtEl>
                                        <p:attrNameLst>
                                          <p:attrName>ppt_x</p:attrName>
                                        </p:attrNameLst>
                                      </p:cBhvr>
                                      <p:tavLst>
                                        <p:tav tm="0">
                                          <p:val>
                                            <p:strVal val="#ppt_x"/>
                                          </p:val>
                                        </p:tav>
                                        <p:tav tm="100000">
                                          <p:val>
                                            <p:strVal val="#ppt_x"/>
                                          </p:val>
                                        </p:tav>
                                      </p:tavLst>
                                    </p:anim>
                                    <p:anim calcmode="lin" valueType="num">
                                      <p:cBhvr additive="base">
                                        <p:cTn id="7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additive="base">
                                        <p:cTn id="79" dur="500" fill="hold"/>
                                        <p:tgtEl>
                                          <p:spTgt spid="56"/>
                                        </p:tgtEl>
                                        <p:attrNameLst>
                                          <p:attrName>ppt_x</p:attrName>
                                        </p:attrNameLst>
                                      </p:cBhvr>
                                      <p:tavLst>
                                        <p:tav tm="0">
                                          <p:val>
                                            <p:strVal val="#ppt_x"/>
                                          </p:val>
                                        </p:tav>
                                        <p:tav tm="100000">
                                          <p:val>
                                            <p:strVal val="#ppt_x"/>
                                          </p:val>
                                        </p:tav>
                                      </p:tavLst>
                                    </p:anim>
                                    <p:anim calcmode="lin" valueType="num">
                                      <p:cBhvr additive="base">
                                        <p:cTn id="80" dur="500" fill="hold"/>
                                        <p:tgtEl>
                                          <p:spTgt spid="56"/>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500" fill="hold"/>
                                        <p:tgtEl>
                                          <p:spTgt spid="53"/>
                                        </p:tgtEl>
                                        <p:attrNameLst>
                                          <p:attrName>ppt_x</p:attrName>
                                        </p:attrNameLst>
                                      </p:cBhvr>
                                      <p:tavLst>
                                        <p:tav tm="0">
                                          <p:val>
                                            <p:strVal val="#ppt_x"/>
                                          </p:val>
                                        </p:tav>
                                        <p:tav tm="100000">
                                          <p:val>
                                            <p:strVal val="#ppt_x"/>
                                          </p:val>
                                        </p:tav>
                                      </p:tavLst>
                                    </p:anim>
                                    <p:anim calcmode="lin" valueType="num">
                                      <p:cBhvr additive="base">
                                        <p:cTn id="84" dur="500" fill="hold"/>
                                        <p:tgtEl>
                                          <p:spTgt spid="5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500" fill="hold"/>
                                        <p:tgtEl>
                                          <p:spTgt spid="49"/>
                                        </p:tgtEl>
                                        <p:attrNameLst>
                                          <p:attrName>ppt_x</p:attrName>
                                        </p:attrNameLst>
                                      </p:cBhvr>
                                      <p:tavLst>
                                        <p:tav tm="0">
                                          <p:val>
                                            <p:strVal val="#ppt_x"/>
                                          </p:val>
                                        </p:tav>
                                        <p:tav tm="100000">
                                          <p:val>
                                            <p:strVal val="#ppt_x"/>
                                          </p:val>
                                        </p:tav>
                                      </p:tavLst>
                                    </p:anim>
                                    <p:anim calcmode="lin" valueType="num">
                                      <p:cBhvr additive="base">
                                        <p:cTn id="8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48"/>
                                        </p:tgtEl>
                                        <p:attrNameLst>
                                          <p:attrName>style.visibility</p:attrName>
                                        </p:attrNameLst>
                                      </p:cBhvr>
                                      <p:to>
                                        <p:strVal val="visible"/>
                                      </p:to>
                                    </p:set>
                                    <p:anim calcmode="lin" valueType="num">
                                      <p:cBhvr additive="base">
                                        <p:cTn id="93" dur="500" fill="hold"/>
                                        <p:tgtEl>
                                          <p:spTgt spid="48"/>
                                        </p:tgtEl>
                                        <p:attrNameLst>
                                          <p:attrName>ppt_x</p:attrName>
                                        </p:attrNameLst>
                                      </p:cBhvr>
                                      <p:tavLst>
                                        <p:tav tm="0">
                                          <p:val>
                                            <p:strVal val="#ppt_x"/>
                                          </p:val>
                                        </p:tav>
                                        <p:tav tm="100000">
                                          <p:val>
                                            <p:strVal val="#ppt_x"/>
                                          </p:val>
                                        </p:tav>
                                      </p:tavLst>
                                    </p:anim>
                                    <p:anim calcmode="lin" valueType="num">
                                      <p:cBhvr additive="base">
                                        <p:cTn id="94" dur="500" fill="hold"/>
                                        <p:tgtEl>
                                          <p:spTgt spid="48"/>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additive="base">
                                        <p:cTn id="97" dur="500" fill="hold"/>
                                        <p:tgtEl>
                                          <p:spTgt spid="55"/>
                                        </p:tgtEl>
                                        <p:attrNameLst>
                                          <p:attrName>ppt_x</p:attrName>
                                        </p:attrNameLst>
                                      </p:cBhvr>
                                      <p:tavLst>
                                        <p:tav tm="0">
                                          <p:val>
                                            <p:strVal val="#ppt_x"/>
                                          </p:val>
                                        </p:tav>
                                        <p:tav tm="100000">
                                          <p:val>
                                            <p:strVal val="#ppt_x"/>
                                          </p:val>
                                        </p:tav>
                                      </p:tavLst>
                                    </p:anim>
                                    <p:anim calcmode="lin" valueType="num">
                                      <p:cBhvr additive="base">
                                        <p:cTn id="98" dur="500" fill="hold"/>
                                        <p:tgtEl>
                                          <p:spTgt spid="55"/>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anim calcmode="lin" valueType="num">
                                      <p:cBhvr additive="base">
                                        <p:cTn id="101" dur="500" fill="hold"/>
                                        <p:tgtEl>
                                          <p:spTgt spid="44"/>
                                        </p:tgtEl>
                                        <p:attrNameLst>
                                          <p:attrName>ppt_x</p:attrName>
                                        </p:attrNameLst>
                                      </p:cBhvr>
                                      <p:tavLst>
                                        <p:tav tm="0">
                                          <p:val>
                                            <p:strVal val="#ppt_x"/>
                                          </p:val>
                                        </p:tav>
                                        <p:tav tm="100000">
                                          <p:val>
                                            <p:strVal val="#ppt_x"/>
                                          </p:val>
                                        </p:tav>
                                      </p:tavLst>
                                    </p:anim>
                                    <p:anim calcmode="lin" valueType="num">
                                      <p:cBhvr additive="base">
                                        <p:cTn id="10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51"/>
                                        </p:tgtEl>
                                        <p:attrNameLst>
                                          <p:attrName>style.visibility</p:attrName>
                                        </p:attrNameLst>
                                      </p:cBhvr>
                                      <p:to>
                                        <p:strVal val="visible"/>
                                      </p:to>
                                    </p:set>
                                    <p:anim calcmode="lin" valueType="num">
                                      <p:cBhvr additive="base">
                                        <p:cTn id="107" dur="500" fill="hold"/>
                                        <p:tgtEl>
                                          <p:spTgt spid="51"/>
                                        </p:tgtEl>
                                        <p:attrNameLst>
                                          <p:attrName>ppt_x</p:attrName>
                                        </p:attrNameLst>
                                      </p:cBhvr>
                                      <p:tavLst>
                                        <p:tav tm="0">
                                          <p:val>
                                            <p:strVal val="#ppt_x"/>
                                          </p:val>
                                        </p:tav>
                                        <p:tav tm="100000">
                                          <p:val>
                                            <p:strVal val="#ppt_x"/>
                                          </p:val>
                                        </p:tav>
                                      </p:tavLst>
                                    </p:anim>
                                    <p:anim calcmode="lin" valueType="num">
                                      <p:cBhvr additive="base">
                                        <p:cTn id="10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32" grpId="0"/>
      <p:bldP spid="33" grpId="0"/>
      <p:bldP spid="35" grpId="0" animBg="1"/>
      <p:bldP spid="41" grpId="0" animBg="1"/>
      <p:bldP spid="44" grpId="0" animBg="1"/>
      <p:bldP spid="49" grpId="0" animBg="1"/>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ChangeArrowheads="1"/>
          </p:cNvSpPr>
          <p:nvPr>
            <p:ph type="title"/>
          </p:nvPr>
        </p:nvSpPr>
        <p:spPr/>
        <p:txBody>
          <a:bodyPr/>
          <a:lstStyle/>
          <a:p>
            <a:r>
              <a:rPr lang="en-US" altLang="zh-TW"/>
              <a:t>Outline</a:t>
            </a:r>
          </a:p>
        </p:txBody>
      </p:sp>
      <p:sp>
        <p:nvSpPr>
          <p:cNvPr id="882691" name="Rectangle 3"/>
          <p:cNvSpPr>
            <a:spLocks noGrp="1" noChangeArrowheads="1"/>
          </p:cNvSpPr>
          <p:nvPr>
            <p:ph type="body" idx="1"/>
          </p:nvPr>
        </p:nvSpPr>
        <p:spPr>
          <a:xfrm>
            <a:off x="776288" y="1123950"/>
            <a:ext cx="8280400" cy="4645025"/>
          </a:xfrm>
        </p:spPr>
        <p:txBody>
          <a:bodyPr/>
          <a:lstStyle/>
          <a:p>
            <a:pPr>
              <a:lnSpc>
                <a:spcPct val="80000"/>
              </a:lnSpc>
              <a:buClr>
                <a:schemeClr val="accent1"/>
              </a:buClr>
              <a:buSzPct val="60000"/>
              <a:buFont typeface="Wingdings" pitchFamily="2" charset="2"/>
              <a:buChar char="p"/>
            </a:pPr>
            <a:r>
              <a:rPr lang="en-US" altLang="zh-TW" sz="2600">
                <a:latin typeface="Times New Roman" pitchFamily="18" charset="0"/>
              </a:rPr>
              <a:t>Introduction</a:t>
            </a:r>
          </a:p>
          <a:p>
            <a:pPr>
              <a:lnSpc>
                <a:spcPct val="80000"/>
              </a:lnSpc>
              <a:buClr>
                <a:schemeClr val="accent1"/>
              </a:buClr>
              <a:buSzPct val="60000"/>
              <a:buFont typeface="Wingdings" pitchFamily="2" charset="2"/>
              <a:buChar char="p"/>
            </a:pPr>
            <a:r>
              <a:rPr lang="en-US" altLang="zh-TW" sz="2600">
                <a:latin typeface="Times New Roman" pitchFamily="18" charset="0"/>
              </a:rPr>
              <a:t>Related work</a:t>
            </a:r>
          </a:p>
          <a:p>
            <a:pPr>
              <a:lnSpc>
                <a:spcPct val="80000"/>
              </a:lnSpc>
              <a:buClr>
                <a:schemeClr val="accent1"/>
              </a:buClr>
              <a:buSzPct val="60000"/>
              <a:buFont typeface="Wingdings" pitchFamily="2" charset="2"/>
              <a:buChar char="p"/>
            </a:pPr>
            <a:r>
              <a:rPr lang="en-US" altLang="zh-TW" sz="2600">
                <a:latin typeface="Times New Roman" pitchFamily="18" charset="0"/>
              </a:rPr>
              <a:t>Preliminaries</a:t>
            </a:r>
          </a:p>
          <a:p>
            <a:pPr lvl="1">
              <a:lnSpc>
                <a:spcPct val="80000"/>
              </a:lnSpc>
              <a:buClr>
                <a:srgbClr val="FF9966"/>
              </a:buClr>
            </a:pPr>
            <a:r>
              <a:rPr lang="en-US" altLang="zh-TW" sz="2200">
                <a:latin typeface="Times New Roman" pitchFamily="18" charset="0"/>
              </a:rPr>
              <a:t>Network model</a:t>
            </a:r>
          </a:p>
          <a:p>
            <a:pPr>
              <a:lnSpc>
                <a:spcPct val="80000"/>
              </a:lnSpc>
              <a:buClr>
                <a:schemeClr val="accent1"/>
              </a:buClr>
              <a:buSzPct val="60000"/>
              <a:buFont typeface="Wingdings" pitchFamily="2" charset="2"/>
              <a:buChar char="p"/>
            </a:pPr>
            <a:r>
              <a:rPr lang="en-US" altLang="zh-TW" sz="2600">
                <a:latin typeface="Times New Roman" pitchFamily="18" charset="0"/>
              </a:rPr>
              <a:t>Proposed approach</a:t>
            </a:r>
            <a:r>
              <a:rPr lang="en-US" altLang="zh-TW" sz="2400"/>
              <a:t> </a:t>
            </a:r>
          </a:p>
          <a:p>
            <a:pPr lvl="1">
              <a:lnSpc>
                <a:spcPct val="80000"/>
              </a:lnSpc>
              <a:buClr>
                <a:srgbClr val="FF9966"/>
              </a:buClr>
            </a:pPr>
            <a:r>
              <a:rPr lang="en-US" altLang="zh-TW" sz="2200" smtClean="0">
                <a:latin typeface="Times New Roman" pitchFamily="18" charset="0"/>
              </a:rPr>
              <a:t>Multiple Factors of Channel Assignment</a:t>
            </a:r>
            <a:endParaRPr lang="en-US" altLang="zh-TW" sz="2200">
              <a:latin typeface="Times New Roman" pitchFamily="18" charset="0"/>
            </a:endParaRPr>
          </a:p>
          <a:p>
            <a:pPr lvl="1">
              <a:lnSpc>
                <a:spcPct val="80000"/>
              </a:lnSpc>
              <a:buClr>
                <a:srgbClr val="FF9966"/>
              </a:buClr>
            </a:pPr>
            <a:r>
              <a:rPr lang="en-US" altLang="zh-TW" sz="2200" smtClean="0">
                <a:latin typeface="Times New Roman" pitchFamily="18" charset="0"/>
              </a:rPr>
              <a:t>Weight-Aware Channel Assignment Algorithm Work Flow</a:t>
            </a:r>
          </a:p>
          <a:p>
            <a:pPr lvl="1">
              <a:lnSpc>
                <a:spcPct val="80000"/>
              </a:lnSpc>
              <a:buClr>
                <a:srgbClr val="FF9966"/>
              </a:buClr>
            </a:pPr>
            <a:r>
              <a:rPr lang="en-US" altLang="zh-TW" sz="2200" smtClean="0">
                <a:latin typeface="Times New Roman" pitchFamily="18" charset="0"/>
              </a:rPr>
              <a:t>Pre-Processing Part</a:t>
            </a:r>
          </a:p>
          <a:p>
            <a:pPr lvl="1">
              <a:lnSpc>
                <a:spcPct val="80000"/>
              </a:lnSpc>
              <a:buClr>
                <a:srgbClr val="FF9966"/>
              </a:buClr>
            </a:pPr>
            <a:r>
              <a:rPr lang="en-US" altLang="zh-TW" sz="2200" smtClean="0">
                <a:latin typeface="Times New Roman" pitchFamily="18" charset="0"/>
              </a:rPr>
              <a:t>Main Processing</a:t>
            </a:r>
            <a:r>
              <a:rPr lang="zh-TW" altLang="en-US" sz="2200" smtClean="0">
                <a:latin typeface="Times New Roman" pitchFamily="18" charset="0"/>
              </a:rPr>
              <a:t> </a:t>
            </a:r>
            <a:r>
              <a:rPr lang="en-US" altLang="zh-TW" sz="2200" smtClean="0">
                <a:latin typeface="Times New Roman" pitchFamily="18" charset="0"/>
              </a:rPr>
              <a:t>Part</a:t>
            </a:r>
            <a:endParaRPr lang="en-US" altLang="zh-TW" sz="2200">
              <a:latin typeface="Times New Roman" pitchFamily="18" charset="0"/>
            </a:endParaRPr>
          </a:p>
          <a:p>
            <a:pPr lvl="1">
              <a:lnSpc>
                <a:spcPct val="80000"/>
              </a:lnSpc>
              <a:buClr>
                <a:srgbClr val="FF9966"/>
              </a:buClr>
            </a:pPr>
            <a:r>
              <a:rPr lang="en-US" altLang="zh-TW" sz="2200" smtClean="0">
                <a:latin typeface="Times New Roman" pitchFamily="18" charset="0"/>
              </a:rPr>
              <a:t>Post Processing Part</a:t>
            </a:r>
            <a:endParaRPr lang="en-US" altLang="zh-TW" sz="2200">
              <a:latin typeface="Times New Roman" pitchFamily="18" charset="0"/>
            </a:endParaRPr>
          </a:p>
          <a:p>
            <a:pPr>
              <a:lnSpc>
                <a:spcPct val="80000"/>
              </a:lnSpc>
              <a:buClr>
                <a:schemeClr val="accent1"/>
              </a:buClr>
              <a:buSzPct val="60000"/>
              <a:buFont typeface="Wingdings" pitchFamily="2" charset="2"/>
              <a:buChar char="p"/>
            </a:pPr>
            <a:r>
              <a:rPr lang="en-US" altLang="zh-TW" sz="2600">
                <a:solidFill>
                  <a:srgbClr val="FF0000"/>
                </a:solidFill>
                <a:latin typeface="Times New Roman" pitchFamily="18" charset="0"/>
              </a:rPr>
              <a:t>Simulation result</a:t>
            </a:r>
          </a:p>
          <a:p>
            <a:pPr>
              <a:lnSpc>
                <a:spcPct val="80000"/>
              </a:lnSpc>
              <a:buClr>
                <a:schemeClr val="accent1"/>
              </a:buClr>
              <a:buSzPct val="60000"/>
              <a:buFont typeface="Wingdings" pitchFamily="2" charset="2"/>
              <a:buChar char="p"/>
            </a:pPr>
            <a:r>
              <a:rPr lang="en-US" altLang="zh-TW" sz="2600">
                <a:latin typeface="Times New Roman" pitchFamily="18" charset="0"/>
              </a:rPr>
              <a:t>Conclusion</a:t>
            </a:r>
          </a:p>
          <a:p>
            <a:pPr>
              <a:lnSpc>
                <a:spcPct val="80000"/>
              </a:lnSpc>
              <a:buClr>
                <a:schemeClr val="accent1"/>
              </a:buClr>
              <a:buSzPct val="60000"/>
              <a:buFont typeface="Wingdings" pitchFamily="2" charset="2"/>
              <a:buChar char="p"/>
            </a:pPr>
            <a:r>
              <a:rPr lang="en-US" altLang="zh-TW" sz="2600">
                <a:latin typeface="Times New Roman" pitchFamily="18" charset="0"/>
              </a:rPr>
              <a:t>Reference</a:t>
            </a:r>
            <a:endParaRPr lang="en-US" altLang="zh-TW" sz="2600"/>
          </a:p>
          <a:p>
            <a:pPr>
              <a:lnSpc>
                <a:spcPct val="80000"/>
              </a:lnSpc>
              <a:buClr>
                <a:schemeClr val="accent1"/>
              </a:buClr>
              <a:buSzPct val="60000"/>
              <a:buFont typeface="Wingdings" pitchFamily="2" charset="2"/>
              <a:buNone/>
            </a:pPr>
            <a:endParaRPr lang="en-US" altLang="zh-TW" sz="2600"/>
          </a:p>
        </p:txBody>
      </p:sp>
    </p:spTree>
    <p:extLst>
      <p:ext uri="{BB962C8B-B14F-4D97-AF65-F5344CB8AC3E}">
        <p14:creationId xmlns:p14="http://schemas.microsoft.com/office/powerpoint/2010/main" val="3618119792"/>
      </p:ext>
    </p:extLst>
  </p:cSld>
  <p:clrMapOvr>
    <a:masterClrMapping/>
  </p:clrMapOvr>
  <p:transition advTm="2938"/>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p:txBody>
          <a:bodyPr/>
          <a:lstStyle/>
          <a:p>
            <a:r>
              <a:rPr lang="en-US" altLang="zh-TW" sz="3600"/>
              <a:t>Simulation </a:t>
            </a:r>
            <a:r>
              <a:rPr lang="en-US" altLang="zh-TW" sz="3600" smtClean="0"/>
              <a:t>environment parameters</a:t>
            </a:r>
            <a:endParaRPr lang="en-US" altLang="zh-TW" sz="3600"/>
          </a:p>
        </p:txBody>
      </p:sp>
      <p:pic>
        <p:nvPicPr>
          <p:cNvPr id="870444" name="Picture 44"/>
          <p:cNvPicPr>
            <a:picLocks noChangeAspect="1" noChangeArrowheads="1"/>
          </p:cNvPicPr>
          <p:nvPr/>
        </p:nvPicPr>
        <p:blipFill>
          <a:blip r:embed="rId3"/>
          <a:srcRect/>
          <a:stretch>
            <a:fillRect/>
          </a:stretch>
        </p:blipFill>
        <p:spPr bwMode="auto">
          <a:xfrm>
            <a:off x="900057" y="1347759"/>
            <a:ext cx="8424706" cy="4710177"/>
          </a:xfrm>
          <a:prstGeom prst="rect">
            <a:avLst/>
          </a:prstGeom>
          <a:noFill/>
          <a:ln w="9525">
            <a:noFill/>
            <a:miter lim="800000"/>
            <a:headEnd/>
            <a:tailEnd/>
          </a:ln>
          <a:effectLst/>
        </p:spPr>
      </p:pic>
    </p:spTree>
  </p:cSld>
  <p:clrMapOvr>
    <a:masterClrMapping/>
  </p:clrMapOvr>
  <p:transition advTm="26532"/>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p:txBody>
          <a:bodyPr/>
          <a:lstStyle/>
          <a:p>
            <a:r>
              <a:rPr lang="en-US" altLang="zh-TW" sz="3600" dirty="0"/>
              <a:t>Simulation </a:t>
            </a:r>
            <a:r>
              <a:rPr lang="en-US" altLang="zh-TW" sz="3600" dirty="0" smtClean="0"/>
              <a:t>– Evaluation Metric</a:t>
            </a:r>
            <a:endParaRPr lang="en-US" altLang="zh-TW" sz="3600" dirty="0"/>
          </a:p>
        </p:txBody>
      </p:sp>
      <p:pic>
        <p:nvPicPr>
          <p:cNvPr id="989186" name="Picture 2"/>
          <p:cNvPicPr>
            <a:picLocks noChangeAspect="1" noChangeArrowheads="1"/>
          </p:cNvPicPr>
          <p:nvPr/>
        </p:nvPicPr>
        <p:blipFill>
          <a:blip r:embed="rId3"/>
          <a:srcRect/>
          <a:stretch>
            <a:fillRect/>
          </a:stretch>
        </p:blipFill>
        <p:spPr bwMode="auto">
          <a:xfrm>
            <a:off x="3738554" y="2664195"/>
            <a:ext cx="2400310" cy="764805"/>
          </a:xfrm>
          <a:prstGeom prst="rect">
            <a:avLst/>
          </a:prstGeom>
          <a:noFill/>
          <a:ln w="9525">
            <a:noFill/>
            <a:miter lim="800000"/>
            <a:headEnd/>
            <a:tailEnd/>
          </a:ln>
          <a:effectLst/>
        </p:spPr>
      </p:pic>
      <p:sp>
        <p:nvSpPr>
          <p:cNvPr id="5" name="文字方塊 4"/>
          <p:cNvSpPr txBox="1"/>
          <p:nvPr/>
        </p:nvSpPr>
        <p:spPr>
          <a:xfrm>
            <a:off x="491220" y="1591547"/>
            <a:ext cx="9105250" cy="480131"/>
          </a:xfrm>
          <a:prstGeom prst="rect">
            <a:avLst/>
          </a:prstGeom>
          <a:noFill/>
        </p:spPr>
        <p:txBody>
          <a:bodyPr wrap="none" rtlCol="0">
            <a:spAutoFit/>
          </a:bodyPr>
          <a:lstStyle/>
          <a:p>
            <a:pPr>
              <a:buNone/>
            </a:pPr>
            <a:r>
              <a:rPr lang="en-US" altLang="zh-TW" sz="2800" dirty="0" smtClean="0"/>
              <a:t>ICMT: Average Interference Cost on the whole Multicast Tree</a:t>
            </a:r>
            <a:endParaRPr lang="zh-TW" altLang="en-US" sz="2800" dirty="0"/>
          </a:p>
        </p:txBody>
      </p:sp>
      <p:sp>
        <p:nvSpPr>
          <p:cNvPr id="6" name="文字方塊 5"/>
          <p:cNvSpPr txBox="1"/>
          <p:nvPr/>
        </p:nvSpPr>
        <p:spPr>
          <a:xfrm>
            <a:off x="476289" y="4000504"/>
            <a:ext cx="9191619" cy="1172629"/>
          </a:xfrm>
          <a:prstGeom prst="rect">
            <a:avLst/>
          </a:prstGeom>
          <a:noFill/>
        </p:spPr>
        <p:txBody>
          <a:bodyPr wrap="none" rtlCol="0">
            <a:spAutoFit/>
          </a:bodyPr>
          <a:lstStyle/>
          <a:p>
            <a:pPr algn="l">
              <a:buFont typeface="Wingdings" pitchFamily="2" charset="2"/>
              <a:buChar char="l"/>
            </a:pPr>
            <a:r>
              <a:rPr lang="en-US" altLang="zh-TW" sz="1800" dirty="0" smtClean="0"/>
              <a:t> The ICMT metric is to represent the feasibility of a channel assignment algorithm for multicast</a:t>
            </a:r>
          </a:p>
          <a:p>
            <a:pPr algn="l">
              <a:buNone/>
            </a:pPr>
            <a:r>
              <a:rPr lang="en-US" altLang="zh-TW" sz="1800" dirty="0" smtClean="0"/>
              <a:t>    communication in WMNs. </a:t>
            </a:r>
          </a:p>
          <a:p>
            <a:pPr algn="l">
              <a:buNone/>
            </a:pPr>
            <a:endParaRPr lang="en-US" altLang="zh-TW" sz="1800" dirty="0" smtClean="0"/>
          </a:p>
          <a:p>
            <a:pPr algn="l">
              <a:buFont typeface="Wingdings" pitchFamily="2" charset="2"/>
              <a:buChar char="l"/>
            </a:pPr>
            <a:r>
              <a:rPr lang="en-US" altLang="zh-TW" sz="1800" dirty="0" smtClean="0"/>
              <a:t>It sums the interference degrees of all nodes on a multicast tree after channel assignment</a:t>
            </a:r>
            <a:endParaRPr lang="zh-TW" altLang="en-US" sz="1800" dirty="0"/>
          </a:p>
        </p:txBody>
      </p:sp>
    </p:spTree>
  </p:cSld>
  <p:clrMapOvr>
    <a:masterClrMapping/>
  </p:clrMapOvr>
  <p:transition advTm="26532"/>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body" idx="1"/>
          </p:nvPr>
        </p:nvSpPr>
        <p:spPr>
          <a:xfrm>
            <a:off x="992423" y="1448780"/>
            <a:ext cx="5292725" cy="539750"/>
          </a:xfrm>
        </p:spPr>
        <p:txBody>
          <a:bodyPr/>
          <a:lstStyle/>
          <a:p>
            <a:pPr lvl="1">
              <a:buClr>
                <a:srgbClr val="339966"/>
              </a:buClr>
              <a:buSzPct val="70000"/>
              <a:buFont typeface="Wingdings" pitchFamily="2" charset="2"/>
              <a:buChar char="q"/>
            </a:pPr>
            <a:r>
              <a:rPr lang="en-US" altLang="zh-TW" sz="2800">
                <a:latin typeface="Times New Roman" pitchFamily="18" charset="0"/>
              </a:rPr>
              <a:t> 3 approaches to be compared:</a:t>
            </a:r>
          </a:p>
        </p:txBody>
      </p:sp>
      <p:sp>
        <p:nvSpPr>
          <p:cNvPr id="908291" name="Rectangle 3"/>
          <p:cNvSpPr>
            <a:spLocks noGrp="1" noChangeArrowheads="1"/>
          </p:cNvSpPr>
          <p:nvPr>
            <p:ph type="title"/>
          </p:nvPr>
        </p:nvSpPr>
        <p:spPr>
          <a:noFill/>
          <a:ln/>
        </p:spPr>
        <p:txBody>
          <a:bodyPr/>
          <a:lstStyle/>
          <a:p>
            <a:r>
              <a:rPr lang="en-US" altLang="zh-TW"/>
              <a:t>Simulation result </a:t>
            </a:r>
          </a:p>
        </p:txBody>
      </p:sp>
      <p:sp>
        <p:nvSpPr>
          <p:cNvPr id="908294" name="Text Box 6">
            <a:hlinkClick r:id="" action="ppaction://noaction"/>
          </p:cNvPr>
          <p:cNvSpPr txBox="1">
            <a:spLocks noChangeArrowheads="1"/>
          </p:cNvSpPr>
          <p:nvPr/>
        </p:nvSpPr>
        <p:spPr bwMode="auto">
          <a:xfrm>
            <a:off x="1965561" y="2096344"/>
            <a:ext cx="5039667" cy="461665"/>
          </a:xfrm>
          <a:prstGeom prst="rect">
            <a:avLst/>
          </a:prstGeom>
          <a:noFill/>
          <a:ln w="9525">
            <a:noFill/>
            <a:miter lim="800000"/>
            <a:headEnd/>
            <a:tailEnd/>
          </a:ln>
          <a:effectLst/>
        </p:spPr>
        <p:txBody>
          <a:bodyPr wrap="square">
            <a:spAutoFit/>
          </a:bodyPr>
          <a:lstStyle/>
          <a:p>
            <a:pPr algn="l" eaLnBrk="1" hangingPunct="1">
              <a:lnSpc>
                <a:spcPct val="100000"/>
              </a:lnSpc>
              <a:spcBef>
                <a:spcPct val="50000"/>
              </a:spcBef>
              <a:buClr>
                <a:srgbClr val="0066FF"/>
              </a:buClr>
              <a:buSzPct val="70000"/>
              <a:buFont typeface="Wingdings" pitchFamily="2" charset="2"/>
              <a:buChar char="ü"/>
            </a:pPr>
            <a:r>
              <a:rPr lang="en-US" altLang="zh-TW" sz="2400" dirty="0">
                <a:solidFill>
                  <a:schemeClr val="hlink"/>
                </a:solidFill>
              </a:rPr>
              <a:t> </a:t>
            </a:r>
            <a:r>
              <a:rPr lang="zh-TW" altLang="en-US" sz="2400" dirty="0" smtClean="0">
                <a:solidFill>
                  <a:schemeClr val="hlink"/>
                </a:solidFill>
              </a:rPr>
              <a:t> </a:t>
            </a:r>
            <a:r>
              <a:rPr lang="en-US" altLang="zh-TW" sz="2400" dirty="0" smtClean="0">
                <a:solidFill>
                  <a:schemeClr val="hlink"/>
                </a:solidFill>
              </a:rPr>
              <a:t>CAMF</a:t>
            </a:r>
            <a:r>
              <a:rPr lang="zh-TW" altLang="en-US" sz="2400" dirty="0" smtClean="0">
                <a:solidFill>
                  <a:schemeClr val="hlink"/>
                </a:solidFill>
              </a:rPr>
              <a:t> </a:t>
            </a:r>
            <a:r>
              <a:rPr lang="en-US" altLang="zh-TW" sz="2400" dirty="0" smtClean="0">
                <a:solidFill>
                  <a:schemeClr val="hlink"/>
                </a:solidFill>
              </a:rPr>
              <a:t>- Our proposed approach</a:t>
            </a:r>
            <a:endParaRPr lang="en-US" altLang="zh-TW" sz="2400" dirty="0">
              <a:solidFill>
                <a:schemeClr val="hlink"/>
              </a:solidFill>
            </a:endParaRPr>
          </a:p>
        </p:txBody>
      </p:sp>
      <p:sp>
        <p:nvSpPr>
          <p:cNvPr id="908295" name="Text Box 7">
            <a:hlinkClick r:id="" action="ppaction://noaction"/>
          </p:cNvPr>
          <p:cNvSpPr txBox="1">
            <a:spLocks noChangeArrowheads="1"/>
          </p:cNvSpPr>
          <p:nvPr/>
        </p:nvSpPr>
        <p:spPr bwMode="auto">
          <a:xfrm>
            <a:off x="1940161" y="2759919"/>
            <a:ext cx="4957055" cy="461665"/>
          </a:xfrm>
          <a:prstGeom prst="rect">
            <a:avLst/>
          </a:prstGeom>
          <a:noFill/>
          <a:ln w="9525">
            <a:noFill/>
            <a:miter lim="800000"/>
            <a:headEnd/>
            <a:tailEnd/>
          </a:ln>
          <a:effectLst/>
        </p:spPr>
        <p:txBody>
          <a:bodyPr wrap="square">
            <a:spAutoFit/>
          </a:bodyPr>
          <a:lstStyle/>
          <a:p>
            <a:pPr algn="l" eaLnBrk="1" hangingPunct="1">
              <a:lnSpc>
                <a:spcPct val="100000"/>
              </a:lnSpc>
              <a:spcBef>
                <a:spcPct val="50000"/>
              </a:spcBef>
              <a:buClr>
                <a:srgbClr val="0066FF"/>
              </a:buClr>
              <a:buSzPct val="70000"/>
              <a:buFont typeface="Wingdings" pitchFamily="2" charset="2"/>
              <a:buChar char="ü"/>
            </a:pPr>
            <a:r>
              <a:rPr lang="en-US" altLang="zh-TW" sz="2000" dirty="0">
                <a:solidFill>
                  <a:schemeClr val="hlink"/>
                </a:solidFill>
              </a:rPr>
              <a:t> </a:t>
            </a:r>
            <a:r>
              <a:rPr lang="en-US" altLang="zh-TW" sz="2400" dirty="0" smtClean="0">
                <a:solidFill>
                  <a:schemeClr val="hlink"/>
                </a:solidFill>
              </a:rPr>
              <a:t>  </a:t>
            </a:r>
            <a:r>
              <a:rPr lang="en-US" altLang="zh-TW" sz="2400" dirty="0" err="1" smtClean="0">
                <a:solidFill>
                  <a:schemeClr val="hlink"/>
                </a:solidFill>
              </a:rPr>
              <a:t>m_MCM</a:t>
            </a:r>
            <a:r>
              <a:rPr lang="en-US" altLang="zh-TW" sz="2400" dirty="0" smtClean="0">
                <a:solidFill>
                  <a:schemeClr val="hlink"/>
                </a:solidFill>
              </a:rPr>
              <a:t> – Approach of  [6]</a:t>
            </a:r>
            <a:endParaRPr lang="en-US" altLang="zh-TW" sz="2400" dirty="0">
              <a:solidFill>
                <a:schemeClr val="hlink"/>
              </a:solidFill>
            </a:endParaRPr>
          </a:p>
        </p:txBody>
      </p:sp>
      <p:sp>
        <p:nvSpPr>
          <p:cNvPr id="908296" name="Text Box 8">
            <a:hlinkClick r:id="" action="ppaction://noaction"/>
          </p:cNvPr>
          <p:cNvSpPr txBox="1">
            <a:spLocks noChangeArrowheads="1"/>
          </p:cNvSpPr>
          <p:nvPr/>
        </p:nvSpPr>
        <p:spPr bwMode="auto">
          <a:xfrm>
            <a:off x="1927461" y="3420319"/>
            <a:ext cx="3132137" cy="461665"/>
          </a:xfrm>
          <a:prstGeom prst="rect">
            <a:avLst/>
          </a:prstGeom>
          <a:noFill/>
          <a:ln w="9525">
            <a:noFill/>
            <a:miter lim="800000"/>
            <a:headEnd/>
            <a:tailEnd/>
          </a:ln>
          <a:effectLst/>
        </p:spPr>
        <p:txBody>
          <a:bodyPr>
            <a:spAutoFit/>
          </a:bodyPr>
          <a:lstStyle/>
          <a:p>
            <a:pPr algn="l" eaLnBrk="1" hangingPunct="1">
              <a:lnSpc>
                <a:spcPct val="100000"/>
              </a:lnSpc>
              <a:spcBef>
                <a:spcPct val="50000"/>
              </a:spcBef>
              <a:buClr>
                <a:srgbClr val="0066FF"/>
              </a:buClr>
              <a:buSzPct val="70000"/>
              <a:buFont typeface="Wingdings" pitchFamily="2" charset="2"/>
              <a:buChar char="ü"/>
            </a:pPr>
            <a:r>
              <a:rPr lang="en-US" altLang="zh-TW" sz="2000" dirty="0">
                <a:solidFill>
                  <a:schemeClr val="hlink"/>
                </a:solidFill>
              </a:rPr>
              <a:t> </a:t>
            </a:r>
            <a:r>
              <a:rPr lang="en-US" altLang="zh-TW" sz="2400" dirty="0">
                <a:solidFill>
                  <a:schemeClr val="hlink"/>
                </a:solidFill>
              </a:rPr>
              <a:t> </a:t>
            </a:r>
            <a:r>
              <a:rPr lang="en-US" altLang="zh-TW" sz="2400" dirty="0" smtClean="0">
                <a:solidFill>
                  <a:schemeClr val="hlink"/>
                </a:solidFill>
              </a:rPr>
              <a:t> M4 – Approach of [7] </a:t>
            </a:r>
            <a:endParaRPr lang="en-US" altLang="zh-TW" sz="2400" dirty="0">
              <a:solidFill>
                <a:schemeClr val="hlink"/>
              </a:solidFill>
            </a:endParaRPr>
          </a:p>
        </p:txBody>
      </p:sp>
    </p:spTree>
  </p:cSld>
  <p:clrMapOvr>
    <a:masterClrMapping/>
  </p:clrMapOvr>
  <p:transition advTm="2281"/>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p:txBody>
          <a:bodyPr/>
          <a:lstStyle/>
          <a:p>
            <a:r>
              <a:rPr lang="en-US" altLang="zh-TW"/>
              <a:t>Introduction</a:t>
            </a:r>
          </a:p>
        </p:txBody>
      </p:sp>
      <p:sp>
        <p:nvSpPr>
          <p:cNvPr id="842755" name="Text Box 3"/>
          <p:cNvSpPr txBox="1">
            <a:spLocks noChangeArrowheads="1"/>
          </p:cNvSpPr>
          <p:nvPr/>
        </p:nvSpPr>
        <p:spPr bwMode="auto">
          <a:xfrm>
            <a:off x="1130300" y="1773238"/>
            <a:ext cx="6007100" cy="366712"/>
          </a:xfrm>
          <a:prstGeom prst="rect">
            <a:avLst/>
          </a:prstGeom>
          <a:noFill/>
          <a:ln w="9525">
            <a:noFill/>
            <a:miter lim="800000"/>
            <a:headEnd/>
            <a:tailEnd/>
          </a:ln>
          <a:effectLst/>
        </p:spPr>
        <p:txBody>
          <a:bodyPr>
            <a:spAutoFit/>
          </a:bodyPr>
          <a:lstStyle/>
          <a:p>
            <a:pPr algn="l" eaLnBrk="1" hangingPunct="1">
              <a:lnSpc>
                <a:spcPct val="100000"/>
              </a:lnSpc>
              <a:spcBef>
                <a:spcPct val="50000"/>
              </a:spcBef>
              <a:buSzTx/>
              <a:buFontTx/>
              <a:buNone/>
            </a:pPr>
            <a:endParaRPr lang="zh-TW" altLang="zh-TW" sz="1800">
              <a:latin typeface="Arial" charset="0"/>
            </a:endParaRPr>
          </a:p>
        </p:txBody>
      </p:sp>
      <p:sp>
        <p:nvSpPr>
          <p:cNvPr id="842756" name="Text Box 4">
            <a:hlinkClick r:id="" action="ppaction://noaction"/>
          </p:cNvPr>
          <p:cNvSpPr txBox="1">
            <a:spLocks noChangeArrowheads="1"/>
          </p:cNvSpPr>
          <p:nvPr/>
        </p:nvSpPr>
        <p:spPr bwMode="auto">
          <a:xfrm>
            <a:off x="584200" y="1165194"/>
            <a:ext cx="6554788" cy="579437"/>
          </a:xfrm>
          <a:prstGeom prst="rect">
            <a:avLst/>
          </a:prstGeom>
          <a:solidFill>
            <a:schemeClr val="bg1"/>
          </a:solidFill>
          <a:ln w="9525">
            <a:noFill/>
            <a:miter lim="800000"/>
            <a:headEnd/>
            <a:tailEnd/>
          </a:ln>
          <a:effectLst/>
        </p:spPr>
        <p:txBody>
          <a:bodyPr>
            <a:spAutoFit/>
          </a:bodyPr>
          <a:lstStyle/>
          <a:p>
            <a:pPr algn="l" eaLnBrk="1" hangingPunct="1">
              <a:lnSpc>
                <a:spcPct val="100000"/>
              </a:lnSpc>
              <a:spcBef>
                <a:spcPct val="50000"/>
              </a:spcBef>
              <a:buClr>
                <a:schemeClr val="accent2"/>
              </a:buClr>
              <a:buSzPct val="60000"/>
              <a:buFont typeface="Wingdings" pitchFamily="2" charset="2"/>
              <a:buChar char="q"/>
            </a:pPr>
            <a:r>
              <a:rPr lang="en-US" altLang="zh-TW" sz="2600">
                <a:solidFill>
                  <a:schemeClr val="tx2"/>
                </a:solidFill>
              </a:rPr>
              <a:t> </a:t>
            </a:r>
            <a:r>
              <a:rPr lang="en-US" altLang="zh-TW" sz="3200" smtClean="0">
                <a:solidFill>
                  <a:schemeClr val="tx2"/>
                </a:solidFill>
              </a:rPr>
              <a:t>Wireless Mesh Network </a:t>
            </a:r>
            <a:r>
              <a:rPr lang="en-US" altLang="zh-TW" sz="3200">
                <a:solidFill>
                  <a:schemeClr val="tx2"/>
                </a:solidFill>
              </a:rPr>
              <a:t>(</a:t>
            </a:r>
            <a:r>
              <a:rPr lang="en-US" altLang="zh-TW" sz="3200" smtClean="0">
                <a:solidFill>
                  <a:schemeClr val="tx2"/>
                </a:solidFill>
              </a:rPr>
              <a:t>WMNs</a:t>
            </a:r>
            <a:r>
              <a:rPr lang="en-US" altLang="zh-TW" sz="3200">
                <a:solidFill>
                  <a:schemeClr val="tx2"/>
                </a:solidFill>
              </a:rPr>
              <a:t>)</a:t>
            </a:r>
          </a:p>
        </p:txBody>
      </p:sp>
      <p:sp>
        <p:nvSpPr>
          <p:cNvPr id="842757" name="Text Box 5"/>
          <p:cNvSpPr txBox="1">
            <a:spLocks noChangeArrowheads="1"/>
          </p:cNvSpPr>
          <p:nvPr/>
        </p:nvSpPr>
        <p:spPr bwMode="auto">
          <a:xfrm>
            <a:off x="584199" y="3276655"/>
            <a:ext cx="5245113" cy="584775"/>
          </a:xfrm>
          <a:prstGeom prst="rect">
            <a:avLst/>
          </a:prstGeom>
          <a:solidFill>
            <a:schemeClr val="bg1"/>
          </a:solidFill>
          <a:ln w="9525">
            <a:noFill/>
            <a:miter lim="800000"/>
            <a:headEnd/>
            <a:tailEnd/>
          </a:ln>
          <a:effectLst/>
        </p:spPr>
        <p:txBody>
          <a:bodyPr wrap="square">
            <a:spAutoFit/>
          </a:bodyPr>
          <a:lstStyle/>
          <a:p>
            <a:pPr algn="l" eaLnBrk="1" hangingPunct="1">
              <a:lnSpc>
                <a:spcPct val="100000"/>
              </a:lnSpc>
              <a:spcBef>
                <a:spcPct val="50000"/>
              </a:spcBef>
              <a:buClr>
                <a:schemeClr val="accent2"/>
              </a:buClr>
              <a:buSzPct val="60000"/>
              <a:buFont typeface="Wingdings" pitchFamily="2" charset="2"/>
              <a:buChar char="q"/>
            </a:pPr>
            <a:r>
              <a:rPr lang="en-US" altLang="zh-TW" sz="3200"/>
              <a:t> </a:t>
            </a:r>
            <a:r>
              <a:rPr lang="en-US" altLang="zh-TW" sz="3200" smtClean="0"/>
              <a:t>Characteristic of WMN</a:t>
            </a:r>
            <a:endParaRPr lang="en-US" altLang="zh-TW" sz="3200"/>
          </a:p>
        </p:txBody>
      </p:sp>
      <p:sp>
        <p:nvSpPr>
          <p:cNvPr id="842758" name="Rectangle 6"/>
          <p:cNvSpPr>
            <a:spLocks noGrp="1" noChangeArrowheads="1"/>
          </p:cNvSpPr>
          <p:nvPr>
            <p:ph type="body" idx="1"/>
          </p:nvPr>
        </p:nvSpPr>
        <p:spPr>
          <a:xfrm>
            <a:off x="1028700" y="3976695"/>
            <a:ext cx="7092950" cy="2420925"/>
          </a:xfrm>
          <a:noFill/>
          <a:ln/>
        </p:spPr>
        <p:txBody>
          <a:bodyPr/>
          <a:lstStyle/>
          <a:p>
            <a:pPr>
              <a:lnSpc>
                <a:spcPct val="70000"/>
              </a:lnSpc>
              <a:buClr>
                <a:srgbClr val="3333CC"/>
              </a:buClr>
            </a:pPr>
            <a:r>
              <a:rPr lang="en-US" altLang="zh-TW" smtClean="0">
                <a:latin typeface="Times New Roman" pitchFamily="18" charset="0"/>
              </a:rPr>
              <a:t>Reliable and reduncy</a:t>
            </a:r>
            <a:endParaRPr lang="en-US" altLang="zh-TW">
              <a:latin typeface="Times New Roman" pitchFamily="18" charset="0"/>
            </a:endParaRPr>
          </a:p>
          <a:p>
            <a:pPr>
              <a:lnSpc>
                <a:spcPct val="70000"/>
              </a:lnSpc>
              <a:buClr>
                <a:srgbClr val="3333CC"/>
              </a:buClr>
            </a:pPr>
            <a:r>
              <a:rPr lang="en-US" altLang="zh-TW" smtClean="0">
                <a:latin typeface="Times New Roman" pitchFamily="18" charset="0"/>
              </a:rPr>
              <a:t>Low cost </a:t>
            </a:r>
            <a:endParaRPr lang="en-US" altLang="zh-TW">
              <a:latin typeface="Times New Roman" pitchFamily="18" charset="0"/>
            </a:endParaRPr>
          </a:p>
          <a:p>
            <a:pPr>
              <a:lnSpc>
                <a:spcPct val="70000"/>
              </a:lnSpc>
              <a:buClr>
                <a:srgbClr val="3333CC"/>
              </a:buClr>
            </a:pPr>
            <a:r>
              <a:rPr lang="en-US" altLang="zh-TW" smtClean="0">
                <a:latin typeface="Times New Roman" pitchFamily="18" charset="0"/>
              </a:rPr>
              <a:t>Easy to deployment</a:t>
            </a:r>
            <a:endParaRPr lang="en-US" altLang="zh-TW">
              <a:latin typeface="Times New Roman" pitchFamily="18" charset="0"/>
            </a:endParaRPr>
          </a:p>
          <a:p>
            <a:pPr>
              <a:lnSpc>
                <a:spcPct val="70000"/>
              </a:lnSpc>
              <a:buClr>
                <a:srgbClr val="3333CC"/>
              </a:buClr>
            </a:pPr>
            <a:r>
              <a:rPr lang="en-US" altLang="zh-TW" smtClean="0">
                <a:latin typeface="Times New Roman" pitchFamily="18" charset="0"/>
              </a:rPr>
              <a:t>Less mobility</a:t>
            </a:r>
          </a:p>
          <a:p>
            <a:pPr>
              <a:lnSpc>
                <a:spcPct val="70000"/>
              </a:lnSpc>
              <a:buClr>
                <a:srgbClr val="3333CC"/>
              </a:buClr>
            </a:pPr>
            <a:r>
              <a:rPr lang="en-US" altLang="zh-TW" smtClean="0">
                <a:latin typeface="Times New Roman" pitchFamily="18" charset="0"/>
              </a:rPr>
              <a:t>High bandwidth</a:t>
            </a:r>
          </a:p>
          <a:p>
            <a:pPr>
              <a:lnSpc>
                <a:spcPct val="70000"/>
              </a:lnSpc>
              <a:buClr>
                <a:srgbClr val="3333CC"/>
              </a:buClr>
            </a:pPr>
            <a:r>
              <a:rPr lang="en-US" altLang="zh-TW" smtClean="0">
                <a:latin typeface="Times New Roman" pitchFamily="18" charset="0"/>
              </a:rPr>
              <a:t>Specitral efficiency</a:t>
            </a:r>
          </a:p>
          <a:p>
            <a:pPr>
              <a:lnSpc>
                <a:spcPct val="70000"/>
              </a:lnSpc>
              <a:buClr>
                <a:srgbClr val="3333CC"/>
              </a:buClr>
            </a:pPr>
            <a:endParaRPr lang="en-US" altLang="zh-TW" sz="2700">
              <a:latin typeface="Times New Roman" pitchFamily="18" charset="0"/>
            </a:endParaRPr>
          </a:p>
        </p:txBody>
      </p:sp>
      <p:sp>
        <p:nvSpPr>
          <p:cNvPr id="9" name="Rectangle 6"/>
          <p:cNvSpPr txBox="1">
            <a:spLocks noChangeArrowheads="1"/>
          </p:cNvSpPr>
          <p:nvPr/>
        </p:nvSpPr>
        <p:spPr bwMode="auto">
          <a:xfrm>
            <a:off x="1009596" y="1884387"/>
            <a:ext cx="7092950" cy="2420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70000"/>
              </a:lnSpc>
              <a:spcBef>
                <a:spcPct val="10000"/>
              </a:spcBef>
              <a:spcAft>
                <a:spcPct val="0"/>
              </a:spcAft>
              <a:buClr>
                <a:srgbClr val="3333CC"/>
              </a:buClr>
              <a:buSzPct val="65000"/>
              <a:buFont typeface="Wingdings" pitchFamily="2" charset="2"/>
              <a:buChar char="l"/>
              <a:tabLst/>
              <a:defRPr/>
            </a:pPr>
            <a:r>
              <a:rPr lang="en-US" altLang="zh-TW" sz="2800" kern="0" smtClean="0">
                <a:ea typeface="+mn-ea"/>
              </a:rPr>
              <a:t>Infrastructure WMN</a:t>
            </a:r>
          </a:p>
          <a:p>
            <a:pPr marL="285750" marR="0" lvl="0" indent="-285750" algn="l" defTabSz="914400" rtl="0" eaLnBrk="0" fontAlgn="base" latinLnBrk="0" hangingPunct="0">
              <a:lnSpc>
                <a:spcPct val="70000"/>
              </a:lnSpc>
              <a:spcBef>
                <a:spcPct val="10000"/>
              </a:spcBef>
              <a:spcAft>
                <a:spcPct val="0"/>
              </a:spcAft>
              <a:buClr>
                <a:srgbClr val="3333CC"/>
              </a:buClr>
              <a:buSzPct val="65000"/>
              <a:buFont typeface="Wingdings" pitchFamily="2" charset="2"/>
              <a:buChar char="l"/>
              <a:tabLst/>
              <a:defRPr/>
            </a:pPr>
            <a:r>
              <a:rPr kumimoji="1" lang="en-US" altLang="zh-TW" sz="2800" b="0" i="0" u="none" strike="noStrike" kern="0" cap="none" spc="0" normalizeH="0" baseline="0" noProof="0" smtClean="0">
                <a:ln>
                  <a:noFill/>
                </a:ln>
                <a:solidFill>
                  <a:schemeClr val="tx1"/>
                </a:solidFill>
                <a:effectLst/>
                <a:uLnTx/>
                <a:uFillTx/>
                <a:latin typeface="Times New Roman" pitchFamily="18" charset="0"/>
                <a:ea typeface="+mn-ea"/>
                <a:cs typeface="+mn-cs"/>
              </a:rPr>
              <a:t>Client</a:t>
            </a:r>
            <a:r>
              <a:rPr kumimoji="1" lang="en-US" altLang="zh-TW" sz="2800" b="0" i="0" u="none" strike="noStrike" kern="0" cap="none" spc="0" normalizeH="0" noProof="0" smtClean="0">
                <a:ln>
                  <a:noFill/>
                </a:ln>
                <a:solidFill>
                  <a:schemeClr val="tx1"/>
                </a:solidFill>
                <a:effectLst/>
                <a:uLnTx/>
                <a:uFillTx/>
                <a:latin typeface="Times New Roman" pitchFamily="18" charset="0"/>
                <a:ea typeface="+mn-ea"/>
                <a:cs typeface="+mn-cs"/>
              </a:rPr>
              <a:t> WMN</a:t>
            </a:r>
          </a:p>
          <a:p>
            <a:pPr marL="285750" marR="0" lvl="0" indent="-285750" algn="l" defTabSz="914400" rtl="0" eaLnBrk="0" fontAlgn="base" latinLnBrk="0" hangingPunct="0">
              <a:lnSpc>
                <a:spcPct val="70000"/>
              </a:lnSpc>
              <a:spcBef>
                <a:spcPct val="10000"/>
              </a:spcBef>
              <a:spcAft>
                <a:spcPct val="0"/>
              </a:spcAft>
              <a:buClr>
                <a:srgbClr val="3333CC"/>
              </a:buClr>
              <a:buSzPct val="65000"/>
              <a:buFont typeface="Wingdings" pitchFamily="2" charset="2"/>
              <a:buChar char="l"/>
              <a:tabLst/>
              <a:defRPr/>
            </a:pPr>
            <a:r>
              <a:rPr lang="en-US" altLang="zh-TW" sz="2800" kern="0" baseline="0" smtClean="0">
                <a:ea typeface="+mn-ea"/>
              </a:rPr>
              <a:t>Hybrid</a:t>
            </a:r>
            <a:r>
              <a:rPr lang="en-US" altLang="zh-TW" sz="2800" kern="0" smtClean="0">
                <a:ea typeface="+mn-ea"/>
              </a:rPr>
              <a:t> WMN</a:t>
            </a:r>
            <a:endParaRPr kumimoji="1" lang="en-US" altLang="zh-TW" sz="2800" b="0" i="0" u="none" strike="noStrike" kern="0" cap="none" spc="0" normalizeH="0" baseline="0" noProof="0" smtClean="0">
              <a:ln>
                <a:noFill/>
              </a:ln>
              <a:solidFill>
                <a:schemeClr val="tx1"/>
              </a:solidFill>
              <a:effectLst/>
              <a:uLnTx/>
              <a:uFillTx/>
              <a:latin typeface="Times New Roman" pitchFamily="18" charset="0"/>
              <a:ea typeface="+mn-ea"/>
              <a:cs typeface="+mn-cs"/>
            </a:endParaRPr>
          </a:p>
        </p:txBody>
      </p:sp>
    </p:spTree>
  </p:cSld>
  <p:clrMapOvr>
    <a:masterClrMapping/>
  </p:clrMapOvr>
  <p:transition advTm="23594"/>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7" name="Rectangle 5"/>
          <p:cNvSpPr>
            <a:spLocks noGrp="1" noChangeArrowheads="1"/>
          </p:cNvSpPr>
          <p:nvPr>
            <p:ph type="title"/>
          </p:nvPr>
        </p:nvSpPr>
        <p:spPr>
          <a:noFill/>
          <a:ln/>
        </p:spPr>
        <p:txBody>
          <a:bodyPr/>
          <a:lstStyle/>
          <a:p>
            <a:r>
              <a:rPr lang="en-US" altLang="zh-TW"/>
              <a:t>Simulation result </a:t>
            </a:r>
          </a:p>
        </p:txBody>
      </p:sp>
      <p:pic>
        <p:nvPicPr>
          <p:cNvPr id="7" name="圖片 6"/>
          <p:cNvPicPr/>
          <p:nvPr/>
        </p:nvPicPr>
        <p:blipFill>
          <a:blip r:embed="rId3" cstate="print"/>
          <a:srcRect/>
          <a:stretch>
            <a:fillRect/>
          </a:stretch>
        </p:blipFill>
        <p:spPr bwMode="auto">
          <a:xfrm>
            <a:off x="1352600" y="1196752"/>
            <a:ext cx="7416824" cy="4428492"/>
          </a:xfrm>
          <a:prstGeom prst="rect">
            <a:avLst/>
          </a:prstGeom>
          <a:noFill/>
          <a:ln w="9525">
            <a:noFill/>
            <a:miter lim="800000"/>
            <a:headEnd/>
            <a:tailEnd/>
          </a:ln>
        </p:spPr>
      </p:pic>
    </p:spTree>
  </p:cSld>
  <p:clrMapOvr>
    <a:masterClrMapping/>
  </p:clrMapOvr>
  <p:transition advTm="32344"/>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7" name="Rectangle 5"/>
          <p:cNvSpPr>
            <a:spLocks noGrp="1" noChangeArrowheads="1"/>
          </p:cNvSpPr>
          <p:nvPr>
            <p:ph type="title"/>
          </p:nvPr>
        </p:nvSpPr>
        <p:spPr>
          <a:noFill/>
          <a:ln/>
        </p:spPr>
        <p:txBody>
          <a:bodyPr/>
          <a:lstStyle/>
          <a:p>
            <a:r>
              <a:rPr lang="en-US" altLang="zh-TW"/>
              <a:t>Simulation result </a:t>
            </a:r>
          </a:p>
        </p:txBody>
      </p:sp>
      <p:pic>
        <p:nvPicPr>
          <p:cNvPr id="4" name="圖片 3"/>
          <p:cNvPicPr/>
          <p:nvPr/>
        </p:nvPicPr>
        <p:blipFill>
          <a:blip r:embed="rId3" cstate="print"/>
          <a:srcRect/>
          <a:stretch>
            <a:fillRect/>
          </a:stretch>
        </p:blipFill>
        <p:spPr bwMode="auto">
          <a:xfrm>
            <a:off x="1388604" y="1160748"/>
            <a:ext cx="7272808" cy="4500500"/>
          </a:xfrm>
          <a:prstGeom prst="rect">
            <a:avLst/>
          </a:prstGeom>
          <a:noFill/>
          <a:ln w="9525">
            <a:noFill/>
            <a:miter lim="800000"/>
            <a:headEnd/>
            <a:tailEnd/>
          </a:ln>
        </p:spPr>
      </p:pic>
      <p:pic>
        <p:nvPicPr>
          <p:cNvPr id="7" name="圖片 6"/>
          <p:cNvPicPr/>
          <p:nvPr/>
        </p:nvPicPr>
        <p:blipFill>
          <a:blip r:embed="rId4" cstate="print"/>
          <a:srcRect/>
          <a:stretch>
            <a:fillRect/>
          </a:stretch>
        </p:blipFill>
        <p:spPr bwMode="auto">
          <a:xfrm>
            <a:off x="-7729952" y="1376772"/>
            <a:ext cx="7416824" cy="4428492"/>
          </a:xfrm>
          <a:prstGeom prst="rect">
            <a:avLst/>
          </a:prstGeom>
          <a:noFill/>
          <a:ln w="9525">
            <a:noFill/>
            <a:miter lim="800000"/>
            <a:headEnd/>
            <a:tailEnd/>
          </a:ln>
        </p:spPr>
      </p:pic>
    </p:spTree>
    <p:extLst>
      <p:ext uri="{BB962C8B-B14F-4D97-AF65-F5344CB8AC3E}">
        <p14:creationId xmlns:p14="http://schemas.microsoft.com/office/powerpoint/2010/main" val="1196753760"/>
      </p:ext>
    </p:extLst>
  </p:cSld>
  <p:clrMapOvr>
    <a:masterClrMapping/>
  </p:clrMapOvr>
  <p:transition advTm="323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722 -2.22222E-6 L 0.24274 -2.22222E-6 " pathEditMode="relative" rAng="0" ptsTypes="AA">
                                      <p:cBhvr>
                                        <p:cTn id="6" dur="2000" fill="hold"/>
                                        <p:tgtEl>
                                          <p:spTgt spid="4"/>
                                        </p:tgtEl>
                                        <p:attrNameLst>
                                          <p:attrName>ppt_x</p:attrName>
                                          <p:attrName>ppt_y</p:attrName>
                                        </p:attrNameLst>
                                      </p:cBhvr>
                                      <p:rCtr x="12490" y="0"/>
                                    </p:animMotion>
                                  </p:childTnLst>
                                </p:cTn>
                              </p:par>
                              <p:par>
                                <p:cTn id="7" presetID="6" presetClass="emph" presetSubtype="0" fill="hold" nodeType="withEffect">
                                  <p:stCondLst>
                                    <p:cond delay="0"/>
                                  </p:stCondLst>
                                  <p:childTnLst>
                                    <p:animScale>
                                      <p:cBhvr>
                                        <p:cTn id="8" dur="2000" fill="hold"/>
                                        <p:tgtEl>
                                          <p:spTgt spid="4"/>
                                        </p:tgtEl>
                                      </p:cBhvr>
                                      <p:by x="65000" y="65000"/>
                                    </p:animScale>
                                  </p:childTnLst>
                                </p:cTn>
                              </p:par>
                            </p:childTnLst>
                          </p:cTn>
                        </p:par>
                        <p:par>
                          <p:cTn id="9" fill="hold">
                            <p:stCondLst>
                              <p:cond delay="2000"/>
                            </p:stCondLst>
                            <p:childTnLst>
                              <p:par>
                                <p:cTn id="10" presetID="63" presetClass="path" presetSubtype="0" accel="50000" decel="50000" fill="hold" nodeType="afterEffect">
                                  <p:stCondLst>
                                    <p:cond delay="0"/>
                                  </p:stCondLst>
                                  <p:childTnLst>
                                    <p:animMotion origin="layout" path="M 0.41269 -0.02361 L 0.66265 -0.02361 " pathEditMode="relative" rAng="0" ptsTypes="AA">
                                      <p:cBhvr>
                                        <p:cTn id="11" dur="2000" fill="hold"/>
                                        <p:tgtEl>
                                          <p:spTgt spid="7"/>
                                        </p:tgtEl>
                                        <p:attrNameLst>
                                          <p:attrName>ppt_x</p:attrName>
                                          <p:attrName>ppt_y</p:attrName>
                                        </p:attrNameLst>
                                      </p:cBhvr>
                                      <p:rCtr x="12490" y="0"/>
                                    </p:animMotion>
                                  </p:childTnLst>
                                </p:cTn>
                              </p:par>
                              <p:par>
                                <p:cTn id="12" presetID="6" presetClass="emph" presetSubtype="0" fill="hold" nodeType="withEffect">
                                  <p:stCondLst>
                                    <p:cond delay="0"/>
                                  </p:stCondLst>
                                  <p:childTnLst>
                                    <p:animScale>
                                      <p:cBhvr>
                                        <p:cTn id="13" dur="2000" fill="hold"/>
                                        <p:tgtEl>
                                          <p:spTgt spid="7"/>
                                        </p:tgtEl>
                                      </p:cBhvr>
                                      <p:by x="65000" y="6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7" name="Rectangle 5"/>
          <p:cNvSpPr>
            <a:spLocks noGrp="1" noChangeArrowheads="1"/>
          </p:cNvSpPr>
          <p:nvPr>
            <p:ph type="title"/>
          </p:nvPr>
        </p:nvSpPr>
        <p:spPr>
          <a:noFill/>
          <a:ln/>
        </p:spPr>
        <p:txBody>
          <a:bodyPr/>
          <a:lstStyle/>
          <a:p>
            <a:r>
              <a:rPr lang="en-US" altLang="zh-TW"/>
              <a:t>Simulation result </a:t>
            </a:r>
          </a:p>
        </p:txBody>
      </p:sp>
      <p:pic>
        <p:nvPicPr>
          <p:cNvPr id="5" name="圖片 4"/>
          <p:cNvPicPr/>
          <p:nvPr/>
        </p:nvPicPr>
        <p:blipFill>
          <a:blip r:embed="rId3"/>
          <a:srcRect/>
          <a:stretch>
            <a:fillRect/>
          </a:stretch>
        </p:blipFill>
        <p:spPr bwMode="auto">
          <a:xfrm>
            <a:off x="1496616" y="1232756"/>
            <a:ext cx="7056784" cy="4284476"/>
          </a:xfrm>
          <a:prstGeom prst="rect">
            <a:avLst/>
          </a:prstGeom>
          <a:noFill/>
          <a:ln w="9525">
            <a:noFill/>
            <a:miter lim="800000"/>
            <a:headEnd/>
            <a:tailEnd/>
          </a:ln>
        </p:spPr>
      </p:pic>
    </p:spTree>
    <p:extLst>
      <p:ext uri="{BB962C8B-B14F-4D97-AF65-F5344CB8AC3E}">
        <p14:creationId xmlns:p14="http://schemas.microsoft.com/office/powerpoint/2010/main" val="1367622668"/>
      </p:ext>
    </p:extLst>
  </p:cSld>
  <p:clrMapOvr>
    <a:masterClrMapping/>
  </p:clrMapOvr>
  <p:transition advTm="32344"/>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ChangeArrowheads="1"/>
          </p:cNvSpPr>
          <p:nvPr>
            <p:ph type="title"/>
          </p:nvPr>
        </p:nvSpPr>
        <p:spPr/>
        <p:txBody>
          <a:bodyPr/>
          <a:lstStyle/>
          <a:p>
            <a:r>
              <a:rPr lang="en-US" altLang="zh-TW"/>
              <a:t>Outline</a:t>
            </a:r>
          </a:p>
        </p:txBody>
      </p:sp>
      <p:sp>
        <p:nvSpPr>
          <p:cNvPr id="882691" name="Rectangle 3"/>
          <p:cNvSpPr>
            <a:spLocks noGrp="1" noChangeArrowheads="1"/>
          </p:cNvSpPr>
          <p:nvPr>
            <p:ph type="body" idx="1"/>
          </p:nvPr>
        </p:nvSpPr>
        <p:spPr>
          <a:xfrm>
            <a:off x="776288" y="1123950"/>
            <a:ext cx="8280400" cy="4645025"/>
          </a:xfrm>
        </p:spPr>
        <p:txBody>
          <a:bodyPr/>
          <a:lstStyle/>
          <a:p>
            <a:pPr>
              <a:lnSpc>
                <a:spcPct val="80000"/>
              </a:lnSpc>
              <a:buClr>
                <a:schemeClr val="accent1"/>
              </a:buClr>
              <a:buSzPct val="60000"/>
              <a:buFont typeface="Wingdings" pitchFamily="2" charset="2"/>
              <a:buChar char="p"/>
            </a:pPr>
            <a:r>
              <a:rPr lang="en-US" altLang="zh-TW" sz="2600">
                <a:latin typeface="Times New Roman" pitchFamily="18" charset="0"/>
              </a:rPr>
              <a:t>Introduction</a:t>
            </a:r>
          </a:p>
          <a:p>
            <a:pPr>
              <a:lnSpc>
                <a:spcPct val="80000"/>
              </a:lnSpc>
              <a:buClr>
                <a:schemeClr val="accent1"/>
              </a:buClr>
              <a:buSzPct val="60000"/>
              <a:buFont typeface="Wingdings" pitchFamily="2" charset="2"/>
              <a:buChar char="p"/>
            </a:pPr>
            <a:r>
              <a:rPr lang="en-US" altLang="zh-TW" sz="2600">
                <a:latin typeface="Times New Roman" pitchFamily="18" charset="0"/>
              </a:rPr>
              <a:t>Related work</a:t>
            </a:r>
          </a:p>
          <a:p>
            <a:pPr>
              <a:lnSpc>
                <a:spcPct val="80000"/>
              </a:lnSpc>
              <a:buClr>
                <a:schemeClr val="accent1"/>
              </a:buClr>
              <a:buSzPct val="60000"/>
              <a:buFont typeface="Wingdings" pitchFamily="2" charset="2"/>
              <a:buChar char="p"/>
            </a:pPr>
            <a:r>
              <a:rPr lang="en-US" altLang="zh-TW" sz="2600">
                <a:latin typeface="Times New Roman" pitchFamily="18" charset="0"/>
              </a:rPr>
              <a:t>Preliminaries</a:t>
            </a:r>
          </a:p>
          <a:p>
            <a:pPr lvl="1">
              <a:lnSpc>
                <a:spcPct val="80000"/>
              </a:lnSpc>
              <a:buClr>
                <a:srgbClr val="FF9966"/>
              </a:buClr>
            </a:pPr>
            <a:r>
              <a:rPr lang="en-US" altLang="zh-TW" sz="2200">
                <a:latin typeface="Times New Roman" pitchFamily="18" charset="0"/>
              </a:rPr>
              <a:t>Network model</a:t>
            </a:r>
          </a:p>
          <a:p>
            <a:pPr>
              <a:lnSpc>
                <a:spcPct val="80000"/>
              </a:lnSpc>
              <a:buClr>
                <a:schemeClr val="accent1"/>
              </a:buClr>
              <a:buSzPct val="60000"/>
              <a:buFont typeface="Wingdings" pitchFamily="2" charset="2"/>
              <a:buChar char="p"/>
            </a:pPr>
            <a:r>
              <a:rPr lang="en-US" altLang="zh-TW" sz="2600">
                <a:latin typeface="Times New Roman" pitchFamily="18" charset="0"/>
              </a:rPr>
              <a:t>Proposed approach</a:t>
            </a:r>
            <a:r>
              <a:rPr lang="en-US" altLang="zh-TW" sz="2400"/>
              <a:t> </a:t>
            </a:r>
          </a:p>
          <a:p>
            <a:pPr lvl="1">
              <a:lnSpc>
                <a:spcPct val="80000"/>
              </a:lnSpc>
              <a:buClr>
                <a:srgbClr val="FF9966"/>
              </a:buClr>
            </a:pPr>
            <a:r>
              <a:rPr lang="en-US" altLang="zh-TW" sz="2200" smtClean="0">
                <a:latin typeface="Times New Roman" pitchFamily="18" charset="0"/>
              </a:rPr>
              <a:t>Multiple Factors of Channel Assignment</a:t>
            </a:r>
            <a:endParaRPr lang="en-US" altLang="zh-TW" sz="2200">
              <a:latin typeface="Times New Roman" pitchFamily="18" charset="0"/>
            </a:endParaRPr>
          </a:p>
          <a:p>
            <a:pPr lvl="1">
              <a:lnSpc>
                <a:spcPct val="80000"/>
              </a:lnSpc>
              <a:buClr>
                <a:srgbClr val="FF9966"/>
              </a:buClr>
            </a:pPr>
            <a:r>
              <a:rPr lang="en-US" altLang="zh-TW" sz="2200" smtClean="0">
                <a:latin typeface="Times New Roman" pitchFamily="18" charset="0"/>
              </a:rPr>
              <a:t>Weight-Aware Channel Assignment Algorithm Work Flow</a:t>
            </a:r>
          </a:p>
          <a:p>
            <a:pPr lvl="1">
              <a:lnSpc>
                <a:spcPct val="80000"/>
              </a:lnSpc>
              <a:buClr>
                <a:srgbClr val="FF9966"/>
              </a:buClr>
            </a:pPr>
            <a:r>
              <a:rPr lang="en-US" altLang="zh-TW" sz="2200" smtClean="0">
                <a:latin typeface="Times New Roman" pitchFamily="18" charset="0"/>
              </a:rPr>
              <a:t>Pre-Processing Part</a:t>
            </a:r>
          </a:p>
          <a:p>
            <a:pPr lvl="1">
              <a:lnSpc>
                <a:spcPct val="80000"/>
              </a:lnSpc>
              <a:buClr>
                <a:srgbClr val="FF9966"/>
              </a:buClr>
            </a:pPr>
            <a:r>
              <a:rPr lang="en-US" altLang="zh-TW" sz="2200" smtClean="0">
                <a:latin typeface="Times New Roman" pitchFamily="18" charset="0"/>
              </a:rPr>
              <a:t>Main Processing</a:t>
            </a:r>
            <a:r>
              <a:rPr lang="zh-TW" altLang="en-US" sz="2200" smtClean="0">
                <a:latin typeface="Times New Roman" pitchFamily="18" charset="0"/>
              </a:rPr>
              <a:t> </a:t>
            </a:r>
            <a:r>
              <a:rPr lang="en-US" altLang="zh-TW" sz="2200" smtClean="0">
                <a:latin typeface="Times New Roman" pitchFamily="18" charset="0"/>
              </a:rPr>
              <a:t>Part</a:t>
            </a:r>
            <a:endParaRPr lang="en-US" altLang="zh-TW" sz="2200">
              <a:latin typeface="Times New Roman" pitchFamily="18" charset="0"/>
            </a:endParaRPr>
          </a:p>
          <a:p>
            <a:pPr lvl="1">
              <a:lnSpc>
                <a:spcPct val="80000"/>
              </a:lnSpc>
              <a:buClr>
                <a:srgbClr val="FF9966"/>
              </a:buClr>
            </a:pPr>
            <a:r>
              <a:rPr lang="en-US" altLang="zh-TW" sz="2200" smtClean="0">
                <a:latin typeface="Times New Roman" pitchFamily="18" charset="0"/>
              </a:rPr>
              <a:t>Post Processing Part</a:t>
            </a:r>
            <a:endParaRPr lang="en-US" altLang="zh-TW" sz="2200">
              <a:latin typeface="Times New Roman" pitchFamily="18" charset="0"/>
            </a:endParaRPr>
          </a:p>
          <a:p>
            <a:pPr>
              <a:lnSpc>
                <a:spcPct val="80000"/>
              </a:lnSpc>
              <a:buClr>
                <a:schemeClr val="accent1"/>
              </a:buClr>
              <a:buSzPct val="60000"/>
              <a:buFont typeface="Wingdings" pitchFamily="2" charset="2"/>
              <a:buChar char="p"/>
            </a:pPr>
            <a:r>
              <a:rPr lang="en-US" altLang="zh-TW" sz="2600">
                <a:latin typeface="Times New Roman" pitchFamily="18" charset="0"/>
              </a:rPr>
              <a:t>Simulation result</a:t>
            </a:r>
          </a:p>
          <a:p>
            <a:pPr>
              <a:lnSpc>
                <a:spcPct val="80000"/>
              </a:lnSpc>
              <a:buClr>
                <a:schemeClr val="accent1"/>
              </a:buClr>
              <a:buSzPct val="60000"/>
              <a:buFont typeface="Wingdings" pitchFamily="2" charset="2"/>
              <a:buChar char="p"/>
            </a:pPr>
            <a:r>
              <a:rPr lang="en-US" altLang="zh-TW" sz="2600">
                <a:solidFill>
                  <a:srgbClr val="FF3300"/>
                </a:solidFill>
                <a:latin typeface="Times New Roman" pitchFamily="18" charset="0"/>
              </a:rPr>
              <a:t>Conclusion</a:t>
            </a:r>
          </a:p>
          <a:p>
            <a:pPr>
              <a:lnSpc>
                <a:spcPct val="80000"/>
              </a:lnSpc>
              <a:buClr>
                <a:schemeClr val="accent1"/>
              </a:buClr>
              <a:buSzPct val="60000"/>
              <a:buFont typeface="Wingdings" pitchFamily="2" charset="2"/>
              <a:buChar char="p"/>
            </a:pPr>
            <a:r>
              <a:rPr lang="en-US" altLang="zh-TW" sz="2600">
                <a:latin typeface="Times New Roman" pitchFamily="18" charset="0"/>
              </a:rPr>
              <a:t>Reference</a:t>
            </a:r>
            <a:endParaRPr lang="en-US" altLang="zh-TW" sz="2600"/>
          </a:p>
          <a:p>
            <a:pPr>
              <a:lnSpc>
                <a:spcPct val="80000"/>
              </a:lnSpc>
              <a:buClr>
                <a:schemeClr val="accent1"/>
              </a:buClr>
              <a:buSzPct val="60000"/>
              <a:buFont typeface="Wingdings" pitchFamily="2" charset="2"/>
              <a:buNone/>
            </a:pPr>
            <a:endParaRPr lang="en-US" altLang="zh-TW" sz="2600"/>
          </a:p>
        </p:txBody>
      </p:sp>
    </p:spTree>
    <p:extLst>
      <p:ext uri="{BB962C8B-B14F-4D97-AF65-F5344CB8AC3E}">
        <p14:creationId xmlns:p14="http://schemas.microsoft.com/office/powerpoint/2010/main" val="3495566259"/>
      </p:ext>
    </p:extLst>
  </p:cSld>
  <p:clrMapOvr>
    <a:masterClrMapping/>
  </p:clrMapOvr>
  <p:transition advTm="2938"/>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Grp="1" noChangeArrowheads="1"/>
          </p:cNvSpPr>
          <p:nvPr>
            <p:ph type="title"/>
          </p:nvPr>
        </p:nvSpPr>
        <p:spPr/>
        <p:txBody>
          <a:bodyPr/>
          <a:lstStyle/>
          <a:p>
            <a:r>
              <a:rPr lang="en-US" altLang="zh-TW"/>
              <a:t>Conclusion </a:t>
            </a:r>
          </a:p>
        </p:txBody>
      </p:sp>
      <p:sp>
        <p:nvSpPr>
          <p:cNvPr id="878595" name="Rectangle 3"/>
          <p:cNvSpPr>
            <a:spLocks noGrp="1" noChangeArrowheads="1"/>
          </p:cNvSpPr>
          <p:nvPr>
            <p:ph type="body" idx="1"/>
          </p:nvPr>
        </p:nvSpPr>
        <p:spPr/>
        <p:txBody>
          <a:bodyPr/>
          <a:lstStyle/>
          <a:p>
            <a:r>
              <a:rPr lang="en-US" altLang="zh-TW" sz="2400" dirty="0" smtClean="0"/>
              <a:t>This paper has presented </a:t>
            </a:r>
            <a:r>
              <a:rPr lang="en-US" altLang="zh-TW" sz="2400" dirty="0" smtClean="0">
                <a:solidFill>
                  <a:srgbClr val="3366FF"/>
                </a:solidFill>
              </a:rPr>
              <a:t>a new distributed channel assignment approach </a:t>
            </a:r>
            <a:r>
              <a:rPr lang="en-US" altLang="zh-TW" sz="2400" dirty="0" smtClean="0"/>
              <a:t>which considers multiple factors to efficiently perform multicast communication in WMNs</a:t>
            </a:r>
          </a:p>
          <a:p>
            <a:endParaRPr lang="en-US" altLang="zh-TW" sz="2400" dirty="0">
              <a:latin typeface="Times New Roman" pitchFamily="18" charset="0"/>
            </a:endParaRPr>
          </a:p>
          <a:p>
            <a:r>
              <a:rPr lang="en-US" altLang="zh-TW" sz="2400" dirty="0" smtClean="0"/>
              <a:t>Simulation results showed that our approach outperforms the approaches of [6-7] in the total incurred interference cost</a:t>
            </a:r>
            <a:r>
              <a:rPr lang="en-US" altLang="zh-TW" sz="2400" dirty="0" smtClean="0">
                <a:latin typeface="Times New Roman" pitchFamily="18" charset="0"/>
              </a:rPr>
              <a:t>.</a:t>
            </a:r>
            <a:r>
              <a:rPr lang="en-US" altLang="zh-TW" dirty="0" smtClean="0"/>
              <a:t> </a:t>
            </a:r>
          </a:p>
          <a:p>
            <a:endParaRPr lang="en-US" altLang="zh-TW" dirty="0" smtClean="0"/>
          </a:p>
          <a:p>
            <a:r>
              <a:rPr lang="en-US" altLang="zh-TW" sz="2400" dirty="0" smtClean="0"/>
              <a:t>The less interference the higher efficient resource utilization of WMN.</a:t>
            </a:r>
            <a:endParaRPr lang="en-US" altLang="zh-TW" sz="2400" dirty="0"/>
          </a:p>
        </p:txBody>
      </p:sp>
    </p:spTree>
  </p:cSld>
  <p:clrMapOvr>
    <a:masterClrMapping/>
  </p:clrMapOvr>
  <p:transition advTm="38563"/>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8" name="Rectangle 4"/>
          <p:cNvSpPr>
            <a:spLocks noGrp="1" noChangeArrowheads="1"/>
          </p:cNvSpPr>
          <p:nvPr>
            <p:ph type="title"/>
          </p:nvPr>
        </p:nvSpPr>
        <p:spPr>
          <a:noFill/>
          <a:ln/>
        </p:spPr>
        <p:txBody>
          <a:bodyPr/>
          <a:lstStyle/>
          <a:p>
            <a:r>
              <a:rPr lang="en-US" altLang="zh-TW"/>
              <a:t>Reference</a:t>
            </a:r>
          </a:p>
        </p:txBody>
      </p:sp>
      <p:pic>
        <p:nvPicPr>
          <p:cNvPr id="1008642" name="Picture 2"/>
          <p:cNvPicPr>
            <a:picLocks noChangeAspect="1" noChangeArrowheads="1"/>
          </p:cNvPicPr>
          <p:nvPr/>
        </p:nvPicPr>
        <p:blipFill>
          <a:blip r:embed="rId3"/>
          <a:srcRect/>
          <a:stretch>
            <a:fillRect/>
          </a:stretch>
        </p:blipFill>
        <p:spPr bwMode="auto">
          <a:xfrm>
            <a:off x="1885908" y="982629"/>
            <a:ext cx="6170697" cy="5476950"/>
          </a:xfrm>
          <a:prstGeom prst="rect">
            <a:avLst/>
          </a:prstGeom>
          <a:noFill/>
          <a:ln w="9525">
            <a:noFill/>
            <a:miter lim="800000"/>
            <a:headEnd/>
            <a:tailEnd/>
          </a:ln>
          <a:effectLst/>
        </p:spPr>
      </p:pic>
    </p:spTree>
  </p:cSld>
  <p:clrMapOvr>
    <a:masterClrMapping/>
  </p:clrMapOvr>
  <p:transition advTm="1343"/>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8" name="Rectangle 4"/>
          <p:cNvSpPr>
            <a:spLocks noGrp="1" noChangeArrowheads="1"/>
          </p:cNvSpPr>
          <p:nvPr>
            <p:ph type="title"/>
          </p:nvPr>
        </p:nvSpPr>
        <p:spPr>
          <a:noFill/>
          <a:ln/>
        </p:spPr>
        <p:txBody>
          <a:bodyPr/>
          <a:lstStyle/>
          <a:p>
            <a:r>
              <a:rPr lang="en-US" altLang="zh-TW"/>
              <a:t>Reference</a:t>
            </a:r>
          </a:p>
        </p:txBody>
      </p:sp>
      <p:pic>
        <p:nvPicPr>
          <p:cNvPr id="1017858" name="Picture 2"/>
          <p:cNvPicPr>
            <a:picLocks noChangeAspect="1" noChangeArrowheads="1"/>
          </p:cNvPicPr>
          <p:nvPr/>
        </p:nvPicPr>
        <p:blipFill>
          <a:blip r:embed="rId3"/>
          <a:srcRect/>
          <a:stretch>
            <a:fillRect/>
          </a:stretch>
        </p:blipFill>
        <p:spPr bwMode="auto">
          <a:xfrm>
            <a:off x="1812882" y="1055656"/>
            <a:ext cx="6170697" cy="5403924"/>
          </a:xfrm>
          <a:prstGeom prst="rect">
            <a:avLst/>
          </a:prstGeom>
          <a:noFill/>
          <a:ln w="9525">
            <a:noFill/>
            <a:miter lim="800000"/>
            <a:headEnd/>
            <a:tailEnd/>
          </a:ln>
          <a:effectLst/>
        </p:spPr>
      </p:pic>
    </p:spTree>
  </p:cSld>
  <p:clrMapOvr>
    <a:masterClrMapping/>
  </p:clrMapOvr>
  <p:transition advTm="1343"/>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8" name="Rectangle 4"/>
          <p:cNvSpPr>
            <a:spLocks noGrp="1" noChangeArrowheads="1"/>
          </p:cNvSpPr>
          <p:nvPr>
            <p:ph type="title"/>
          </p:nvPr>
        </p:nvSpPr>
        <p:spPr>
          <a:noFill/>
          <a:ln/>
        </p:spPr>
        <p:txBody>
          <a:bodyPr/>
          <a:lstStyle/>
          <a:p>
            <a:r>
              <a:rPr lang="en-US" altLang="zh-TW"/>
              <a:t>Reference</a:t>
            </a:r>
          </a:p>
        </p:txBody>
      </p:sp>
      <p:pic>
        <p:nvPicPr>
          <p:cNvPr id="1018882" name="Picture 2"/>
          <p:cNvPicPr>
            <a:picLocks noChangeAspect="1" noChangeArrowheads="1"/>
          </p:cNvPicPr>
          <p:nvPr/>
        </p:nvPicPr>
        <p:blipFill>
          <a:blip r:embed="rId3"/>
          <a:srcRect/>
          <a:stretch>
            <a:fillRect/>
          </a:stretch>
        </p:blipFill>
        <p:spPr bwMode="auto">
          <a:xfrm>
            <a:off x="1630317" y="982629"/>
            <a:ext cx="6462801" cy="5403924"/>
          </a:xfrm>
          <a:prstGeom prst="rect">
            <a:avLst/>
          </a:prstGeom>
          <a:noFill/>
          <a:ln w="9525">
            <a:noFill/>
            <a:miter lim="800000"/>
            <a:headEnd/>
            <a:tailEnd/>
          </a:ln>
          <a:effectLst/>
        </p:spPr>
      </p:pic>
    </p:spTree>
  </p:cSld>
  <p:clrMapOvr>
    <a:masterClrMapping/>
  </p:clrMapOvr>
  <p:transition advTm="1343"/>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8" name="Rectangle 4"/>
          <p:cNvSpPr>
            <a:spLocks noGrp="1" noChangeArrowheads="1"/>
          </p:cNvSpPr>
          <p:nvPr>
            <p:ph type="title"/>
          </p:nvPr>
        </p:nvSpPr>
        <p:spPr>
          <a:noFill/>
          <a:ln/>
        </p:spPr>
        <p:txBody>
          <a:bodyPr/>
          <a:lstStyle/>
          <a:p>
            <a:r>
              <a:rPr lang="en-US" altLang="zh-TW"/>
              <a:t>Reference</a:t>
            </a:r>
          </a:p>
        </p:txBody>
      </p:sp>
      <p:pic>
        <p:nvPicPr>
          <p:cNvPr id="1019906" name="Picture 2"/>
          <p:cNvPicPr>
            <a:picLocks noChangeAspect="1" noChangeArrowheads="1"/>
          </p:cNvPicPr>
          <p:nvPr/>
        </p:nvPicPr>
        <p:blipFill>
          <a:blip r:embed="rId3"/>
          <a:srcRect/>
          <a:stretch>
            <a:fillRect/>
          </a:stretch>
        </p:blipFill>
        <p:spPr bwMode="auto">
          <a:xfrm>
            <a:off x="1447752" y="946116"/>
            <a:ext cx="6499314" cy="5440437"/>
          </a:xfrm>
          <a:prstGeom prst="rect">
            <a:avLst/>
          </a:prstGeom>
          <a:noFill/>
          <a:ln w="9525">
            <a:noFill/>
            <a:miter lim="800000"/>
            <a:headEnd/>
            <a:tailEnd/>
          </a:ln>
          <a:effectLst/>
        </p:spPr>
      </p:pic>
    </p:spTree>
  </p:cSld>
  <p:clrMapOvr>
    <a:masterClrMapping/>
  </p:clrMapOvr>
  <p:transition advTm="1343"/>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3" name="Rectangle 3"/>
          <p:cNvSpPr>
            <a:spLocks noGrp="1" noChangeArrowheads="1"/>
          </p:cNvSpPr>
          <p:nvPr>
            <p:ph type="body" idx="1"/>
          </p:nvPr>
        </p:nvSpPr>
        <p:spPr/>
        <p:txBody>
          <a:bodyPr anchor="ctr"/>
          <a:lstStyle/>
          <a:p>
            <a:pPr algn="ctr">
              <a:buFont typeface="Wingdings" pitchFamily="2" charset="2"/>
              <a:buNone/>
            </a:pPr>
            <a:r>
              <a:rPr lang="en-US" altLang="zh-TW" b="1" dirty="0"/>
              <a:t> </a:t>
            </a:r>
            <a:r>
              <a:rPr lang="en-US" altLang="zh-TW" sz="3600" b="1" dirty="0" smtClean="0">
                <a:latin typeface="Times New Roman" pitchFamily="18" charset="0"/>
              </a:rPr>
              <a:t>Appreciate </a:t>
            </a:r>
            <a:r>
              <a:rPr lang="en-US" altLang="zh-TW" sz="3600" b="1" dirty="0">
                <a:latin typeface="Times New Roman" pitchFamily="18" charset="0"/>
              </a:rPr>
              <a:t>for your attention</a:t>
            </a:r>
            <a:r>
              <a:rPr lang="en-US" altLang="zh-TW" dirty="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p:txBody>
          <a:bodyPr/>
          <a:lstStyle/>
          <a:p>
            <a:r>
              <a:rPr lang="en-US" altLang="zh-TW" smtClean="0"/>
              <a:t>Introduction</a:t>
            </a:r>
            <a:r>
              <a:rPr lang="zh-TW" altLang="en-US" smtClean="0"/>
              <a:t> </a:t>
            </a:r>
            <a:r>
              <a:rPr lang="en-US" altLang="zh-TW" smtClean="0"/>
              <a:t>(cont’)</a:t>
            </a:r>
            <a:endParaRPr lang="en-US" altLang="zh-TW"/>
          </a:p>
        </p:txBody>
      </p:sp>
      <p:sp>
        <p:nvSpPr>
          <p:cNvPr id="842755" name="Text Box 3"/>
          <p:cNvSpPr txBox="1">
            <a:spLocks noChangeArrowheads="1"/>
          </p:cNvSpPr>
          <p:nvPr/>
        </p:nvSpPr>
        <p:spPr bwMode="auto">
          <a:xfrm>
            <a:off x="1130300" y="1773238"/>
            <a:ext cx="6007100" cy="366712"/>
          </a:xfrm>
          <a:prstGeom prst="rect">
            <a:avLst/>
          </a:prstGeom>
          <a:noFill/>
          <a:ln w="9525">
            <a:noFill/>
            <a:miter lim="800000"/>
            <a:headEnd/>
            <a:tailEnd/>
          </a:ln>
          <a:effectLst/>
        </p:spPr>
        <p:txBody>
          <a:bodyPr>
            <a:spAutoFit/>
          </a:bodyPr>
          <a:lstStyle/>
          <a:p>
            <a:pPr algn="l" eaLnBrk="1" hangingPunct="1">
              <a:lnSpc>
                <a:spcPct val="100000"/>
              </a:lnSpc>
              <a:spcBef>
                <a:spcPct val="50000"/>
              </a:spcBef>
              <a:buSzTx/>
              <a:buFontTx/>
              <a:buNone/>
            </a:pPr>
            <a:endParaRPr lang="zh-TW" altLang="zh-TW" sz="1800">
              <a:latin typeface="Arial" charset="0"/>
            </a:endParaRPr>
          </a:p>
        </p:txBody>
      </p:sp>
      <p:sp>
        <p:nvSpPr>
          <p:cNvPr id="842756" name="Text Box 4">
            <a:hlinkClick r:id="" action="ppaction://noaction"/>
          </p:cNvPr>
          <p:cNvSpPr txBox="1">
            <a:spLocks noChangeArrowheads="1"/>
          </p:cNvSpPr>
          <p:nvPr/>
        </p:nvSpPr>
        <p:spPr bwMode="auto">
          <a:xfrm>
            <a:off x="584200" y="1165194"/>
            <a:ext cx="6554788" cy="579437"/>
          </a:xfrm>
          <a:prstGeom prst="rect">
            <a:avLst/>
          </a:prstGeom>
          <a:solidFill>
            <a:schemeClr val="bg1"/>
          </a:solidFill>
          <a:ln w="9525">
            <a:noFill/>
            <a:miter lim="800000"/>
            <a:headEnd/>
            <a:tailEnd/>
          </a:ln>
          <a:effectLst/>
        </p:spPr>
        <p:txBody>
          <a:bodyPr>
            <a:spAutoFit/>
          </a:bodyPr>
          <a:lstStyle/>
          <a:p>
            <a:pPr algn="l" eaLnBrk="1" hangingPunct="1">
              <a:lnSpc>
                <a:spcPct val="100000"/>
              </a:lnSpc>
              <a:spcBef>
                <a:spcPct val="50000"/>
              </a:spcBef>
              <a:buClr>
                <a:schemeClr val="accent2"/>
              </a:buClr>
              <a:buSzPct val="60000"/>
              <a:buFont typeface="Wingdings" pitchFamily="2" charset="2"/>
              <a:buChar char="q"/>
            </a:pPr>
            <a:r>
              <a:rPr lang="en-US" altLang="zh-TW" sz="2600">
                <a:solidFill>
                  <a:schemeClr val="tx2"/>
                </a:solidFill>
              </a:rPr>
              <a:t> </a:t>
            </a:r>
            <a:r>
              <a:rPr lang="en-US" altLang="zh-TW" sz="3200" smtClean="0">
                <a:solidFill>
                  <a:schemeClr val="tx2"/>
                </a:solidFill>
              </a:rPr>
              <a:t>Single Radio and Multi-Radio</a:t>
            </a:r>
            <a:endParaRPr lang="en-US" altLang="zh-TW" sz="3200">
              <a:solidFill>
                <a:schemeClr val="tx2"/>
              </a:solidFill>
            </a:endParaRPr>
          </a:p>
        </p:txBody>
      </p:sp>
      <p:cxnSp>
        <p:nvCxnSpPr>
          <p:cNvPr id="12" name="直線接點 11"/>
          <p:cNvCxnSpPr/>
          <p:nvPr/>
        </p:nvCxnSpPr>
        <p:spPr bwMode="auto">
          <a:xfrm>
            <a:off x="1119135" y="2406636"/>
            <a:ext cx="7521678" cy="1588"/>
          </a:xfrm>
          <a:prstGeom prst="line">
            <a:avLst/>
          </a:prstGeom>
          <a:ln w="57150">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3" name="文字方塊 12"/>
          <p:cNvSpPr txBox="1"/>
          <p:nvPr/>
        </p:nvSpPr>
        <p:spPr>
          <a:xfrm>
            <a:off x="3890069" y="1931967"/>
            <a:ext cx="1537600" cy="480131"/>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pPr>
              <a:buNone/>
            </a:pPr>
            <a:r>
              <a:rPr lang="en-US" altLang="zh-TW" sz="2800" smtClean="0"/>
              <a:t>Backhaul</a:t>
            </a:r>
            <a:endParaRPr lang="zh-TW" altLang="en-US" sz="2800"/>
          </a:p>
        </p:txBody>
      </p:sp>
      <p:cxnSp>
        <p:nvCxnSpPr>
          <p:cNvPr id="15" name="直線接點 14"/>
          <p:cNvCxnSpPr/>
          <p:nvPr/>
        </p:nvCxnSpPr>
        <p:spPr bwMode="auto">
          <a:xfrm rot="5400000" flipH="1" flipV="1">
            <a:off x="1575226" y="2752393"/>
            <a:ext cx="765978" cy="302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928772" name="Picture 4" descr="phone icon"/>
          <p:cNvPicPr>
            <a:picLocks noChangeAspect="1" noChangeArrowheads="1"/>
          </p:cNvPicPr>
          <p:nvPr/>
        </p:nvPicPr>
        <p:blipFill>
          <a:blip r:embed="rId3"/>
          <a:srcRect/>
          <a:stretch>
            <a:fillRect/>
          </a:stretch>
        </p:blipFill>
        <p:spPr bwMode="auto">
          <a:xfrm>
            <a:off x="607953" y="3355974"/>
            <a:ext cx="730260" cy="730261"/>
          </a:xfrm>
          <a:prstGeom prst="rect">
            <a:avLst/>
          </a:prstGeom>
          <a:noFill/>
        </p:spPr>
      </p:pic>
      <p:pic>
        <p:nvPicPr>
          <p:cNvPr id="19" name="Picture 4" descr="phone icon"/>
          <p:cNvPicPr>
            <a:picLocks noChangeAspect="1" noChangeArrowheads="1"/>
          </p:cNvPicPr>
          <p:nvPr/>
        </p:nvPicPr>
        <p:blipFill>
          <a:blip r:embed="rId3"/>
          <a:srcRect/>
          <a:stretch>
            <a:fillRect/>
          </a:stretch>
        </p:blipFill>
        <p:spPr bwMode="auto">
          <a:xfrm>
            <a:off x="2506629" y="5765832"/>
            <a:ext cx="730259" cy="730260"/>
          </a:xfrm>
          <a:prstGeom prst="rect">
            <a:avLst/>
          </a:prstGeom>
          <a:noFill/>
        </p:spPr>
      </p:pic>
      <p:cxnSp>
        <p:nvCxnSpPr>
          <p:cNvPr id="21" name="直線接點 20"/>
          <p:cNvCxnSpPr/>
          <p:nvPr/>
        </p:nvCxnSpPr>
        <p:spPr bwMode="auto">
          <a:xfrm rot="10800000" flipV="1">
            <a:off x="1119135" y="3428999"/>
            <a:ext cx="584208" cy="255591"/>
          </a:xfrm>
          <a:prstGeom prst="line">
            <a:avLst/>
          </a:prstGeom>
          <a:ln w="38100">
            <a:prstDash val="dash"/>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2" name="直線接點 21"/>
          <p:cNvCxnSpPr/>
          <p:nvPr/>
        </p:nvCxnSpPr>
        <p:spPr bwMode="auto">
          <a:xfrm rot="16200000" flipH="1">
            <a:off x="2030125" y="3719269"/>
            <a:ext cx="622556" cy="403478"/>
          </a:xfrm>
          <a:prstGeom prst="line">
            <a:avLst/>
          </a:prstGeom>
          <a:ln w="38100">
            <a:prstDash val="dash"/>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5" name="直線接點 24"/>
          <p:cNvCxnSpPr/>
          <p:nvPr/>
        </p:nvCxnSpPr>
        <p:spPr bwMode="auto">
          <a:xfrm rot="5400000">
            <a:off x="2048382" y="4798238"/>
            <a:ext cx="549530" cy="439991"/>
          </a:xfrm>
          <a:prstGeom prst="line">
            <a:avLst/>
          </a:prstGeom>
          <a:ln w="38100">
            <a:prstDash val="dash"/>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8" name="直線接點 27"/>
          <p:cNvCxnSpPr/>
          <p:nvPr/>
        </p:nvCxnSpPr>
        <p:spPr bwMode="auto">
          <a:xfrm>
            <a:off x="2178012" y="5473728"/>
            <a:ext cx="620721" cy="330453"/>
          </a:xfrm>
          <a:prstGeom prst="line">
            <a:avLst/>
          </a:prstGeom>
          <a:ln w="38100">
            <a:prstDash val="dash"/>
            <a:headEnd type="none" w="med" len="med"/>
            <a:tailEnd type="none" w="med" len="med"/>
          </a:ln>
        </p:spPr>
        <p:style>
          <a:lnRef idx="3">
            <a:schemeClr val="accent1"/>
          </a:lnRef>
          <a:fillRef idx="0">
            <a:schemeClr val="accent1"/>
          </a:fillRef>
          <a:effectRef idx="2">
            <a:schemeClr val="accent1"/>
          </a:effectRef>
          <a:fontRef idx="minor">
            <a:schemeClr val="tx1"/>
          </a:fontRef>
        </p:style>
      </p:cxnSp>
      <p:pic>
        <p:nvPicPr>
          <p:cNvPr id="928774" name="Picture 6" descr="access point, router, wireless icon"/>
          <p:cNvPicPr>
            <a:picLocks noChangeAspect="1" noChangeArrowheads="1"/>
          </p:cNvPicPr>
          <p:nvPr/>
        </p:nvPicPr>
        <p:blipFill>
          <a:blip r:embed="rId4"/>
          <a:srcRect/>
          <a:stretch>
            <a:fillRect/>
          </a:stretch>
        </p:blipFill>
        <p:spPr bwMode="auto">
          <a:xfrm>
            <a:off x="1520778" y="2735253"/>
            <a:ext cx="839798" cy="839799"/>
          </a:xfrm>
          <a:prstGeom prst="rect">
            <a:avLst/>
          </a:prstGeom>
          <a:noFill/>
        </p:spPr>
      </p:pic>
      <p:pic>
        <p:nvPicPr>
          <p:cNvPr id="31" name="Picture 6" descr="access point, router, wireless icon"/>
          <p:cNvPicPr>
            <a:picLocks noChangeAspect="1" noChangeArrowheads="1"/>
          </p:cNvPicPr>
          <p:nvPr/>
        </p:nvPicPr>
        <p:blipFill>
          <a:blip r:embed="rId4"/>
          <a:srcRect/>
          <a:stretch>
            <a:fillRect/>
          </a:stretch>
        </p:blipFill>
        <p:spPr bwMode="auto">
          <a:xfrm>
            <a:off x="2178012" y="3867156"/>
            <a:ext cx="839798" cy="839799"/>
          </a:xfrm>
          <a:prstGeom prst="rect">
            <a:avLst/>
          </a:prstGeom>
          <a:noFill/>
        </p:spPr>
      </p:pic>
      <p:pic>
        <p:nvPicPr>
          <p:cNvPr id="32" name="Picture 6" descr="access point, router, wireless icon"/>
          <p:cNvPicPr>
            <a:picLocks noChangeAspect="1" noChangeArrowheads="1"/>
          </p:cNvPicPr>
          <p:nvPr/>
        </p:nvPicPr>
        <p:blipFill>
          <a:blip r:embed="rId4"/>
          <a:srcRect/>
          <a:stretch>
            <a:fillRect/>
          </a:stretch>
        </p:blipFill>
        <p:spPr bwMode="auto">
          <a:xfrm>
            <a:off x="1703343" y="4743468"/>
            <a:ext cx="839798" cy="839799"/>
          </a:xfrm>
          <a:prstGeom prst="rect">
            <a:avLst/>
          </a:prstGeom>
          <a:noFill/>
        </p:spPr>
      </p:pic>
      <p:pic>
        <p:nvPicPr>
          <p:cNvPr id="33" name="Picture 6" descr="access point, router, wireless icon"/>
          <p:cNvPicPr>
            <a:picLocks noChangeAspect="1" noChangeArrowheads="1"/>
          </p:cNvPicPr>
          <p:nvPr/>
        </p:nvPicPr>
        <p:blipFill>
          <a:blip r:embed="rId4"/>
          <a:srcRect/>
          <a:stretch>
            <a:fillRect/>
          </a:stretch>
        </p:blipFill>
        <p:spPr bwMode="auto">
          <a:xfrm>
            <a:off x="6632598" y="2735253"/>
            <a:ext cx="839798" cy="839799"/>
          </a:xfrm>
          <a:prstGeom prst="rect">
            <a:avLst/>
          </a:prstGeom>
          <a:noFill/>
        </p:spPr>
      </p:pic>
      <p:cxnSp>
        <p:nvCxnSpPr>
          <p:cNvPr id="35" name="直線接點 34"/>
          <p:cNvCxnSpPr/>
          <p:nvPr/>
        </p:nvCxnSpPr>
        <p:spPr bwMode="auto">
          <a:xfrm rot="5400000" flipH="1" flipV="1">
            <a:off x="6652766" y="2824624"/>
            <a:ext cx="765978" cy="302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36" name="Picture 4" descr="phone icon"/>
          <p:cNvPicPr>
            <a:picLocks noChangeAspect="1" noChangeArrowheads="1"/>
          </p:cNvPicPr>
          <p:nvPr/>
        </p:nvPicPr>
        <p:blipFill>
          <a:blip r:embed="rId3"/>
          <a:srcRect/>
          <a:stretch>
            <a:fillRect/>
          </a:stretch>
        </p:blipFill>
        <p:spPr bwMode="auto">
          <a:xfrm>
            <a:off x="5318130" y="3136896"/>
            <a:ext cx="730260" cy="730261"/>
          </a:xfrm>
          <a:prstGeom prst="rect">
            <a:avLst/>
          </a:prstGeom>
          <a:noFill/>
        </p:spPr>
      </p:pic>
      <p:cxnSp>
        <p:nvCxnSpPr>
          <p:cNvPr id="37" name="直線接點 36"/>
          <p:cNvCxnSpPr/>
          <p:nvPr/>
        </p:nvCxnSpPr>
        <p:spPr bwMode="auto">
          <a:xfrm flipV="1">
            <a:off x="5792799" y="3319461"/>
            <a:ext cx="876312" cy="109539"/>
          </a:xfrm>
          <a:prstGeom prst="line">
            <a:avLst/>
          </a:prstGeom>
          <a:ln>
            <a:solidFill>
              <a:srgbClr val="FF33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pic>
        <p:nvPicPr>
          <p:cNvPr id="40" name="Picture 6" descr="access point, router, wireless icon"/>
          <p:cNvPicPr>
            <a:picLocks noChangeAspect="1" noChangeArrowheads="1"/>
          </p:cNvPicPr>
          <p:nvPr/>
        </p:nvPicPr>
        <p:blipFill>
          <a:blip r:embed="rId4"/>
          <a:srcRect/>
          <a:stretch>
            <a:fillRect/>
          </a:stretch>
        </p:blipFill>
        <p:spPr bwMode="auto">
          <a:xfrm>
            <a:off x="7362858" y="3830643"/>
            <a:ext cx="839798" cy="839799"/>
          </a:xfrm>
          <a:prstGeom prst="rect">
            <a:avLst/>
          </a:prstGeom>
          <a:noFill/>
        </p:spPr>
      </p:pic>
      <p:cxnSp>
        <p:nvCxnSpPr>
          <p:cNvPr id="41" name="直線接點 40"/>
          <p:cNvCxnSpPr/>
          <p:nvPr/>
        </p:nvCxnSpPr>
        <p:spPr bwMode="auto">
          <a:xfrm rot="16200000" flipH="1">
            <a:off x="7180293" y="3648078"/>
            <a:ext cx="766772" cy="547695"/>
          </a:xfrm>
          <a:prstGeom prst="line">
            <a:avLst/>
          </a:prstGeom>
          <a:ln>
            <a:solidFill>
              <a:srgbClr val="FFFF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pic>
        <p:nvPicPr>
          <p:cNvPr id="43" name="Picture 4" descr="phone icon"/>
          <p:cNvPicPr>
            <a:picLocks noChangeAspect="1" noChangeArrowheads="1"/>
          </p:cNvPicPr>
          <p:nvPr/>
        </p:nvPicPr>
        <p:blipFill>
          <a:blip r:embed="rId3"/>
          <a:srcRect/>
          <a:stretch>
            <a:fillRect/>
          </a:stretch>
        </p:blipFill>
        <p:spPr bwMode="auto">
          <a:xfrm>
            <a:off x="5792799" y="4451364"/>
            <a:ext cx="730260" cy="730261"/>
          </a:xfrm>
          <a:prstGeom prst="rect">
            <a:avLst/>
          </a:prstGeom>
          <a:noFill/>
        </p:spPr>
      </p:pic>
      <p:cxnSp>
        <p:nvCxnSpPr>
          <p:cNvPr id="44" name="直線接點 43"/>
          <p:cNvCxnSpPr/>
          <p:nvPr/>
        </p:nvCxnSpPr>
        <p:spPr bwMode="auto">
          <a:xfrm flipV="1">
            <a:off x="6340496" y="4487877"/>
            <a:ext cx="1095388" cy="292107"/>
          </a:xfrm>
          <a:prstGeom prst="line">
            <a:avLst/>
          </a:prstGeom>
          <a:ln>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pic>
        <p:nvPicPr>
          <p:cNvPr id="47" name="Picture 6" descr="access point, router, wireless icon"/>
          <p:cNvPicPr>
            <a:picLocks noChangeAspect="1" noChangeArrowheads="1"/>
          </p:cNvPicPr>
          <p:nvPr/>
        </p:nvPicPr>
        <p:blipFill>
          <a:blip r:embed="rId4"/>
          <a:srcRect/>
          <a:stretch>
            <a:fillRect/>
          </a:stretch>
        </p:blipFill>
        <p:spPr bwMode="auto">
          <a:xfrm>
            <a:off x="7910553" y="4926033"/>
            <a:ext cx="839798" cy="839799"/>
          </a:xfrm>
          <a:prstGeom prst="rect">
            <a:avLst/>
          </a:prstGeom>
          <a:noFill/>
        </p:spPr>
      </p:pic>
      <p:cxnSp>
        <p:nvCxnSpPr>
          <p:cNvPr id="48" name="直線接點 47"/>
          <p:cNvCxnSpPr/>
          <p:nvPr/>
        </p:nvCxnSpPr>
        <p:spPr bwMode="auto">
          <a:xfrm rot="16200000" flipH="1">
            <a:off x="7746246" y="4834752"/>
            <a:ext cx="803286" cy="328618"/>
          </a:xfrm>
          <a:prstGeom prst="line">
            <a:avLst/>
          </a:prstGeom>
          <a:ln>
            <a:solidFill>
              <a:schemeClr val="accent2">
                <a:lumMod val="60000"/>
                <a:lumOff val="40000"/>
              </a:schemeClr>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pic>
        <p:nvPicPr>
          <p:cNvPr id="51" name="Picture 4" descr="phone icon"/>
          <p:cNvPicPr>
            <a:picLocks noChangeAspect="1" noChangeArrowheads="1"/>
          </p:cNvPicPr>
          <p:nvPr/>
        </p:nvPicPr>
        <p:blipFill>
          <a:blip r:embed="rId3"/>
          <a:srcRect/>
          <a:stretch>
            <a:fillRect/>
          </a:stretch>
        </p:blipFill>
        <p:spPr bwMode="auto">
          <a:xfrm>
            <a:off x="6121416" y="5692806"/>
            <a:ext cx="730260" cy="730261"/>
          </a:xfrm>
          <a:prstGeom prst="rect">
            <a:avLst/>
          </a:prstGeom>
          <a:noFill/>
        </p:spPr>
      </p:pic>
      <p:cxnSp>
        <p:nvCxnSpPr>
          <p:cNvPr id="52" name="直線接點 51"/>
          <p:cNvCxnSpPr/>
          <p:nvPr/>
        </p:nvCxnSpPr>
        <p:spPr bwMode="auto">
          <a:xfrm flipV="1">
            <a:off x="6669111" y="5656293"/>
            <a:ext cx="1241442" cy="401647"/>
          </a:xfrm>
          <a:prstGeom prst="line">
            <a:avLst/>
          </a:prstGeom>
          <a:ln>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4" name="直線接點 53"/>
          <p:cNvCxnSpPr/>
          <p:nvPr/>
        </p:nvCxnSpPr>
        <p:spPr bwMode="auto">
          <a:xfrm rot="16200000" flipH="1">
            <a:off x="8275683" y="6021422"/>
            <a:ext cx="657235" cy="3"/>
          </a:xfrm>
          <a:prstGeom prst="line">
            <a:avLst/>
          </a:prstGeom>
          <a:ln>
            <a:solidFill>
              <a:srgbClr val="FFFF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transition advTm="2359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26" presetClass="emph" presetSubtype="0" repeatCount="2000" fill="hold" nodeType="afterEffect">
                                  <p:stCondLst>
                                    <p:cond delay="0"/>
                                  </p:stCondLst>
                                  <p:childTnLst>
                                    <p:animEffect transition="out" filter="fade">
                                      <p:cBhvr>
                                        <p:cTn id="9" dur="2000" tmFilter="0, 0; .2, .5; .8, .5; 1, 0"/>
                                        <p:tgtEl>
                                          <p:spTgt spid="21"/>
                                        </p:tgtEl>
                                      </p:cBhvr>
                                    </p:animEffect>
                                    <p:animScale>
                                      <p:cBhvr>
                                        <p:cTn id="10" dur="1000" autoRev="1" fill="hold"/>
                                        <p:tgtEl>
                                          <p:spTgt spid="21"/>
                                        </p:tgtEl>
                                      </p:cBhvr>
                                      <p:by x="105000" y="105000"/>
                                    </p:animScale>
                                  </p:childTnLst>
                                  <p:subTnLst>
                                    <p:set>
                                      <p:cBhvr override="childStyle">
                                        <p:cTn dur="1" fill="hold" display="0" masterRel="sameClick" afterEffect="1">
                                          <p:stCondLst>
                                            <p:cond evt="end" delay="0">
                                              <p:tn val="8"/>
                                            </p:cond>
                                          </p:stCondLst>
                                        </p:cTn>
                                        <p:tgtEl>
                                          <p:spTgt spid="21"/>
                                        </p:tgtEl>
                                        <p:attrNameLst>
                                          <p:attrName>style.visibility</p:attrName>
                                        </p:attrNameLst>
                                      </p:cBhvr>
                                      <p:to>
                                        <p:strVal val="hidden"/>
                                      </p:to>
                                    </p:set>
                                  </p:subTnLst>
                                </p:cTn>
                              </p:par>
                            </p:childTnLst>
                          </p:cTn>
                        </p:par>
                        <p:par>
                          <p:cTn id="11" fill="hold">
                            <p:stCondLst>
                              <p:cond delay="4000"/>
                            </p:stCondLst>
                            <p:childTnLst>
                              <p:par>
                                <p:cTn id="12" presetID="1"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4000"/>
                            </p:stCondLst>
                            <p:childTnLst>
                              <p:par>
                                <p:cTn id="15" presetID="26" presetClass="emph" presetSubtype="0" repeatCount="2000" fill="hold" nodeType="afterEffect">
                                  <p:stCondLst>
                                    <p:cond delay="0"/>
                                  </p:stCondLst>
                                  <p:childTnLst>
                                    <p:animEffect transition="out" filter="fade">
                                      <p:cBhvr>
                                        <p:cTn id="16" dur="2000" tmFilter="0, 0; .2, .5; .8, .5; 1, 0"/>
                                        <p:tgtEl>
                                          <p:spTgt spid="22"/>
                                        </p:tgtEl>
                                      </p:cBhvr>
                                    </p:animEffect>
                                    <p:animScale>
                                      <p:cBhvr>
                                        <p:cTn id="17" dur="1000" autoRev="1" fill="hold"/>
                                        <p:tgtEl>
                                          <p:spTgt spid="22"/>
                                        </p:tgtEl>
                                      </p:cBhvr>
                                      <p:by x="105000" y="105000"/>
                                    </p:animScale>
                                  </p:childTnLst>
                                  <p:subTnLst>
                                    <p:set>
                                      <p:cBhvr override="childStyle">
                                        <p:cTn dur="1" fill="hold" display="0" masterRel="sameClick" afterEffect="1">
                                          <p:stCondLst>
                                            <p:cond evt="end" delay="0">
                                              <p:tn val="15"/>
                                            </p:cond>
                                          </p:stCondLst>
                                        </p:cTn>
                                        <p:tgtEl>
                                          <p:spTgt spid="22"/>
                                        </p:tgtEl>
                                        <p:attrNameLst>
                                          <p:attrName>style.visibility</p:attrName>
                                        </p:attrNameLst>
                                      </p:cBhvr>
                                      <p:to>
                                        <p:strVal val="hidden"/>
                                      </p:to>
                                    </p:set>
                                  </p:subTnLst>
                                </p:cTn>
                              </p:par>
                            </p:childTnLst>
                          </p:cTn>
                        </p:par>
                        <p:par>
                          <p:cTn id="18" fill="hold">
                            <p:stCondLst>
                              <p:cond delay="8000"/>
                            </p:stCondLst>
                            <p:childTnLst>
                              <p:par>
                                <p:cTn id="19" presetID="1"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par>
                          <p:cTn id="21" fill="hold">
                            <p:stCondLst>
                              <p:cond delay="8000"/>
                            </p:stCondLst>
                            <p:childTnLst>
                              <p:par>
                                <p:cTn id="22" presetID="26" presetClass="emph" presetSubtype="0" repeatCount="2000" fill="hold" nodeType="afterEffect">
                                  <p:stCondLst>
                                    <p:cond delay="0"/>
                                  </p:stCondLst>
                                  <p:childTnLst>
                                    <p:animEffect transition="out" filter="fade">
                                      <p:cBhvr>
                                        <p:cTn id="23" dur="2000" tmFilter="0, 0; .2, .5; .8, .5; 1, 0"/>
                                        <p:tgtEl>
                                          <p:spTgt spid="25"/>
                                        </p:tgtEl>
                                      </p:cBhvr>
                                    </p:animEffect>
                                    <p:animScale>
                                      <p:cBhvr>
                                        <p:cTn id="24" dur="1000" autoRev="1" fill="hold"/>
                                        <p:tgtEl>
                                          <p:spTgt spid="25"/>
                                        </p:tgtEl>
                                      </p:cBhvr>
                                      <p:by x="105000" y="105000"/>
                                    </p:animScale>
                                  </p:childTnLst>
                                  <p:subTnLst>
                                    <p:set>
                                      <p:cBhvr override="childStyle">
                                        <p:cTn dur="1" fill="hold" display="0" masterRel="sameClick" afterEffect="1">
                                          <p:stCondLst>
                                            <p:cond evt="end" delay="0">
                                              <p:tn val="22"/>
                                            </p:cond>
                                          </p:stCondLst>
                                        </p:cTn>
                                        <p:tgtEl>
                                          <p:spTgt spid="25"/>
                                        </p:tgtEl>
                                        <p:attrNameLst>
                                          <p:attrName>style.visibility</p:attrName>
                                        </p:attrNameLst>
                                      </p:cBhvr>
                                      <p:to>
                                        <p:strVal val="hidden"/>
                                      </p:to>
                                    </p:set>
                                  </p:subTnLst>
                                </p:cTn>
                              </p:par>
                            </p:childTnLst>
                          </p:cTn>
                        </p:par>
                        <p:par>
                          <p:cTn id="25" fill="hold">
                            <p:stCondLst>
                              <p:cond delay="12000"/>
                            </p:stCondLst>
                            <p:childTnLst>
                              <p:par>
                                <p:cTn id="26" presetID="1" presetClass="entr" presetSubtype="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12000"/>
                            </p:stCondLst>
                            <p:childTnLst>
                              <p:par>
                                <p:cTn id="29" presetID="26" presetClass="emph" presetSubtype="0" repeatCount="2000" fill="hold" nodeType="afterEffect">
                                  <p:stCondLst>
                                    <p:cond delay="0"/>
                                  </p:stCondLst>
                                  <p:childTnLst>
                                    <p:animEffect transition="out" filter="fade">
                                      <p:cBhvr>
                                        <p:cTn id="30" dur="2000" tmFilter="0, 0; .2, .5; .8, .5; 1, 0"/>
                                        <p:tgtEl>
                                          <p:spTgt spid="28"/>
                                        </p:tgtEl>
                                      </p:cBhvr>
                                    </p:animEffect>
                                    <p:animScale>
                                      <p:cBhvr>
                                        <p:cTn id="31" dur="1000" autoRev="1" fill="hold"/>
                                        <p:tgtEl>
                                          <p:spTgt spid="28"/>
                                        </p:tgtEl>
                                      </p:cBhvr>
                                      <p:by x="105000" y="105000"/>
                                    </p:animScale>
                                  </p:childTnLst>
                                  <p:subTnLst>
                                    <p:set>
                                      <p:cBhvr override="childStyle">
                                        <p:cTn dur="1" fill="hold" display="0" masterRel="sameClick" afterEffect="1">
                                          <p:stCondLst>
                                            <p:cond evt="end" delay="0">
                                              <p:tn val="29"/>
                                            </p:cond>
                                          </p:stCondLst>
                                        </p:cTn>
                                        <p:tgtEl>
                                          <p:spTgt spid="28"/>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childTnLst>
                                </p:cTn>
                              </p:par>
                            </p:childTnLst>
                          </p:cTn>
                        </p:par>
                        <p:par>
                          <p:cTn id="46" fill="hold">
                            <p:stCondLst>
                              <p:cond delay="0"/>
                            </p:stCondLst>
                            <p:childTnLst>
                              <p:par>
                                <p:cTn id="47" presetID="26" presetClass="emph" presetSubtype="0" repeatCount="2000" fill="hold" nodeType="afterEffect">
                                  <p:stCondLst>
                                    <p:cond delay="0"/>
                                  </p:stCondLst>
                                  <p:childTnLst>
                                    <p:animEffect transition="out" filter="fade">
                                      <p:cBhvr>
                                        <p:cTn id="48" dur="2000" tmFilter="0, 0; .2, .5; .8, .5; 1, 0"/>
                                        <p:tgtEl>
                                          <p:spTgt spid="41"/>
                                        </p:tgtEl>
                                      </p:cBhvr>
                                    </p:animEffect>
                                    <p:animScale>
                                      <p:cBhvr>
                                        <p:cTn id="49" dur="1000" autoRev="1" fill="hold"/>
                                        <p:tgtEl>
                                          <p:spTgt spid="41"/>
                                        </p:tgtEl>
                                      </p:cBhvr>
                                      <p:by x="105000" y="105000"/>
                                    </p:animScale>
                                  </p:childTnLst>
                                </p:cTn>
                              </p:par>
                              <p:par>
                                <p:cTn id="50" presetID="26" presetClass="emph" presetSubtype="0" repeatCount="2000" fill="hold" nodeType="withEffect">
                                  <p:stCondLst>
                                    <p:cond delay="0"/>
                                  </p:stCondLst>
                                  <p:childTnLst>
                                    <p:animEffect transition="out" filter="fade">
                                      <p:cBhvr>
                                        <p:cTn id="51" dur="2000" tmFilter="0, 0; .2, .5; .8, .5; 1, 0"/>
                                        <p:tgtEl>
                                          <p:spTgt spid="37"/>
                                        </p:tgtEl>
                                      </p:cBhvr>
                                    </p:animEffect>
                                    <p:animScale>
                                      <p:cBhvr>
                                        <p:cTn id="52" dur="1000" autoRev="1" fill="hold"/>
                                        <p:tgtEl>
                                          <p:spTgt spid="37"/>
                                        </p:tgtEl>
                                      </p:cBhvr>
                                      <p:by x="105000" y="105000"/>
                                    </p:animScale>
                                  </p:childTnLst>
                                </p:cTn>
                              </p:par>
                              <p:par>
                                <p:cTn id="53" presetID="26" presetClass="emph" presetSubtype="0" repeatCount="2000" fill="hold" nodeType="withEffect">
                                  <p:stCondLst>
                                    <p:cond delay="0"/>
                                  </p:stCondLst>
                                  <p:childTnLst>
                                    <p:animEffect transition="out" filter="fade">
                                      <p:cBhvr>
                                        <p:cTn id="54" dur="2000" tmFilter="0, 0; .2, .5; .8, .5; 1, 0"/>
                                        <p:tgtEl>
                                          <p:spTgt spid="44"/>
                                        </p:tgtEl>
                                      </p:cBhvr>
                                    </p:animEffect>
                                    <p:animScale>
                                      <p:cBhvr>
                                        <p:cTn id="55" dur="1000" autoRev="1" fill="hold"/>
                                        <p:tgtEl>
                                          <p:spTgt spid="44"/>
                                        </p:tgtEl>
                                      </p:cBhvr>
                                      <p:by x="105000" y="105000"/>
                                    </p:animScale>
                                  </p:childTnLst>
                                </p:cTn>
                              </p:par>
                              <p:par>
                                <p:cTn id="56" presetID="26" presetClass="emph" presetSubtype="0" repeatCount="2000" fill="hold" nodeType="withEffect">
                                  <p:stCondLst>
                                    <p:cond delay="0"/>
                                  </p:stCondLst>
                                  <p:childTnLst>
                                    <p:animEffect transition="out" filter="fade">
                                      <p:cBhvr>
                                        <p:cTn id="57" dur="2000" tmFilter="0, 0; .2, .5; .8, .5; 1, 0"/>
                                        <p:tgtEl>
                                          <p:spTgt spid="52"/>
                                        </p:tgtEl>
                                      </p:cBhvr>
                                    </p:animEffect>
                                    <p:animScale>
                                      <p:cBhvr>
                                        <p:cTn id="58" dur="1000" autoRev="1" fill="hold"/>
                                        <p:tgtEl>
                                          <p:spTgt spid="52"/>
                                        </p:tgtEl>
                                      </p:cBhvr>
                                      <p:by x="105000" y="105000"/>
                                    </p:animScale>
                                  </p:childTnLst>
                                </p:cTn>
                              </p:par>
                              <p:par>
                                <p:cTn id="59" presetID="26" presetClass="emph" presetSubtype="0" repeatCount="2000" fill="hold" nodeType="withEffect">
                                  <p:stCondLst>
                                    <p:cond delay="0"/>
                                  </p:stCondLst>
                                  <p:childTnLst>
                                    <p:animEffect transition="out" filter="fade">
                                      <p:cBhvr>
                                        <p:cTn id="60" dur="2000" tmFilter="0, 0; .2, .5; .8, .5; 1, 0"/>
                                        <p:tgtEl>
                                          <p:spTgt spid="48"/>
                                        </p:tgtEl>
                                      </p:cBhvr>
                                    </p:animEffect>
                                    <p:animScale>
                                      <p:cBhvr>
                                        <p:cTn id="61" dur="1000" autoRev="1" fill="hold"/>
                                        <p:tgtEl>
                                          <p:spTgt spid="48"/>
                                        </p:tgtEl>
                                      </p:cBhvr>
                                      <p:by x="105000" y="105000"/>
                                    </p:animScale>
                                  </p:childTnLst>
                                </p:cTn>
                              </p:par>
                              <p:par>
                                <p:cTn id="62" presetID="26" presetClass="emph" presetSubtype="0" repeatCount="2000" fill="hold" nodeType="withEffect">
                                  <p:stCondLst>
                                    <p:cond delay="0"/>
                                  </p:stCondLst>
                                  <p:childTnLst>
                                    <p:animEffect transition="out" filter="fade">
                                      <p:cBhvr>
                                        <p:cTn id="63" dur="2000" tmFilter="0, 0; .2, .5; .8, .5; 1, 0"/>
                                        <p:tgtEl>
                                          <p:spTgt spid="54"/>
                                        </p:tgtEl>
                                      </p:cBhvr>
                                    </p:animEffect>
                                    <p:animScale>
                                      <p:cBhvr>
                                        <p:cTn id="64" dur="100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ChangeArrowheads="1"/>
          </p:cNvSpPr>
          <p:nvPr>
            <p:ph type="title"/>
          </p:nvPr>
        </p:nvSpPr>
        <p:spPr>
          <a:noFill/>
          <a:ln/>
        </p:spPr>
        <p:txBody>
          <a:bodyPr/>
          <a:lstStyle/>
          <a:p>
            <a:r>
              <a:rPr lang="en-US" altLang="zh-TW"/>
              <a:t>Research Issue</a:t>
            </a:r>
          </a:p>
        </p:txBody>
      </p:sp>
      <p:sp>
        <p:nvSpPr>
          <p:cNvPr id="843779" name="Text Box 3"/>
          <p:cNvSpPr txBox="1">
            <a:spLocks noChangeArrowheads="1"/>
          </p:cNvSpPr>
          <p:nvPr/>
        </p:nvSpPr>
        <p:spPr bwMode="auto">
          <a:xfrm>
            <a:off x="974725" y="1165194"/>
            <a:ext cx="7831138" cy="1387494"/>
          </a:xfrm>
          <a:prstGeom prst="rect">
            <a:avLst/>
          </a:prstGeom>
          <a:solidFill>
            <a:schemeClr val="bg1"/>
          </a:solidFill>
          <a:ln w="9525">
            <a:noFill/>
            <a:miter lim="800000"/>
            <a:headEnd/>
            <a:tailEnd/>
          </a:ln>
          <a:effectLst/>
        </p:spPr>
        <p:txBody>
          <a:bodyPr/>
          <a:lstStyle/>
          <a:p>
            <a:pPr algn="l" eaLnBrk="1" hangingPunct="1">
              <a:lnSpc>
                <a:spcPct val="100000"/>
              </a:lnSpc>
              <a:spcBef>
                <a:spcPct val="50000"/>
              </a:spcBef>
              <a:buClr>
                <a:schemeClr val="accent2"/>
              </a:buClr>
              <a:buSzPct val="60000"/>
              <a:buFont typeface="Wingdings" pitchFamily="2" charset="2"/>
              <a:buChar char="q"/>
            </a:pPr>
            <a:r>
              <a:rPr lang="en-US" altLang="zh-TW" sz="2600"/>
              <a:t> </a:t>
            </a:r>
            <a:r>
              <a:rPr lang="en-US" altLang="zh-TW" sz="2600" smtClean="0"/>
              <a:t>Channel Assignment mechanism of WMN impact the     efficiency of network utilization.</a:t>
            </a:r>
            <a:endParaRPr lang="en-US" altLang="zh-TW"/>
          </a:p>
        </p:txBody>
      </p:sp>
      <p:pic>
        <p:nvPicPr>
          <p:cNvPr id="843780" name="Picture 4"/>
          <p:cNvPicPr>
            <a:picLocks noChangeAspect="1" noChangeArrowheads="1"/>
          </p:cNvPicPr>
          <p:nvPr/>
        </p:nvPicPr>
        <p:blipFill>
          <a:blip r:embed="rId3"/>
          <a:srcRect/>
          <a:stretch>
            <a:fillRect/>
          </a:stretch>
        </p:blipFill>
        <p:spPr bwMode="auto">
          <a:xfrm>
            <a:off x="279336" y="2771766"/>
            <a:ext cx="9207065" cy="2117754"/>
          </a:xfrm>
          <a:prstGeom prst="rect">
            <a:avLst/>
          </a:prstGeom>
          <a:noFill/>
          <a:ln w="9525" cap="flat" cmpd="sng" algn="ctr">
            <a:noFill/>
            <a:prstDash val="solid"/>
            <a:miter lim="800000"/>
            <a:headEnd/>
            <a:tailEnd/>
          </a:ln>
          <a:effectLst/>
        </p:spPr>
      </p:pic>
      <p:sp>
        <p:nvSpPr>
          <p:cNvPr id="37" name="圓形圖 36"/>
          <p:cNvSpPr/>
          <p:nvPr/>
        </p:nvSpPr>
        <p:spPr bwMode="auto">
          <a:xfrm rot="5400000">
            <a:off x="461902" y="3465514"/>
            <a:ext cx="1789136" cy="2008215"/>
          </a:xfrm>
          <a:prstGeom prst="pie">
            <a:avLst>
              <a:gd name="adj1" fmla="val 5415018"/>
              <a:gd name="adj2" fmla="val 16200000"/>
            </a:avLst>
          </a:prstGeom>
          <a:solidFill>
            <a:srgbClr val="FF3300">
              <a:alpha val="60001"/>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38" name="圓形圖 37"/>
          <p:cNvSpPr/>
          <p:nvPr/>
        </p:nvSpPr>
        <p:spPr bwMode="auto">
          <a:xfrm rot="5400000">
            <a:off x="2798734" y="3465513"/>
            <a:ext cx="1789136" cy="2008215"/>
          </a:xfrm>
          <a:prstGeom prst="pie">
            <a:avLst>
              <a:gd name="adj1" fmla="val 5415018"/>
              <a:gd name="adj2" fmla="val 16200000"/>
            </a:avLst>
          </a:prstGeom>
          <a:solidFill>
            <a:srgbClr val="FF3300">
              <a:alpha val="60001"/>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39" name="圓形圖 38"/>
          <p:cNvSpPr/>
          <p:nvPr/>
        </p:nvSpPr>
        <p:spPr bwMode="auto">
          <a:xfrm rot="5400000">
            <a:off x="5135565" y="3465513"/>
            <a:ext cx="1789136" cy="2008215"/>
          </a:xfrm>
          <a:prstGeom prst="pie">
            <a:avLst>
              <a:gd name="adj1" fmla="val 5415018"/>
              <a:gd name="adj2" fmla="val 16200000"/>
            </a:avLst>
          </a:prstGeom>
          <a:solidFill>
            <a:srgbClr val="FF3300">
              <a:alpha val="60001"/>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40" name="橢圓 39"/>
          <p:cNvSpPr/>
          <p:nvPr/>
        </p:nvSpPr>
        <p:spPr bwMode="auto">
          <a:xfrm>
            <a:off x="1155648" y="2881305"/>
            <a:ext cx="401643" cy="401643"/>
          </a:xfrm>
          <a:prstGeom prst="ellipse">
            <a:avLst/>
          </a:prstGeom>
          <a:solidFill>
            <a:srgbClr val="FFFF00">
              <a:alpha val="60001"/>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41" name="矩形 40"/>
          <p:cNvSpPr/>
          <p:nvPr/>
        </p:nvSpPr>
        <p:spPr bwMode="auto">
          <a:xfrm>
            <a:off x="1666830" y="2844792"/>
            <a:ext cx="1825650" cy="511182"/>
          </a:xfrm>
          <a:prstGeom prst="rect">
            <a:avLst/>
          </a:prstGeom>
          <a:noFill/>
          <a:ln w="28575"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Tree>
  </p:cSld>
  <p:clrMapOvr>
    <a:masterClrMapping/>
  </p:clrMapOvr>
  <p:transition advTm="7640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edge">
                                      <p:cBhvr>
                                        <p:cTn id="12" dur="20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2000"/>
                                        <p:tgtEl>
                                          <p:spTgt spid="3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2000"/>
                                        <p:tgtEl>
                                          <p:spTgt spid="3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20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000"/>
                                        <p:tgtEl>
                                          <p:spTgt spid="843780"/>
                                        </p:tgtEl>
                                      </p:cBhvr>
                                    </p:animEffect>
                                    <p:set>
                                      <p:cBhvr>
                                        <p:cTn id="28" dur="1" fill="hold">
                                          <p:stCondLst>
                                            <p:cond delay="1999"/>
                                          </p:stCondLst>
                                        </p:cTn>
                                        <p:tgtEl>
                                          <p:spTgt spid="843780"/>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2000"/>
                                        <p:tgtEl>
                                          <p:spTgt spid="37"/>
                                        </p:tgtEl>
                                      </p:cBhvr>
                                    </p:animEffect>
                                    <p:set>
                                      <p:cBhvr>
                                        <p:cTn id="31" dur="1" fill="hold">
                                          <p:stCondLst>
                                            <p:cond delay="1999"/>
                                          </p:stCondLst>
                                        </p:cTn>
                                        <p:tgtEl>
                                          <p:spTgt spid="37"/>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38"/>
                                        </p:tgtEl>
                                      </p:cBhvr>
                                    </p:animEffect>
                                    <p:set>
                                      <p:cBhvr>
                                        <p:cTn id="34" dur="1" fill="hold">
                                          <p:stCondLst>
                                            <p:cond delay="1999"/>
                                          </p:stCondLst>
                                        </p:cTn>
                                        <p:tgtEl>
                                          <p:spTgt spid="38"/>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2000"/>
                                        <p:tgtEl>
                                          <p:spTgt spid="39"/>
                                        </p:tgtEl>
                                      </p:cBhvr>
                                    </p:animEffect>
                                    <p:set>
                                      <p:cBhvr>
                                        <p:cTn id="37" dur="1" fill="hold">
                                          <p:stCondLst>
                                            <p:cond delay="1999"/>
                                          </p:stCondLst>
                                        </p:cTn>
                                        <p:tgtEl>
                                          <p:spTgt spid="39"/>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000"/>
                                        <p:tgtEl>
                                          <p:spTgt spid="40"/>
                                        </p:tgtEl>
                                      </p:cBhvr>
                                    </p:animEffect>
                                    <p:set>
                                      <p:cBhvr>
                                        <p:cTn id="40" dur="1" fill="hold">
                                          <p:stCondLst>
                                            <p:cond delay="1999"/>
                                          </p:stCondLst>
                                        </p:cTn>
                                        <p:tgtEl>
                                          <p:spTgt spid="4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2000"/>
                                        <p:tgtEl>
                                          <p:spTgt spid="41"/>
                                        </p:tgtEl>
                                      </p:cBhvr>
                                    </p:animEffect>
                                    <p:set>
                                      <p:cBhvr>
                                        <p:cTn id="43" dur="1" fill="hold">
                                          <p:stCondLst>
                                            <p:cond delay="19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Research Issue</a:t>
            </a:r>
            <a:r>
              <a:rPr lang="zh-TW" altLang="en-US" smtClean="0"/>
              <a:t> </a:t>
            </a:r>
            <a:r>
              <a:rPr lang="en-US" altLang="zh-TW" smtClean="0"/>
              <a:t>(cont’)</a:t>
            </a:r>
            <a:endParaRPr lang="zh-TW" altLang="en-US"/>
          </a:p>
        </p:txBody>
      </p:sp>
      <p:pic>
        <p:nvPicPr>
          <p:cNvPr id="5" name="Picture 6" descr="access point, router, wireless icon"/>
          <p:cNvPicPr>
            <a:picLocks noChangeAspect="1" noChangeArrowheads="1"/>
          </p:cNvPicPr>
          <p:nvPr/>
        </p:nvPicPr>
        <p:blipFill>
          <a:blip r:embed="rId3"/>
          <a:srcRect/>
          <a:stretch>
            <a:fillRect/>
          </a:stretch>
        </p:blipFill>
        <p:spPr bwMode="auto">
          <a:xfrm>
            <a:off x="3602019" y="1530324"/>
            <a:ext cx="839798" cy="839799"/>
          </a:xfrm>
          <a:prstGeom prst="rect">
            <a:avLst/>
          </a:prstGeom>
          <a:noFill/>
        </p:spPr>
      </p:pic>
      <p:pic>
        <p:nvPicPr>
          <p:cNvPr id="6" name="Picture 4" descr="phone icon"/>
          <p:cNvPicPr>
            <a:picLocks noChangeAspect="1" noChangeArrowheads="1"/>
          </p:cNvPicPr>
          <p:nvPr/>
        </p:nvPicPr>
        <p:blipFill>
          <a:blip r:embed="rId4"/>
          <a:srcRect/>
          <a:stretch>
            <a:fillRect/>
          </a:stretch>
        </p:blipFill>
        <p:spPr bwMode="auto">
          <a:xfrm>
            <a:off x="4551357" y="2735253"/>
            <a:ext cx="730260" cy="730261"/>
          </a:xfrm>
          <a:prstGeom prst="rect">
            <a:avLst/>
          </a:prstGeom>
          <a:noFill/>
        </p:spPr>
      </p:pic>
      <p:sp>
        <p:nvSpPr>
          <p:cNvPr id="7" name="橢圓 6"/>
          <p:cNvSpPr/>
          <p:nvPr/>
        </p:nvSpPr>
        <p:spPr bwMode="auto">
          <a:xfrm>
            <a:off x="3565506" y="1603350"/>
            <a:ext cx="912825" cy="912825"/>
          </a:xfrm>
          <a:prstGeom prst="ellipse">
            <a:avLst/>
          </a:prstGeom>
          <a:noFill/>
          <a:ln w="38100" cap="flat" cmpd="sng" algn="ctr">
            <a:solidFill>
              <a:srgbClr val="FF33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pic>
        <p:nvPicPr>
          <p:cNvPr id="8" name="Picture 6" descr="access point, router, wireless icon"/>
          <p:cNvPicPr>
            <a:picLocks noChangeAspect="1" noChangeArrowheads="1"/>
          </p:cNvPicPr>
          <p:nvPr/>
        </p:nvPicPr>
        <p:blipFill>
          <a:blip r:embed="rId3"/>
          <a:srcRect/>
          <a:stretch>
            <a:fillRect/>
          </a:stretch>
        </p:blipFill>
        <p:spPr bwMode="auto">
          <a:xfrm>
            <a:off x="5537208" y="1530324"/>
            <a:ext cx="839798" cy="839799"/>
          </a:xfrm>
          <a:prstGeom prst="rect">
            <a:avLst/>
          </a:prstGeom>
          <a:noFill/>
        </p:spPr>
      </p:pic>
      <p:pic>
        <p:nvPicPr>
          <p:cNvPr id="10" name="Picture 4" descr="phone icon"/>
          <p:cNvPicPr>
            <a:picLocks noChangeAspect="1" noChangeArrowheads="1"/>
          </p:cNvPicPr>
          <p:nvPr/>
        </p:nvPicPr>
        <p:blipFill>
          <a:blip r:embed="rId4"/>
          <a:srcRect/>
          <a:stretch>
            <a:fillRect/>
          </a:stretch>
        </p:blipFill>
        <p:spPr bwMode="auto">
          <a:xfrm>
            <a:off x="6669111" y="2662227"/>
            <a:ext cx="730260" cy="730261"/>
          </a:xfrm>
          <a:prstGeom prst="rect">
            <a:avLst/>
          </a:prstGeom>
          <a:noFill/>
        </p:spPr>
      </p:pic>
      <p:sp>
        <p:nvSpPr>
          <p:cNvPr id="11" name="橢圓 10"/>
          <p:cNvSpPr/>
          <p:nvPr/>
        </p:nvSpPr>
        <p:spPr bwMode="auto">
          <a:xfrm>
            <a:off x="3565506" y="1603350"/>
            <a:ext cx="912825" cy="912825"/>
          </a:xfrm>
          <a:prstGeom prst="ellipse">
            <a:avLst/>
          </a:prstGeom>
          <a:noFill/>
          <a:ln w="38100" cap="flat" cmpd="sng" algn="ctr">
            <a:solidFill>
              <a:schemeClr val="accent2">
                <a:lumMod val="60000"/>
                <a:lumOff val="40000"/>
              </a:schemeClr>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2" name="橢圓 11"/>
          <p:cNvSpPr/>
          <p:nvPr/>
        </p:nvSpPr>
        <p:spPr bwMode="auto">
          <a:xfrm>
            <a:off x="5500695" y="1643050"/>
            <a:ext cx="912825" cy="912825"/>
          </a:xfrm>
          <a:prstGeom prst="ellipse">
            <a:avLst/>
          </a:prstGeom>
          <a:noFill/>
          <a:ln w="38100" cap="flat" cmpd="sng" algn="ctr">
            <a:solidFill>
              <a:schemeClr val="accent2">
                <a:lumMod val="60000"/>
                <a:lumOff val="40000"/>
              </a:schemeClr>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pic>
        <p:nvPicPr>
          <p:cNvPr id="13" name="Picture 4" descr="phone icon"/>
          <p:cNvPicPr>
            <a:picLocks noChangeAspect="1" noChangeArrowheads="1"/>
          </p:cNvPicPr>
          <p:nvPr/>
        </p:nvPicPr>
        <p:blipFill>
          <a:blip r:embed="rId4"/>
          <a:srcRect/>
          <a:stretch>
            <a:fillRect/>
          </a:stretch>
        </p:blipFill>
        <p:spPr bwMode="auto">
          <a:xfrm>
            <a:off x="2579655" y="2735253"/>
            <a:ext cx="730260" cy="730261"/>
          </a:xfrm>
          <a:prstGeom prst="rect">
            <a:avLst/>
          </a:prstGeom>
          <a:noFill/>
        </p:spPr>
      </p:pic>
      <p:pic>
        <p:nvPicPr>
          <p:cNvPr id="14" name="Picture 4" descr="phone icon"/>
          <p:cNvPicPr>
            <a:picLocks noChangeAspect="1" noChangeArrowheads="1"/>
          </p:cNvPicPr>
          <p:nvPr/>
        </p:nvPicPr>
        <p:blipFill>
          <a:blip r:embed="rId4"/>
          <a:srcRect/>
          <a:stretch>
            <a:fillRect/>
          </a:stretch>
        </p:blipFill>
        <p:spPr bwMode="auto">
          <a:xfrm>
            <a:off x="4551357" y="4122746"/>
            <a:ext cx="730260" cy="730261"/>
          </a:xfrm>
          <a:prstGeom prst="rect">
            <a:avLst/>
          </a:prstGeom>
          <a:noFill/>
        </p:spPr>
      </p:pic>
      <p:grpSp>
        <p:nvGrpSpPr>
          <p:cNvPr id="22" name="群組 21"/>
          <p:cNvGrpSpPr/>
          <p:nvPr/>
        </p:nvGrpSpPr>
        <p:grpSpPr>
          <a:xfrm>
            <a:off x="4076689" y="2078018"/>
            <a:ext cx="684804" cy="949337"/>
            <a:chOff x="4076689" y="2078018"/>
            <a:chExt cx="684804" cy="949337"/>
          </a:xfrm>
        </p:grpSpPr>
        <p:cxnSp>
          <p:nvCxnSpPr>
            <p:cNvPr id="16" name="直線單箭頭接點 15"/>
            <p:cNvCxnSpPr/>
            <p:nvPr/>
          </p:nvCxnSpPr>
          <p:spPr bwMode="auto">
            <a:xfrm rot="16200000" flipH="1">
              <a:off x="3930637" y="2224070"/>
              <a:ext cx="949337" cy="657234"/>
            </a:xfrm>
            <a:prstGeom prst="straightConnector1">
              <a:avLst/>
            </a:prstGeom>
            <a:solidFill>
              <a:srgbClr val="808080">
                <a:alpha val="60001"/>
              </a:srgbClr>
            </a:solidFill>
            <a:ln w="28575" cap="flat" cmpd="sng" algn="ctr">
              <a:solidFill>
                <a:srgbClr val="FF0000"/>
              </a:solidFill>
              <a:prstDash val="solid"/>
              <a:round/>
              <a:headEnd type="triangle" w="med" len="med"/>
              <a:tailEnd type="triangle" w="med" len="med"/>
            </a:ln>
            <a:effectLst/>
          </p:spPr>
        </p:cxnSp>
        <p:sp>
          <p:nvSpPr>
            <p:cNvPr id="17" name="文字方塊 16"/>
            <p:cNvSpPr txBox="1"/>
            <p:nvPr/>
          </p:nvSpPr>
          <p:spPr>
            <a:xfrm>
              <a:off x="4405305" y="2370123"/>
              <a:ext cx="356188" cy="369332"/>
            </a:xfrm>
            <a:prstGeom prst="rect">
              <a:avLst/>
            </a:prstGeom>
            <a:noFill/>
          </p:spPr>
          <p:txBody>
            <a:bodyPr wrap="none" rtlCol="0">
              <a:spAutoFit/>
            </a:bodyPr>
            <a:lstStyle/>
            <a:p>
              <a:pPr>
                <a:buNone/>
              </a:pPr>
              <a:r>
                <a:rPr lang="en-US" altLang="zh-TW" sz="2000">
                  <a:solidFill>
                    <a:srgbClr val="FF0000"/>
                  </a:solidFill>
                </a:rPr>
                <a:t>R</a:t>
              </a:r>
              <a:endParaRPr lang="zh-TW" altLang="en-US" sz="2000">
                <a:solidFill>
                  <a:srgbClr val="FF0000"/>
                </a:solidFill>
              </a:endParaRPr>
            </a:p>
          </p:txBody>
        </p:sp>
      </p:grpSp>
      <p:sp>
        <p:nvSpPr>
          <p:cNvPr id="20" name="文字方塊 19"/>
          <p:cNvSpPr txBox="1"/>
          <p:nvPr/>
        </p:nvSpPr>
        <p:spPr>
          <a:xfrm>
            <a:off x="3538037" y="1234018"/>
            <a:ext cx="976807" cy="369332"/>
          </a:xfrm>
          <a:prstGeom prst="rect">
            <a:avLst/>
          </a:prstGeom>
          <a:noFill/>
        </p:spPr>
        <p:txBody>
          <a:bodyPr wrap="none" rtlCol="0">
            <a:spAutoFit/>
          </a:bodyPr>
          <a:lstStyle/>
          <a:p>
            <a:pPr>
              <a:buNone/>
            </a:pPr>
            <a:r>
              <a:rPr lang="en-US" altLang="zh-TW" sz="2000" smtClean="0"/>
              <a:t>Node A</a:t>
            </a:r>
            <a:endParaRPr lang="zh-TW" altLang="en-US" sz="2000"/>
          </a:p>
        </p:txBody>
      </p:sp>
      <p:sp>
        <p:nvSpPr>
          <p:cNvPr id="21" name="文字方塊 20"/>
          <p:cNvSpPr txBox="1"/>
          <p:nvPr/>
        </p:nvSpPr>
        <p:spPr>
          <a:xfrm>
            <a:off x="5473226" y="1238220"/>
            <a:ext cx="976550" cy="369332"/>
          </a:xfrm>
          <a:prstGeom prst="rect">
            <a:avLst/>
          </a:prstGeom>
          <a:noFill/>
        </p:spPr>
        <p:txBody>
          <a:bodyPr wrap="none" rtlCol="0">
            <a:spAutoFit/>
          </a:bodyPr>
          <a:lstStyle/>
          <a:p>
            <a:pPr>
              <a:buNone/>
            </a:pPr>
            <a:r>
              <a:rPr lang="en-US" altLang="zh-TW" sz="2000" smtClean="0"/>
              <a:t>Node B</a:t>
            </a:r>
            <a:endParaRPr lang="zh-TW" altLang="en-US" sz="2000"/>
          </a:p>
        </p:txBody>
      </p:sp>
      <p:sp>
        <p:nvSpPr>
          <p:cNvPr id="23" name="文字方塊 22"/>
          <p:cNvSpPr txBox="1"/>
          <p:nvPr/>
        </p:nvSpPr>
        <p:spPr>
          <a:xfrm>
            <a:off x="2587887" y="3429000"/>
            <a:ext cx="758541" cy="286232"/>
          </a:xfrm>
          <a:prstGeom prst="rect">
            <a:avLst/>
          </a:prstGeom>
          <a:noFill/>
        </p:spPr>
        <p:txBody>
          <a:bodyPr wrap="none" rtlCol="0">
            <a:spAutoFit/>
          </a:bodyPr>
          <a:lstStyle/>
          <a:p>
            <a:pPr>
              <a:buNone/>
            </a:pPr>
            <a:r>
              <a:rPr lang="en-US" altLang="zh-TW" sz="1400" smtClean="0"/>
              <a:t>Client 1</a:t>
            </a:r>
            <a:endParaRPr lang="zh-TW" altLang="en-US" sz="1400"/>
          </a:p>
        </p:txBody>
      </p:sp>
      <p:sp>
        <p:nvSpPr>
          <p:cNvPr id="24" name="文字方塊 23"/>
          <p:cNvSpPr txBox="1"/>
          <p:nvPr/>
        </p:nvSpPr>
        <p:spPr>
          <a:xfrm>
            <a:off x="4514844" y="3429000"/>
            <a:ext cx="758541" cy="286232"/>
          </a:xfrm>
          <a:prstGeom prst="rect">
            <a:avLst/>
          </a:prstGeom>
          <a:noFill/>
        </p:spPr>
        <p:txBody>
          <a:bodyPr wrap="none" rtlCol="0">
            <a:spAutoFit/>
          </a:bodyPr>
          <a:lstStyle/>
          <a:p>
            <a:pPr>
              <a:buNone/>
            </a:pPr>
            <a:r>
              <a:rPr lang="en-US" altLang="zh-TW" sz="1400" smtClean="0"/>
              <a:t>Client 2</a:t>
            </a:r>
            <a:endParaRPr lang="zh-TW" altLang="en-US" sz="1400"/>
          </a:p>
        </p:txBody>
      </p:sp>
      <p:sp>
        <p:nvSpPr>
          <p:cNvPr id="25" name="文字方塊 24"/>
          <p:cNvSpPr txBox="1"/>
          <p:nvPr/>
        </p:nvSpPr>
        <p:spPr>
          <a:xfrm>
            <a:off x="6677343" y="3392487"/>
            <a:ext cx="758541" cy="286232"/>
          </a:xfrm>
          <a:prstGeom prst="rect">
            <a:avLst/>
          </a:prstGeom>
          <a:noFill/>
        </p:spPr>
        <p:txBody>
          <a:bodyPr wrap="none" rtlCol="0">
            <a:spAutoFit/>
          </a:bodyPr>
          <a:lstStyle/>
          <a:p>
            <a:pPr>
              <a:buNone/>
            </a:pPr>
            <a:r>
              <a:rPr lang="en-US" altLang="zh-TW" sz="1400" smtClean="0"/>
              <a:t>Client 3</a:t>
            </a:r>
            <a:endParaRPr lang="zh-TW" altLang="en-US" sz="1400"/>
          </a:p>
        </p:txBody>
      </p:sp>
      <p:sp>
        <p:nvSpPr>
          <p:cNvPr id="26" name="文字方塊 25"/>
          <p:cNvSpPr txBox="1"/>
          <p:nvPr/>
        </p:nvSpPr>
        <p:spPr>
          <a:xfrm>
            <a:off x="4514844" y="4779981"/>
            <a:ext cx="758541" cy="286232"/>
          </a:xfrm>
          <a:prstGeom prst="rect">
            <a:avLst/>
          </a:prstGeom>
          <a:noFill/>
        </p:spPr>
        <p:txBody>
          <a:bodyPr wrap="none" rtlCol="0">
            <a:spAutoFit/>
          </a:bodyPr>
          <a:lstStyle/>
          <a:p>
            <a:pPr>
              <a:buNone/>
            </a:pPr>
            <a:r>
              <a:rPr lang="en-US" altLang="zh-TW" sz="1400" smtClean="0"/>
              <a:t>Client 4</a:t>
            </a:r>
            <a:endParaRPr lang="zh-TW" altLang="en-US" sz="1400"/>
          </a:p>
        </p:txBody>
      </p:sp>
      <p:pic>
        <p:nvPicPr>
          <p:cNvPr id="28" name="Picture 6" descr="access point, router, wireless icon"/>
          <p:cNvPicPr>
            <a:picLocks noChangeAspect="1" noChangeArrowheads="1"/>
          </p:cNvPicPr>
          <p:nvPr/>
        </p:nvPicPr>
        <p:blipFill>
          <a:blip r:embed="rId3"/>
          <a:srcRect/>
          <a:stretch>
            <a:fillRect/>
          </a:stretch>
        </p:blipFill>
        <p:spPr bwMode="auto">
          <a:xfrm>
            <a:off x="5537208" y="3355974"/>
            <a:ext cx="839798" cy="839799"/>
          </a:xfrm>
          <a:prstGeom prst="rect">
            <a:avLst/>
          </a:prstGeom>
          <a:noFill/>
        </p:spPr>
      </p:pic>
      <p:sp>
        <p:nvSpPr>
          <p:cNvPr id="29" name="橢圓 28"/>
          <p:cNvSpPr/>
          <p:nvPr/>
        </p:nvSpPr>
        <p:spPr bwMode="auto">
          <a:xfrm>
            <a:off x="5500695" y="3392487"/>
            <a:ext cx="912825" cy="912825"/>
          </a:xfrm>
          <a:prstGeom prst="ellipse">
            <a:avLst/>
          </a:prstGeom>
          <a:noFill/>
          <a:ln w="38100" cap="flat" cmpd="sng" algn="ctr">
            <a:solidFill>
              <a:srgbClr val="FF33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30" name="文字方塊 29"/>
          <p:cNvSpPr txBox="1"/>
          <p:nvPr/>
        </p:nvSpPr>
        <p:spPr>
          <a:xfrm>
            <a:off x="5509996" y="3059668"/>
            <a:ext cx="976550" cy="369332"/>
          </a:xfrm>
          <a:prstGeom prst="rect">
            <a:avLst/>
          </a:prstGeom>
          <a:noFill/>
        </p:spPr>
        <p:txBody>
          <a:bodyPr wrap="none" rtlCol="0">
            <a:spAutoFit/>
          </a:bodyPr>
          <a:lstStyle/>
          <a:p>
            <a:pPr>
              <a:buNone/>
            </a:pPr>
            <a:r>
              <a:rPr lang="en-US" altLang="zh-TW" sz="2000" smtClean="0"/>
              <a:t>Node C</a:t>
            </a:r>
            <a:endParaRPr lang="zh-TW" altLang="en-US" sz="2000"/>
          </a:p>
        </p:txBody>
      </p:sp>
      <p:sp>
        <p:nvSpPr>
          <p:cNvPr id="31" name="Text Box 3"/>
          <p:cNvSpPr txBox="1">
            <a:spLocks noChangeArrowheads="1"/>
          </p:cNvSpPr>
          <p:nvPr/>
        </p:nvSpPr>
        <p:spPr bwMode="auto">
          <a:xfrm>
            <a:off x="1484265" y="5254650"/>
            <a:ext cx="7886808" cy="912825"/>
          </a:xfrm>
          <a:prstGeom prst="rect">
            <a:avLst/>
          </a:prstGeom>
          <a:solidFill>
            <a:schemeClr val="bg1"/>
          </a:solidFill>
          <a:ln w="9525">
            <a:noFill/>
            <a:miter lim="800000"/>
            <a:headEnd/>
            <a:tailEnd/>
          </a:ln>
          <a:effectLst/>
        </p:spPr>
        <p:txBody>
          <a:bodyPr/>
          <a:lstStyle/>
          <a:p>
            <a:pPr algn="l" eaLnBrk="1" hangingPunct="1">
              <a:lnSpc>
                <a:spcPct val="100000"/>
              </a:lnSpc>
              <a:spcBef>
                <a:spcPct val="50000"/>
              </a:spcBef>
              <a:buClr>
                <a:schemeClr val="accent2"/>
              </a:buClr>
              <a:buSzPct val="60000"/>
              <a:buFont typeface="Wingdings" pitchFamily="2" charset="2"/>
              <a:buChar char="q"/>
            </a:pPr>
            <a:r>
              <a:rPr lang="en-US" altLang="zh-TW" sz="2800"/>
              <a:t> </a:t>
            </a:r>
            <a:r>
              <a:rPr lang="en-US" altLang="zh-TW" sz="2800" smtClean="0"/>
              <a:t>Single channel Assignment is not an efficient </a:t>
            </a:r>
          </a:p>
          <a:p>
            <a:pPr algn="l" eaLnBrk="1" hangingPunct="1">
              <a:lnSpc>
                <a:spcPct val="100000"/>
              </a:lnSpc>
              <a:spcBef>
                <a:spcPct val="50000"/>
              </a:spcBef>
              <a:buClr>
                <a:schemeClr val="accent2"/>
              </a:buClr>
              <a:buSzPct val="60000"/>
              <a:buNone/>
            </a:pPr>
            <a:r>
              <a:rPr lang="en-US" altLang="zh-TW" sz="2800"/>
              <a:t> </a:t>
            </a:r>
            <a:r>
              <a:rPr lang="en-US" altLang="zh-TW" sz="2800" smtClean="0"/>
              <a:t>  way of wireless communication.</a:t>
            </a:r>
            <a:endParaRPr lang="en-US" altLang="zh-TW"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0"/>
                            </p:stCondLst>
                            <p:childTnLst>
                              <p:par>
                                <p:cTn id="10" presetID="6" presetClass="emph" presetSubtype="0" repeatCount="4000" accel="50000" decel="50000" fill="hold" nodeType="afterEffect">
                                  <p:stCondLst>
                                    <p:cond delay="0"/>
                                  </p:stCondLst>
                                  <p:childTnLst>
                                    <p:animScale>
                                      <p:cBhvr>
                                        <p:cTn id="11" dur="2000" fill="hold"/>
                                        <p:tgtEl>
                                          <p:spTgt spid="7"/>
                                        </p:tgtEl>
                                      </p:cBhvr>
                                      <p:by x="400000" y="400000"/>
                                    </p:animScale>
                                  </p:childTnLst>
                                  <p:subTnLst>
                                    <p:set>
                                      <p:cBhvr override="childStyle">
                                        <p:cTn dur="1" fill="hold" display="0" masterRel="sameClick" afterEffect="1">
                                          <p:stCondLst>
                                            <p:cond evt="end" delay="0">
                                              <p:tn val="10"/>
                                            </p:cond>
                                          </p:stCondLst>
                                        </p:cTn>
                                        <p:tgtEl>
                                          <p:spTgt spid="7"/>
                                        </p:tgtEl>
                                        <p:attrNameLst>
                                          <p:attrName>style.visibility</p:attrName>
                                        </p:attrNameLst>
                                      </p:cBhvr>
                                      <p:to>
                                        <p:strVal val="hidden"/>
                                      </p:to>
                                    </p:set>
                                  </p:subTnLst>
                                </p:cTn>
                              </p:par>
                            </p:childTnLst>
                          </p:cTn>
                        </p:par>
                        <p:par>
                          <p:cTn id="12" fill="hold">
                            <p:stCondLst>
                              <p:cond delay="8000"/>
                            </p:stCondLst>
                            <p:childTnLst>
                              <p:par>
                                <p:cTn id="13" presetID="1" presetClass="entr" presetSubtype="0" fill="hold" grpId="1"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mph" presetSubtype="0" repeatCount="4000" accel="50000" decel="50000" fill="hold" grpId="0" nodeType="clickEffect">
                                  <p:stCondLst>
                                    <p:cond delay="0"/>
                                  </p:stCondLst>
                                  <p:childTnLst>
                                    <p:animScale>
                                      <p:cBhvr>
                                        <p:cTn id="20" dur="2000" fill="hold"/>
                                        <p:tgtEl>
                                          <p:spTgt spid="11"/>
                                        </p:tgtEl>
                                      </p:cBhvr>
                                      <p:by x="800000" y="800000"/>
                                    </p:animScale>
                                  </p:childTnLst>
                                  <p:subTnLst>
                                    <p:set>
                                      <p:cBhvr override="childStyle">
                                        <p:cTn dur="1" fill="hold" display="0" masterRel="sameClick" afterEffect="1">
                                          <p:stCondLst>
                                            <p:cond evt="end" delay="0">
                                              <p:tn val="19"/>
                                            </p:cond>
                                          </p:stCondLst>
                                        </p:cTn>
                                        <p:tgtEl>
                                          <p:spTgt spid="11"/>
                                        </p:tgtEl>
                                        <p:attrNameLst>
                                          <p:attrName>style.visibility</p:attrName>
                                        </p:attrNameLst>
                                      </p:cBhvr>
                                      <p:to>
                                        <p:strVal val="hidden"/>
                                      </p:to>
                                    </p:set>
                                  </p:subTnLst>
                                </p:cTn>
                              </p:par>
                              <p:par>
                                <p:cTn id="21" presetID="6" presetClass="emph" presetSubtype="0" repeatCount="4000" accel="50000" decel="50000" fill="hold" grpId="0" nodeType="withEffect">
                                  <p:stCondLst>
                                    <p:cond delay="0"/>
                                  </p:stCondLst>
                                  <p:childTnLst>
                                    <p:animScale>
                                      <p:cBhvr>
                                        <p:cTn id="22" dur="2000" fill="hold"/>
                                        <p:tgtEl>
                                          <p:spTgt spid="12"/>
                                        </p:tgtEl>
                                      </p:cBhvr>
                                      <p:by x="800000" y="800000"/>
                                    </p:animScale>
                                  </p:childTnLst>
                                  <p:subTnLst>
                                    <p:set>
                                      <p:cBhvr override="childStyle">
                                        <p:cTn dur="1" fill="hold" display="0" masterRel="sameClick" afterEffect="1">
                                          <p:stCondLst>
                                            <p:cond evt="end" delay="0">
                                              <p:tn val="21"/>
                                            </p:cond>
                                          </p:stCondLst>
                                        </p:cTn>
                                        <p:tgtEl>
                                          <p:spTgt spid="12"/>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6" presetClass="emph" presetSubtype="0" repeatCount="4000" accel="50000" decel="50000" fill="hold" nodeType="withEffect">
                                  <p:stCondLst>
                                    <p:cond delay="0"/>
                                  </p:stCondLst>
                                  <p:childTnLst>
                                    <p:animScale>
                                      <p:cBhvr>
                                        <p:cTn id="26" dur="2000" fill="hold"/>
                                        <p:tgtEl>
                                          <p:spTgt spid="29"/>
                                        </p:tgtEl>
                                      </p:cBhvr>
                                      <p:by x="400000" y="400000"/>
                                    </p:animScale>
                                  </p:childTnLst>
                                  <p:subTnLst>
                                    <p:set>
                                      <p:cBhvr override="childStyle">
                                        <p:cTn dur="1" fill="hold" display="0" masterRel="sameClick" afterEffect="1">
                                          <p:stCondLst>
                                            <p:cond evt="end" delay="0">
                                              <p:tn val="25"/>
                                            </p:cond>
                                          </p:stCondLst>
                                        </p:cTn>
                                        <p:tgtEl>
                                          <p:spTgt spid="2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11" grpId="0" animBg="1"/>
      <p:bldP spid="11" grpId="1" animBg="1"/>
      <p:bldP spid="12" grpId="0" animBg="1"/>
      <p:bldP spid="12" grpId="1"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Research Issue</a:t>
            </a:r>
            <a:r>
              <a:rPr lang="zh-TW" altLang="en-US" smtClean="0"/>
              <a:t> </a:t>
            </a:r>
            <a:r>
              <a:rPr lang="en-US" altLang="zh-TW" smtClean="0"/>
              <a:t>(cont’)</a:t>
            </a:r>
            <a:endParaRPr lang="zh-TW" altLang="en-US"/>
          </a:p>
        </p:txBody>
      </p:sp>
      <p:pic>
        <p:nvPicPr>
          <p:cNvPr id="5" name="Picture 6" descr="access point, router, wireless icon"/>
          <p:cNvPicPr>
            <a:picLocks noChangeAspect="1" noChangeArrowheads="1"/>
          </p:cNvPicPr>
          <p:nvPr/>
        </p:nvPicPr>
        <p:blipFill>
          <a:blip r:embed="rId3"/>
          <a:srcRect/>
          <a:stretch>
            <a:fillRect/>
          </a:stretch>
        </p:blipFill>
        <p:spPr bwMode="auto">
          <a:xfrm>
            <a:off x="3602019" y="1530324"/>
            <a:ext cx="839798" cy="839799"/>
          </a:xfrm>
          <a:prstGeom prst="rect">
            <a:avLst/>
          </a:prstGeom>
          <a:noFill/>
        </p:spPr>
      </p:pic>
      <p:pic>
        <p:nvPicPr>
          <p:cNvPr id="6" name="Picture 4" descr="phone icon"/>
          <p:cNvPicPr>
            <a:picLocks noChangeAspect="1" noChangeArrowheads="1"/>
          </p:cNvPicPr>
          <p:nvPr/>
        </p:nvPicPr>
        <p:blipFill>
          <a:blip r:embed="rId4"/>
          <a:srcRect/>
          <a:stretch>
            <a:fillRect/>
          </a:stretch>
        </p:blipFill>
        <p:spPr bwMode="auto">
          <a:xfrm>
            <a:off x="4551357" y="2735253"/>
            <a:ext cx="730260" cy="730261"/>
          </a:xfrm>
          <a:prstGeom prst="rect">
            <a:avLst/>
          </a:prstGeom>
          <a:noFill/>
        </p:spPr>
      </p:pic>
      <p:sp>
        <p:nvSpPr>
          <p:cNvPr id="7" name="橢圓 6"/>
          <p:cNvSpPr/>
          <p:nvPr/>
        </p:nvSpPr>
        <p:spPr bwMode="auto">
          <a:xfrm>
            <a:off x="3565506" y="1603350"/>
            <a:ext cx="912825" cy="912825"/>
          </a:xfrm>
          <a:prstGeom prst="ellipse">
            <a:avLst/>
          </a:prstGeom>
          <a:noFill/>
          <a:ln w="38100" cap="flat" cmpd="sng" algn="ctr">
            <a:solidFill>
              <a:srgbClr val="FF33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pic>
        <p:nvPicPr>
          <p:cNvPr id="8" name="Picture 6" descr="access point, router, wireless icon"/>
          <p:cNvPicPr>
            <a:picLocks noChangeAspect="1" noChangeArrowheads="1"/>
          </p:cNvPicPr>
          <p:nvPr/>
        </p:nvPicPr>
        <p:blipFill>
          <a:blip r:embed="rId3"/>
          <a:srcRect/>
          <a:stretch>
            <a:fillRect/>
          </a:stretch>
        </p:blipFill>
        <p:spPr bwMode="auto">
          <a:xfrm>
            <a:off x="5537208" y="1530324"/>
            <a:ext cx="839798" cy="839799"/>
          </a:xfrm>
          <a:prstGeom prst="rect">
            <a:avLst/>
          </a:prstGeom>
          <a:noFill/>
        </p:spPr>
      </p:pic>
      <p:sp>
        <p:nvSpPr>
          <p:cNvPr id="9" name="橢圓 8"/>
          <p:cNvSpPr/>
          <p:nvPr/>
        </p:nvSpPr>
        <p:spPr bwMode="auto">
          <a:xfrm>
            <a:off x="5500695" y="1603350"/>
            <a:ext cx="912825" cy="912825"/>
          </a:xfrm>
          <a:prstGeom prst="ellipse">
            <a:avLst/>
          </a:prstGeom>
          <a:noFill/>
          <a:ln w="38100" cap="flat" cmpd="sng" algn="ctr">
            <a:solidFill>
              <a:srgbClr val="FFFF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pic>
        <p:nvPicPr>
          <p:cNvPr id="10" name="Picture 4" descr="phone icon"/>
          <p:cNvPicPr>
            <a:picLocks noChangeAspect="1" noChangeArrowheads="1"/>
          </p:cNvPicPr>
          <p:nvPr/>
        </p:nvPicPr>
        <p:blipFill>
          <a:blip r:embed="rId4"/>
          <a:srcRect/>
          <a:stretch>
            <a:fillRect/>
          </a:stretch>
        </p:blipFill>
        <p:spPr bwMode="auto">
          <a:xfrm>
            <a:off x="6669111" y="2662227"/>
            <a:ext cx="730260" cy="730261"/>
          </a:xfrm>
          <a:prstGeom prst="rect">
            <a:avLst/>
          </a:prstGeom>
          <a:noFill/>
        </p:spPr>
      </p:pic>
      <p:pic>
        <p:nvPicPr>
          <p:cNvPr id="13" name="Picture 4" descr="phone icon"/>
          <p:cNvPicPr>
            <a:picLocks noChangeAspect="1" noChangeArrowheads="1"/>
          </p:cNvPicPr>
          <p:nvPr/>
        </p:nvPicPr>
        <p:blipFill>
          <a:blip r:embed="rId4"/>
          <a:srcRect/>
          <a:stretch>
            <a:fillRect/>
          </a:stretch>
        </p:blipFill>
        <p:spPr bwMode="auto">
          <a:xfrm>
            <a:off x="2579655" y="2735253"/>
            <a:ext cx="730260" cy="730261"/>
          </a:xfrm>
          <a:prstGeom prst="rect">
            <a:avLst/>
          </a:prstGeom>
          <a:noFill/>
        </p:spPr>
      </p:pic>
      <p:pic>
        <p:nvPicPr>
          <p:cNvPr id="14" name="Picture 4" descr="phone icon"/>
          <p:cNvPicPr>
            <a:picLocks noChangeAspect="1" noChangeArrowheads="1"/>
          </p:cNvPicPr>
          <p:nvPr/>
        </p:nvPicPr>
        <p:blipFill>
          <a:blip r:embed="rId4"/>
          <a:srcRect/>
          <a:stretch>
            <a:fillRect/>
          </a:stretch>
        </p:blipFill>
        <p:spPr bwMode="auto">
          <a:xfrm>
            <a:off x="4551357" y="4122746"/>
            <a:ext cx="730260" cy="730261"/>
          </a:xfrm>
          <a:prstGeom prst="rect">
            <a:avLst/>
          </a:prstGeom>
          <a:noFill/>
        </p:spPr>
      </p:pic>
      <p:grpSp>
        <p:nvGrpSpPr>
          <p:cNvPr id="3" name="群組 21"/>
          <p:cNvGrpSpPr/>
          <p:nvPr/>
        </p:nvGrpSpPr>
        <p:grpSpPr>
          <a:xfrm>
            <a:off x="4076689" y="2078018"/>
            <a:ext cx="684804" cy="949337"/>
            <a:chOff x="4076689" y="2078018"/>
            <a:chExt cx="684804" cy="949337"/>
          </a:xfrm>
        </p:grpSpPr>
        <p:cxnSp>
          <p:nvCxnSpPr>
            <p:cNvPr id="16" name="直線單箭頭接點 15"/>
            <p:cNvCxnSpPr/>
            <p:nvPr/>
          </p:nvCxnSpPr>
          <p:spPr bwMode="auto">
            <a:xfrm rot="16200000" flipH="1">
              <a:off x="3930637" y="2224070"/>
              <a:ext cx="949337" cy="657234"/>
            </a:xfrm>
            <a:prstGeom prst="straightConnector1">
              <a:avLst/>
            </a:prstGeom>
            <a:solidFill>
              <a:srgbClr val="808080">
                <a:alpha val="60001"/>
              </a:srgbClr>
            </a:solidFill>
            <a:ln w="28575" cap="flat" cmpd="sng" algn="ctr">
              <a:solidFill>
                <a:srgbClr val="FF0000"/>
              </a:solidFill>
              <a:prstDash val="solid"/>
              <a:round/>
              <a:headEnd type="triangle" w="med" len="med"/>
              <a:tailEnd type="triangle" w="med" len="med"/>
            </a:ln>
            <a:effectLst/>
          </p:spPr>
        </p:cxnSp>
        <p:sp>
          <p:nvSpPr>
            <p:cNvPr id="17" name="文字方塊 16"/>
            <p:cNvSpPr txBox="1"/>
            <p:nvPr/>
          </p:nvSpPr>
          <p:spPr>
            <a:xfrm>
              <a:off x="4405305" y="2370123"/>
              <a:ext cx="356188" cy="369332"/>
            </a:xfrm>
            <a:prstGeom prst="rect">
              <a:avLst/>
            </a:prstGeom>
            <a:noFill/>
          </p:spPr>
          <p:txBody>
            <a:bodyPr wrap="none" rtlCol="0">
              <a:spAutoFit/>
            </a:bodyPr>
            <a:lstStyle/>
            <a:p>
              <a:pPr>
                <a:buNone/>
              </a:pPr>
              <a:r>
                <a:rPr lang="en-US" altLang="zh-TW" sz="2000">
                  <a:solidFill>
                    <a:srgbClr val="FF0000"/>
                  </a:solidFill>
                </a:rPr>
                <a:t>R</a:t>
              </a:r>
              <a:endParaRPr lang="zh-TW" altLang="en-US" sz="2000">
                <a:solidFill>
                  <a:srgbClr val="FF0000"/>
                </a:solidFill>
              </a:endParaRPr>
            </a:p>
          </p:txBody>
        </p:sp>
      </p:grpSp>
      <p:sp>
        <p:nvSpPr>
          <p:cNvPr id="20" name="文字方塊 19"/>
          <p:cNvSpPr txBox="1"/>
          <p:nvPr/>
        </p:nvSpPr>
        <p:spPr>
          <a:xfrm>
            <a:off x="3538037" y="1234018"/>
            <a:ext cx="976807" cy="369332"/>
          </a:xfrm>
          <a:prstGeom prst="rect">
            <a:avLst/>
          </a:prstGeom>
          <a:noFill/>
        </p:spPr>
        <p:txBody>
          <a:bodyPr wrap="none" rtlCol="0">
            <a:spAutoFit/>
          </a:bodyPr>
          <a:lstStyle/>
          <a:p>
            <a:pPr>
              <a:buNone/>
            </a:pPr>
            <a:r>
              <a:rPr lang="en-US" altLang="zh-TW" sz="2000" smtClean="0"/>
              <a:t>Node A</a:t>
            </a:r>
            <a:endParaRPr lang="zh-TW" altLang="en-US" sz="2000"/>
          </a:p>
        </p:txBody>
      </p:sp>
      <p:sp>
        <p:nvSpPr>
          <p:cNvPr id="21" name="文字方塊 20"/>
          <p:cNvSpPr txBox="1"/>
          <p:nvPr/>
        </p:nvSpPr>
        <p:spPr>
          <a:xfrm>
            <a:off x="5473226" y="1238220"/>
            <a:ext cx="976550" cy="369332"/>
          </a:xfrm>
          <a:prstGeom prst="rect">
            <a:avLst/>
          </a:prstGeom>
          <a:noFill/>
        </p:spPr>
        <p:txBody>
          <a:bodyPr wrap="none" rtlCol="0">
            <a:spAutoFit/>
          </a:bodyPr>
          <a:lstStyle/>
          <a:p>
            <a:pPr>
              <a:buNone/>
            </a:pPr>
            <a:r>
              <a:rPr lang="en-US" altLang="zh-TW" sz="2000" smtClean="0"/>
              <a:t>Node B</a:t>
            </a:r>
            <a:endParaRPr lang="zh-TW" altLang="en-US" sz="2000"/>
          </a:p>
        </p:txBody>
      </p:sp>
      <p:sp>
        <p:nvSpPr>
          <p:cNvPr id="23" name="文字方塊 22"/>
          <p:cNvSpPr txBox="1"/>
          <p:nvPr/>
        </p:nvSpPr>
        <p:spPr>
          <a:xfrm>
            <a:off x="2587887" y="3429000"/>
            <a:ext cx="758541" cy="286232"/>
          </a:xfrm>
          <a:prstGeom prst="rect">
            <a:avLst/>
          </a:prstGeom>
          <a:noFill/>
        </p:spPr>
        <p:txBody>
          <a:bodyPr wrap="none" rtlCol="0">
            <a:spAutoFit/>
          </a:bodyPr>
          <a:lstStyle/>
          <a:p>
            <a:pPr>
              <a:buNone/>
            </a:pPr>
            <a:r>
              <a:rPr lang="en-US" altLang="zh-TW" sz="1400" smtClean="0"/>
              <a:t>Client 1</a:t>
            </a:r>
            <a:endParaRPr lang="zh-TW" altLang="en-US" sz="1400"/>
          </a:p>
        </p:txBody>
      </p:sp>
      <p:sp>
        <p:nvSpPr>
          <p:cNvPr id="24" name="文字方塊 23"/>
          <p:cNvSpPr txBox="1"/>
          <p:nvPr/>
        </p:nvSpPr>
        <p:spPr>
          <a:xfrm>
            <a:off x="4514844" y="3429000"/>
            <a:ext cx="758541" cy="286232"/>
          </a:xfrm>
          <a:prstGeom prst="rect">
            <a:avLst/>
          </a:prstGeom>
          <a:noFill/>
        </p:spPr>
        <p:txBody>
          <a:bodyPr wrap="none" rtlCol="0">
            <a:spAutoFit/>
          </a:bodyPr>
          <a:lstStyle/>
          <a:p>
            <a:pPr>
              <a:buNone/>
            </a:pPr>
            <a:r>
              <a:rPr lang="en-US" altLang="zh-TW" sz="1400" smtClean="0"/>
              <a:t>Client 2</a:t>
            </a:r>
            <a:endParaRPr lang="zh-TW" altLang="en-US" sz="1400"/>
          </a:p>
        </p:txBody>
      </p:sp>
      <p:sp>
        <p:nvSpPr>
          <p:cNvPr id="25" name="文字方塊 24"/>
          <p:cNvSpPr txBox="1"/>
          <p:nvPr/>
        </p:nvSpPr>
        <p:spPr>
          <a:xfrm>
            <a:off x="6677343" y="3392487"/>
            <a:ext cx="758541" cy="286232"/>
          </a:xfrm>
          <a:prstGeom prst="rect">
            <a:avLst/>
          </a:prstGeom>
          <a:noFill/>
        </p:spPr>
        <p:txBody>
          <a:bodyPr wrap="none" rtlCol="0">
            <a:spAutoFit/>
          </a:bodyPr>
          <a:lstStyle/>
          <a:p>
            <a:pPr>
              <a:buNone/>
            </a:pPr>
            <a:r>
              <a:rPr lang="en-US" altLang="zh-TW" sz="1400" smtClean="0"/>
              <a:t>Client 3</a:t>
            </a:r>
            <a:endParaRPr lang="zh-TW" altLang="en-US" sz="1400"/>
          </a:p>
        </p:txBody>
      </p:sp>
      <p:sp>
        <p:nvSpPr>
          <p:cNvPr id="26" name="文字方塊 25"/>
          <p:cNvSpPr txBox="1"/>
          <p:nvPr/>
        </p:nvSpPr>
        <p:spPr>
          <a:xfrm>
            <a:off x="4514844" y="4779981"/>
            <a:ext cx="758541" cy="286232"/>
          </a:xfrm>
          <a:prstGeom prst="rect">
            <a:avLst/>
          </a:prstGeom>
          <a:noFill/>
        </p:spPr>
        <p:txBody>
          <a:bodyPr wrap="none" rtlCol="0">
            <a:spAutoFit/>
          </a:bodyPr>
          <a:lstStyle/>
          <a:p>
            <a:pPr>
              <a:buNone/>
            </a:pPr>
            <a:r>
              <a:rPr lang="en-US" altLang="zh-TW" sz="1400" smtClean="0"/>
              <a:t>Client 4</a:t>
            </a:r>
            <a:endParaRPr lang="zh-TW" altLang="en-US" sz="1400"/>
          </a:p>
        </p:txBody>
      </p:sp>
      <p:pic>
        <p:nvPicPr>
          <p:cNvPr id="28" name="Picture 6" descr="access point, router, wireless icon"/>
          <p:cNvPicPr>
            <a:picLocks noChangeAspect="1" noChangeArrowheads="1"/>
          </p:cNvPicPr>
          <p:nvPr/>
        </p:nvPicPr>
        <p:blipFill>
          <a:blip r:embed="rId3"/>
          <a:srcRect/>
          <a:stretch>
            <a:fillRect/>
          </a:stretch>
        </p:blipFill>
        <p:spPr bwMode="auto">
          <a:xfrm>
            <a:off x="5537208" y="3355974"/>
            <a:ext cx="839798" cy="839799"/>
          </a:xfrm>
          <a:prstGeom prst="rect">
            <a:avLst/>
          </a:prstGeom>
          <a:noFill/>
        </p:spPr>
      </p:pic>
      <p:sp>
        <p:nvSpPr>
          <p:cNvPr id="29" name="橢圓 28"/>
          <p:cNvSpPr/>
          <p:nvPr/>
        </p:nvSpPr>
        <p:spPr bwMode="auto">
          <a:xfrm>
            <a:off x="5500695" y="3392487"/>
            <a:ext cx="912825" cy="912825"/>
          </a:xfrm>
          <a:prstGeom prst="ellipse">
            <a:avLst/>
          </a:prstGeom>
          <a:noFill/>
          <a:ln w="38100" cap="flat" cmpd="sng" algn="ctr">
            <a:solidFill>
              <a:srgbClr val="EA36D5"/>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30" name="文字方塊 29"/>
          <p:cNvSpPr txBox="1"/>
          <p:nvPr/>
        </p:nvSpPr>
        <p:spPr>
          <a:xfrm>
            <a:off x="5509996" y="3059668"/>
            <a:ext cx="976550" cy="369332"/>
          </a:xfrm>
          <a:prstGeom prst="rect">
            <a:avLst/>
          </a:prstGeom>
          <a:noFill/>
        </p:spPr>
        <p:txBody>
          <a:bodyPr wrap="none" rtlCol="0">
            <a:spAutoFit/>
          </a:bodyPr>
          <a:lstStyle/>
          <a:p>
            <a:pPr>
              <a:buNone/>
            </a:pPr>
            <a:r>
              <a:rPr lang="en-US" altLang="zh-TW" sz="2000" smtClean="0"/>
              <a:t>Node C</a:t>
            </a:r>
            <a:endParaRPr lang="zh-TW" altLang="en-US" sz="2000"/>
          </a:p>
        </p:txBody>
      </p:sp>
      <p:sp>
        <p:nvSpPr>
          <p:cNvPr id="31" name="Text Box 3"/>
          <p:cNvSpPr txBox="1">
            <a:spLocks noChangeArrowheads="1"/>
          </p:cNvSpPr>
          <p:nvPr/>
        </p:nvSpPr>
        <p:spPr bwMode="auto">
          <a:xfrm>
            <a:off x="790518" y="5364189"/>
            <a:ext cx="8544042" cy="912825"/>
          </a:xfrm>
          <a:prstGeom prst="rect">
            <a:avLst/>
          </a:prstGeom>
          <a:solidFill>
            <a:schemeClr val="bg1"/>
          </a:solidFill>
          <a:ln w="9525">
            <a:noFill/>
            <a:miter lim="800000"/>
            <a:headEnd/>
            <a:tailEnd/>
          </a:ln>
          <a:effectLst/>
        </p:spPr>
        <p:txBody>
          <a:bodyPr/>
          <a:lstStyle/>
          <a:p>
            <a:pPr algn="l" eaLnBrk="1" hangingPunct="1">
              <a:lnSpc>
                <a:spcPct val="100000"/>
              </a:lnSpc>
              <a:spcBef>
                <a:spcPct val="50000"/>
              </a:spcBef>
              <a:buClr>
                <a:schemeClr val="accent2"/>
              </a:buClr>
              <a:buSzPct val="60000"/>
              <a:buFont typeface="Wingdings" pitchFamily="2" charset="2"/>
              <a:buChar char="q"/>
            </a:pPr>
            <a:r>
              <a:rPr lang="en-US" altLang="zh-TW" sz="3200"/>
              <a:t> </a:t>
            </a:r>
            <a:r>
              <a:rPr lang="en-US" altLang="zh-TW" sz="3200" smtClean="0"/>
              <a:t>Multi-Radio is capable to decrease interference.</a:t>
            </a:r>
            <a:endParaRPr lang="en-US" altLang="zh-TW"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6" presetClass="emph" presetSubtype="0" repeatCount="4000" accel="50000" decel="50000" fill="hold" nodeType="afterEffect">
                                  <p:stCondLst>
                                    <p:cond delay="0"/>
                                  </p:stCondLst>
                                  <p:childTnLst>
                                    <p:animScale>
                                      <p:cBhvr>
                                        <p:cTn id="15" dur="2000" fill="hold"/>
                                        <p:tgtEl>
                                          <p:spTgt spid="7"/>
                                        </p:tgtEl>
                                      </p:cBhvr>
                                      <p:by x="400000" y="400000"/>
                                    </p:animScale>
                                  </p:childTnLst>
                                  <p:subTnLst>
                                    <p:set>
                                      <p:cBhvr override="childStyle">
                                        <p:cTn dur="1" fill="hold" display="0" masterRel="sameClick" afterEffect="1">
                                          <p:stCondLst>
                                            <p:cond evt="end" delay="0">
                                              <p:tn val="14"/>
                                            </p:cond>
                                          </p:stCondLst>
                                        </p:cTn>
                                        <p:tgtEl>
                                          <p:spTgt spid="7"/>
                                        </p:tgtEl>
                                        <p:attrNameLst>
                                          <p:attrName>style.visibility</p:attrName>
                                        </p:attrNameLst>
                                      </p:cBhvr>
                                      <p:to>
                                        <p:strVal val="hidden"/>
                                      </p:to>
                                    </p:set>
                                  </p:subTnLst>
                                </p:cTn>
                              </p:par>
                              <p:par>
                                <p:cTn id="16" presetID="6" presetClass="emph" presetSubtype="0" repeatCount="4000" accel="50000" decel="50000" fill="hold" nodeType="withEffect">
                                  <p:stCondLst>
                                    <p:cond delay="0"/>
                                  </p:stCondLst>
                                  <p:childTnLst>
                                    <p:animScale>
                                      <p:cBhvr>
                                        <p:cTn id="17" dur="2000" fill="hold"/>
                                        <p:tgtEl>
                                          <p:spTgt spid="9"/>
                                        </p:tgtEl>
                                      </p:cBhvr>
                                      <p:by x="400000" y="400000"/>
                                    </p:animScale>
                                  </p:childTnLst>
                                  <p:subTnLst>
                                    <p:set>
                                      <p:cBhvr override="childStyle">
                                        <p:cTn dur="1" fill="hold" display="0" masterRel="sameClick" afterEffect="1">
                                          <p:stCondLst>
                                            <p:cond evt="end" delay="0">
                                              <p:tn val="16"/>
                                            </p:cond>
                                          </p:stCondLst>
                                        </p:cTn>
                                        <p:tgtEl>
                                          <p:spTgt spid="9"/>
                                        </p:tgtEl>
                                        <p:attrNameLst>
                                          <p:attrName>style.visibility</p:attrName>
                                        </p:attrNameLst>
                                      </p:cBhvr>
                                      <p:to>
                                        <p:strVal val="hidden"/>
                                      </p:to>
                                    </p:set>
                                  </p:subTnLst>
                                </p:cTn>
                              </p:par>
                              <p:par>
                                <p:cTn id="18" presetID="1"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par>
                                <p:cTn id="20" presetID="6" presetClass="emph" presetSubtype="0" repeatCount="4000" accel="50000" decel="50000" fill="hold" nodeType="withEffect">
                                  <p:stCondLst>
                                    <p:cond delay="0"/>
                                  </p:stCondLst>
                                  <p:childTnLst>
                                    <p:animScale>
                                      <p:cBhvr>
                                        <p:cTn id="21" dur="2000" fill="hold"/>
                                        <p:tgtEl>
                                          <p:spTgt spid="29"/>
                                        </p:tgtEl>
                                      </p:cBhvr>
                                      <p:by x="400000" y="400000"/>
                                    </p:animScale>
                                  </p:childTnLst>
                                  <p:subTnLst>
                                    <p:set>
                                      <p:cBhvr override="childStyle">
                                        <p:cTn dur="1" fill="hold" display="0" masterRel="sameClick" afterEffect="1">
                                          <p:stCondLst>
                                            <p:cond evt="end" delay="0">
                                              <p:tn val="20"/>
                                            </p:cond>
                                          </p:stCondLst>
                                        </p:cTn>
                                        <p:tgtEl>
                                          <p:spTgt spid="2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Research Issue</a:t>
            </a:r>
            <a:r>
              <a:rPr lang="zh-TW" altLang="en-US" smtClean="0"/>
              <a:t> </a:t>
            </a:r>
            <a:r>
              <a:rPr lang="en-US" altLang="zh-TW" smtClean="0"/>
              <a:t>(cont’)</a:t>
            </a:r>
            <a:endParaRPr lang="zh-TW" altLang="en-US"/>
          </a:p>
        </p:txBody>
      </p:sp>
      <p:pic>
        <p:nvPicPr>
          <p:cNvPr id="5" name="Picture 6" descr="access point, router, wireless icon"/>
          <p:cNvPicPr>
            <a:picLocks noChangeAspect="1" noChangeArrowheads="1"/>
          </p:cNvPicPr>
          <p:nvPr/>
        </p:nvPicPr>
        <p:blipFill>
          <a:blip r:embed="rId3" cstate="print"/>
          <a:srcRect/>
          <a:stretch>
            <a:fillRect/>
          </a:stretch>
        </p:blipFill>
        <p:spPr bwMode="auto">
          <a:xfrm>
            <a:off x="3054324" y="1457298"/>
            <a:ext cx="401643" cy="401644"/>
          </a:xfrm>
          <a:prstGeom prst="rect">
            <a:avLst/>
          </a:prstGeom>
          <a:noFill/>
        </p:spPr>
      </p:pic>
      <p:sp>
        <p:nvSpPr>
          <p:cNvPr id="7" name="橢圓 6"/>
          <p:cNvSpPr/>
          <p:nvPr/>
        </p:nvSpPr>
        <p:spPr bwMode="auto">
          <a:xfrm>
            <a:off x="6084903" y="1201707"/>
            <a:ext cx="474669" cy="474669"/>
          </a:xfrm>
          <a:prstGeom prst="ellipse">
            <a:avLst/>
          </a:prstGeom>
          <a:noFill/>
          <a:ln w="38100" cap="flat" cmpd="sng" algn="ctr">
            <a:solidFill>
              <a:srgbClr val="FF33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31" name="Text Box 3"/>
          <p:cNvSpPr txBox="1">
            <a:spLocks noChangeArrowheads="1"/>
          </p:cNvSpPr>
          <p:nvPr/>
        </p:nvSpPr>
        <p:spPr bwMode="auto">
          <a:xfrm>
            <a:off x="1703343" y="5254650"/>
            <a:ext cx="7339113" cy="912825"/>
          </a:xfrm>
          <a:prstGeom prst="rect">
            <a:avLst/>
          </a:prstGeom>
          <a:solidFill>
            <a:schemeClr val="bg1"/>
          </a:solidFill>
          <a:ln w="9525">
            <a:noFill/>
            <a:miter lim="800000"/>
            <a:headEnd/>
            <a:tailEnd/>
          </a:ln>
          <a:effectLst/>
        </p:spPr>
        <p:txBody>
          <a:bodyPr/>
          <a:lstStyle/>
          <a:p>
            <a:pPr algn="l" eaLnBrk="1" hangingPunct="1">
              <a:lnSpc>
                <a:spcPct val="100000"/>
              </a:lnSpc>
              <a:spcBef>
                <a:spcPct val="50000"/>
              </a:spcBef>
              <a:buClr>
                <a:schemeClr val="accent2"/>
              </a:buClr>
              <a:buSzPct val="60000"/>
              <a:buFont typeface="Wingdings" pitchFamily="2" charset="2"/>
              <a:buChar char="q"/>
            </a:pPr>
            <a:r>
              <a:rPr lang="en-US" altLang="zh-TW" sz="3200"/>
              <a:t> </a:t>
            </a:r>
            <a:r>
              <a:rPr lang="en-US" altLang="zh-TW" sz="3200" smtClean="0"/>
              <a:t>Wireless interference is inevitable.</a:t>
            </a:r>
            <a:endParaRPr lang="en-US" altLang="zh-TW" sz="3200"/>
          </a:p>
        </p:txBody>
      </p:sp>
      <p:pic>
        <p:nvPicPr>
          <p:cNvPr id="32" name="Picture 6" descr="access point, router, wireless icon"/>
          <p:cNvPicPr>
            <a:picLocks noChangeAspect="1" noChangeArrowheads="1"/>
          </p:cNvPicPr>
          <p:nvPr/>
        </p:nvPicPr>
        <p:blipFill>
          <a:blip r:embed="rId3" cstate="print"/>
          <a:srcRect/>
          <a:stretch>
            <a:fillRect/>
          </a:stretch>
        </p:blipFill>
        <p:spPr bwMode="auto">
          <a:xfrm>
            <a:off x="2762220" y="2224071"/>
            <a:ext cx="401643" cy="401644"/>
          </a:xfrm>
          <a:prstGeom prst="rect">
            <a:avLst/>
          </a:prstGeom>
          <a:noFill/>
        </p:spPr>
      </p:pic>
      <p:pic>
        <p:nvPicPr>
          <p:cNvPr id="33" name="Picture 6" descr="access point, router, wireless icon"/>
          <p:cNvPicPr>
            <a:picLocks noChangeAspect="1" noChangeArrowheads="1"/>
          </p:cNvPicPr>
          <p:nvPr/>
        </p:nvPicPr>
        <p:blipFill>
          <a:blip r:embed="rId3" cstate="print"/>
          <a:srcRect/>
          <a:stretch>
            <a:fillRect/>
          </a:stretch>
        </p:blipFill>
        <p:spPr bwMode="auto">
          <a:xfrm>
            <a:off x="3748071" y="2041506"/>
            <a:ext cx="401643" cy="401644"/>
          </a:xfrm>
          <a:prstGeom prst="rect">
            <a:avLst/>
          </a:prstGeom>
          <a:noFill/>
        </p:spPr>
      </p:pic>
      <p:pic>
        <p:nvPicPr>
          <p:cNvPr id="34" name="Picture 6" descr="access point, router, wireless icon"/>
          <p:cNvPicPr>
            <a:picLocks noChangeAspect="1" noChangeArrowheads="1"/>
          </p:cNvPicPr>
          <p:nvPr/>
        </p:nvPicPr>
        <p:blipFill>
          <a:blip r:embed="rId3" cstate="print"/>
          <a:srcRect/>
          <a:stretch>
            <a:fillRect/>
          </a:stretch>
        </p:blipFill>
        <p:spPr bwMode="auto">
          <a:xfrm>
            <a:off x="4587870" y="1457298"/>
            <a:ext cx="401643" cy="401644"/>
          </a:xfrm>
          <a:prstGeom prst="rect">
            <a:avLst/>
          </a:prstGeom>
          <a:noFill/>
        </p:spPr>
      </p:pic>
      <p:pic>
        <p:nvPicPr>
          <p:cNvPr id="35" name="Picture 6" descr="access point, router, wireless icon"/>
          <p:cNvPicPr>
            <a:picLocks noChangeAspect="1" noChangeArrowheads="1"/>
          </p:cNvPicPr>
          <p:nvPr/>
        </p:nvPicPr>
        <p:blipFill>
          <a:blip r:embed="rId3" cstate="print"/>
          <a:srcRect/>
          <a:stretch>
            <a:fillRect/>
          </a:stretch>
        </p:blipFill>
        <p:spPr bwMode="auto">
          <a:xfrm>
            <a:off x="4551357" y="2662227"/>
            <a:ext cx="401643" cy="401644"/>
          </a:xfrm>
          <a:prstGeom prst="rect">
            <a:avLst/>
          </a:prstGeom>
          <a:noFill/>
        </p:spPr>
      </p:pic>
      <p:pic>
        <p:nvPicPr>
          <p:cNvPr id="36" name="Picture 6" descr="access point, router, wireless icon"/>
          <p:cNvPicPr>
            <a:picLocks noChangeAspect="1" noChangeArrowheads="1"/>
          </p:cNvPicPr>
          <p:nvPr/>
        </p:nvPicPr>
        <p:blipFill>
          <a:blip r:embed="rId3" cstate="print"/>
          <a:srcRect/>
          <a:stretch>
            <a:fillRect/>
          </a:stretch>
        </p:blipFill>
        <p:spPr bwMode="auto">
          <a:xfrm>
            <a:off x="3638532" y="3502026"/>
            <a:ext cx="401643" cy="401644"/>
          </a:xfrm>
          <a:prstGeom prst="rect">
            <a:avLst/>
          </a:prstGeom>
          <a:noFill/>
        </p:spPr>
      </p:pic>
      <p:pic>
        <p:nvPicPr>
          <p:cNvPr id="37" name="Picture 6" descr="access point, router, wireless icon"/>
          <p:cNvPicPr>
            <a:picLocks noChangeAspect="1" noChangeArrowheads="1"/>
          </p:cNvPicPr>
          <p:nvPr/>
        </p:nvPicPr>
        <p:blipFill>
          <a:blip r:embed="rId3" cstate="print"/>
          <a:srcRect/>
          <a:stretch>
            <a:fillRect/>
          </a:stretch>
        </p:blipFill>
        <p:spPr bwMode="auto">
          <a:xfrm>
            <a:off x="5427669" y="1968480"/>
            <a:ext cx="401643" cy="401644"/>
          </a:xfrm>
          <a:prstGeom prst="rect">
            <a:avLst/>
          </a:prstGeom>
          <a:noFill/>
        </p:spPr>
      </p:pic>
      <p:pic>
        <p:nvPicPr>
          <p:cNvPr id="38" name="Picture 6" descr="access point, router, wireless icon"/>
          <p:cNvPicPr>
            <a:picLocks noChangeAspect="1" noChangeArrowheads="1"/>
          </p:cNvPicPr>
          <p:nvPr/>
        </p:nvPicPr>
        <p:blipFill>
          <a:blip r:embed="rId3" cstate="print"/>
          <a:srcRect/>
          <a:stretch>
            <a:fillRect/>
          </a:stretch>
        </p:blipFill>
        <p:spPr bwMode="auto">
          <a:xfrm>
            <a:off x="4916487" y="3538539"/>
            <a:ext cx="401643" cy="401644"/>
          </a:xfrm>
          <a:prstGeom prst="rect">
            <a:avLst/>
          </a:prstGeom>
          <a:noFill/>
        </p:spPr>
      </p:pic>
      <p:pic>
        <p:nvPicPr>
          <p:cNvPr id="39" name="Picture 6" descr="access point, router, wireless icon"/>
          <p:cNvPicPr>
            <a:picLocks noChangeAspect="1" noChangeArrowheads="1"/>
          </p:cNvPicPr>
          <p:nvPr/>
        </p:nvPicPr>
        <p:blipFill>
          <a:blip r:embed="rId3" cstate="print"/>
          <a:srcRect/>
          <a:stretch>
            <a:fillRect/>
          </a:stretch>
        </p:blipFill>
        <p:spPr bwMode="auto">
          <a:xfrm>
            <a:off x="6121416" y="1201707"/>
            <a:ext cx="401643" cy="401644"/>
          </a:xfrm>
          <a:prstGeom prst="rect">
            <a:avLst/>
          </a:prstGeom>
          <a:noFill/>
        </p:spPr>
      </p:pic>
      <p:pic>
        <p:nvPicPr>
          <p:cNvPr id="40" name="Picture 6" descr="access point, router, wireless icon"/>
          <p:cNvPicPr>
            <a:picLocks noChangeAspect="1" noChangeArrowheads="1"/>
          </p:cNvPicPr>
          <p:nvPr/>
        </p:nvPicPr>
        <p:blipFill>
          <a:blip r:embed="rId3" cstate="print"/>
          <a:srcRect/>
          <a:stretch>
            <a:fillRect/>
          </a:stretch>
        </p:blipFill>
        <p:spPr bwMode="auto">
          <a:xfrm>
            <a:off x="6084903" y="2698740"/>
            <a:ext cx="401643" cy="401644"/>
          </a:xfrm>
          <a:prstGeom prst="rect">
            <a:avLst/>
          </a:prstGeom>
          <a:noFill/>
        </p:spPr>
      </p:pic>
      <p:pic>
        <p:nvPicPr>
          <p:cNvPr id="41" name="Picture 6" descr="access point, router, wireless icon"/>
          <p:cNvPicPr>
            <a:picLocks noChangeAspect="1" noChangeArrowheads="1"/>
          </p:cNvPicPr>
          <p:nvPr/>
        </p:nvPicPr>
        <p:blipFill>
          <a:blip r:embed="rId3" cstate="print"/>
          <a:srcRect/>
          <a:stretch>
            <a:fillRect/>
          </a:stretch>
        </p:blipFill>
        <p:spPr bwMode="auto">
          <a:xfrm>
            <a:off x="2470116" y="3246435"/>
            <a:ext cx="401643" cy="401644"/>
          </a:xfrm>
          <a:prstGeom prst="rect">
            <a:avLst/>
          </a:prstGeom>
          <a:noFill/>
        </p:spPr>
      </p:pic>
      <p:pic>
        <p:nvPicPr>
          <p:cNvPr id="42" name="Picture 6" descr="access point, router, wireless icon"/>
          <p:cNvPicPr>
            <a:picLocks noChangeAspect="1" noChangeArrowheads="1"/>
          </p:cNvPicPr>
          <p:nvPr/>
        </p:nvPicPr>
        <p:blipFill>
          <a:blip r:embed="rId3" cstate="print"/>
          <a:srcRect/>
          <a:stretch>
            <a:fillRect/>
          </a:stretch>
        </p:blipFill>
        <p:spPr bwMode="auto">
          <a:xfrm>
            <a:off x="1812882" y="1420785"/>
            <a:ext cx="401643" cy="401644"/>
          </a:xfrm>
          <a:prstGeom prst="rect">
            <a:avLst/>
          </a:prstGeom>
          <a:noFill/>
        </p:spPr>
      </p:pic>
      <p:pic>
        <p:nvPicPr>
          <p:cNvPr id="43" name="Picture 6" descr="access point, router, wireless icon"/>
          <p:cNvPicPr>
            <a:picLocks noChangeAspect="1" noChangeArrowheads="1"/>
          </p:cNvPicPr>
          <p:nvPr/>
        </p:nvPicPr>
        <p:blipFill>
          <a:blip r:embed="rId3" cstate="print"/>
          <a:srcRect/>
          <a:stretch>
            <a:fillRect/>
          </a:stretch>
        </p:blipFill>
        <p:spPr bwMode="auto">
          <a:xfrm>
            <a:off x="1557291" y="2589201"/>
            <a:ext cx="401643" cy="401644"/>
          </a:xfrm>
          <a:prstGeom prst="rect">
            <a:avLst/>
          </a:prstGeom>
          <a:noFill/>
        </p:spPr>
      </p:pic>
      <p:pic>
        <p:nvPicPr>
          <p:cNvPr id="44" name="Picture 6" descr="access point, router, wireless icon"/>
          <p:cNvPicPr>
            <a:picLocks noChangeAspect="1" noChangeArrowheads="1"/>
          </p:cNvPicPr>
          <p:nvPr/>
        </p:nvPicPr>
        <p:blipFill>
          <a:blip r:embed="rId3" cstate="print"/>
          <a:srcRect/>
          <a:stretch>
            <a:fillRect/>
          </a:stretch>
        </p:blipFill>
        <p:spPr bwMode="auto">
          <a:xfrm>
            <a:off x="6778650" y="2004993"/>
            <a:ext cx="401643" cy="401644"/>
          </a:xfrm>
          <a:prstGeom prst="rect">
            <a:avLst/>
          </a:prstGeom>
          <a:noFill/>
        </p:spPr>
      </p:pic>
      <p:pic>
        <p:nvPicPr>
          <p:cNvPr id="45" name="Picture 6" descr="access point, router, wireless icon"/>
          <p:cNvPicPr>
            <a:picLocks noChangeAspect="1" noChangeArrowheads="1"/>
          </p:cNvPicPr>
          <p:nvPr/>
        </p:nvPicPr>
        <p:blipFill>
          <a:blip r:embed="rId3" cstate="print"/>
          <a:srcRect/>
          <a:stretch>
            <a:fillRect/>
          </a:stretch>
        </p:blipFill>
        <p:spPr bwMode="auto">
          <a:xfrm>
            <a:off x="6230955" y="3721104"/>
            <a:ext cx="401643" cy="401644"/>
          </a:xfrm>
          <a:prstGeom prst="rect">
            <a:avLst/>
          </a:prstGeom>
          <a:noFill/>
        </p:spPr>
      </p:pic>
      <p:pic>
        <p:nvPicPr>
          <p:cNvPr id="46" name="Picture 6" descr="access point, router, wireless icon"/>
          <p:cNvPicPr>
            <a:picLocks noChangeAspect="1" noChangeArrowheads="1"/>
          </p:cNvPicPr>
          <p:nvPr/>
        </p:nvPicPr>
        <p:blipFill>
          <a:blip r:embed="rId3" cstate="print"/>
          <a:srcRect/>
          <a:stretch>
            <a:fillRect/>
          </a:stretch>
        </p:blipFill>
        <p:spPr bwMode="auto">
          <a:xfrm>
            <a:off x="7180293" y="2954331"/>
            <a:ext cx="401643" cy="401644"/>
          </a:xfrm>
          <a:prstGeom prst="rect">
            <a:avLst/>
          </a:prstGeom>
          <a:noFill/>
        </p:spPr>
      </p:pic>
      <p:sp>
        <p:nvSpPr>
          <p:cNvPr id="49" name="橢圓 48"/>
          <p:cNvSpPr/>
          <p:nvPr/>
        </p:nvSpPr>
        <p:spPr bwMode="auto">
          <a:xfrm>
            <a:off x="5391156" y="1968480"/>
            <a:ext cx="474669" cy="474669"/>
          </a:xfrm>
          <a:prstGeom prst="ellipse">
            <a:avLst/>
          </a:prstGeom>
          <a:noFill/>
          <a:ln w="38100" cap="flat" cmpd="sng" algn="ctr">
            <a:solidFill>
              <a:srgbClr val="EA36D5"/>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50" name="橢圓 49"/>
          <p:cNvSpPr/>
          <p:nvPr/>
        </p:nvSpPr>
        <p:spPr bwMode="auto">
          <a:xfrm>
            <a:off x="4514844" y="1420785"/>
            <a:ext cx="474669" cy="474669"/>
          </a:xfrm>
          <a:prstGeom prst="ellipse">
            <a:avLst/>
          </a:prstGeom>
          <a:noFill/>
          <a:ln w="38100" cap="flat" cmpd="sng" algn="ctr">
            <a:solidFill>
              <a:srgbClr val="FFFF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51" name="橢圓 50"/>
          <p:cNvSpPr/>
          <p:nvPr/>
        </p:nvSpPr>
        <p:spPr bwMode="auto">
          <a:xfrm>
            <a:off x="4478331" y="2625714"/>
            <a:ext cx="474669" cy="474669"/>
          </a:xfrm>
          <a:prstGeom prst="ellipse">
            <a:avLst/>
          </a:prstGeom>
          <a:noFill/>
          <a:ln w="38100" cap="flat" cmpd="sng" algn="ctr">
            <a:solidFill>
              <a:srgbClr val="FF33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52" name="橢圓 51"/>
          <p:cNvSpPr/>
          <p:nvPr/>
        </p:nvSpPr>
        <p:spPr bwMode="auto">
          <a:xfrm>
            <a:off x="6011877" y="2698740"/>
            <a:ext cx="474669" cy="474669"/>
          </a:xfrm>
          <a:prstGeom prst="ellipse">
            <a:avLst/>
          </a:prstGeom>
          <a:noFill/>
          <a:ln w="38100" cap="flat" cmpd="sng" algn="ctr">
            <a:solidFill>
              <a:srgbClr val="FF33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53" name="橢圓 52"/>
          <p:cNvSpPr/>
          <p:nvPr/>
        </p:nvSpPr>
        <p:spPr bwMode="auto">
          <a:xfrm>
            <a:off x="6742137" y="1968480"/>
            <a:ext cx="474669" cy="474669"/>
          </a:xfrm>
          <a:prstGeom prst="ellipse">
            <a:avLst/>
          </a:prstGeom>
          <a:noFill/>
          <a:ln w="38100" cap="flat" cmpd="sng" algn="ctr">
            <a:solidFill>
              <a:srgbClr val="FFFF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54" name="橢圓 53"/>
          <p:cNvSpPr/>
          <p:nvPr/>
        </p:nvSpPr>
        <p:spPr bwMode="auto">
          <a:xfrm>
            <a:off x="4879974" y="3502026"/>
            <a:ext cx="474669" cy="474669"/>
          </a:xfrm>
          <a:prstGeom prst="ellipse">
            <a:avLst/>
          </a:prstGeom>
          <a:noFill/>
          <a:ln w="38100" cap="flat" cmpd="sng" algn="ctr">
            <a:solidFill>
              <a:srgbClr val="FFFF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56" name="橢圓 55"/>
          <p:cNvSpPr/>
          <p:nvPr/>
        </p:nvSpPr>
        <p:spPr bwMode="auto">
          <a:xfrm>
            <a:off x="3602019" y="3465513"/>
            <a:ext cx="474669" cy="474669"/>
          </a:xfrm>
          <a:prstGeom prst="ellipse">
            <a:avLst/>
          </a:prstGeom>
          <a:noFill/>
          <a:ln w="38100" cap="flat" cmpd="sng" algn="ctr">
            <a:solidFill>
              <a:srgbClr val="EA36D5"/>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57" name="橢圓 56"/>
          <p:cNvSpPr/>
          <p:nvPr/>
        </p:nvSpPr>
        <p:spPr bwMode="auto">
          <a:xfrm>
            <a:off x="2981298" y="1457298"/>
            <a:ext cx="474669" cy="474669"/>
          </a:xfrm>
          <a:prstGeom prst="ellipse">
            <a:avLst/>
          </a:prstGeom>
          <a:noFill/>
          <a:ln w="38100" cap="flat" cmpd="sng" algn="ctr">
            <a:solidFill>
              <a:srgbClr val="EA36D5"/>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58" name="橢圓 57"/>
          <p:cNvSpPr/>
          <p:nvPr/>
        </p:nvSpPr>
        <p:spPr bwMode="auto">
          <a:xfrm>
            <a:off x="2397090" y="3246435"/>
            <a:ext cx="474669" cy="474669"/>
          </a:xfrm>
          <a:prstGeom prst="ellipse">
            <a:avLst/>
          </a:prstGeom>
          <a:noFill/>
          <a:ln w="38100" cap="flat" cmpd="sng" algn="ctr">
            <a:solidFill>
              <a:srgbClr val="FFFF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60" name="橢圓 59"/>
          <p:cNvSpPr/>
          <p:nvPr/>
        </p:nvSpPr>
        <p:spPr bwMode="auto">
          <a:xfrm>
            <a:off x="2689194" y="2224071"/>
            <a:ext cx="474669" cy="474669"/>
          </a:xfrm>
          <a:prstGeom prst="ellipse">
            <a:avLst/>
          </a:prstGeom>
          <a:noFill/>
          <a:ln w="38100" cap="flat" cmpd="sng" algn="ctr">
            <a:solidFill>
              <a:srgbClr val="FF33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685800" marR="0" indent="-228600" algn="ctr" defTabSz="914400" rtl="0" eaLnBrk="0" fontAlgn="base" latinLnBrk="0" hangingPunct="0">
              <a:lnSpc>
                <a:spcPct val="90000"/>
              </a:lnSpc>
              <a:spcBef>
                <a:spcPct val="10000"/>
              </a:spcBef>
              <a:spcAft>
                <a:spcPct val="0"/>
              </a:spcAft>
              <a:buClrTx/>
              <a:buSzPct val="100000"/>
              <a:buFontTx/>
              <a:buChar char="–"/>
              <a:tabLst/>
            </a:pP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6" presetClass="emph" presetSubtype="0" repeatCount="4000" accel="50000" decel="50000" fill="hold" nodeType="withEffect">
                                  <p:stCondLst>
                                    <p:cond delay="0"/>
                                  </p:stCondLst>
                                  <p:childTnLst>
                                    <p:animScale>
                                      <p:cBhvr>
                                        <p:cTn id="8" dur="2000" fill="hold"/>
                                        <p:tgtEl>
                                          <p:spTgt spid="7"/>
                                        </p:tgtEl>
                                      </p:cBhvr>
                                      <p:by x="400000" y="400000"/>
                                    </p:animScale>
                                  </p:childTnLst>
                                  <p:subTnLst>
                                    <p:set>
                                      <p:cBhvr override="childStyle">
                                        <p:cTn dur="1" fill="hold" display="0" masterRel="sameClick" afterEffect="1">
                                          <p:stCondLst>
                                            <p:cond evt="end" delay="0">
                                              <p:tn val="7"/>
                                            </p:cond>
                                          </p:stCondLst>
                                        </p:cTn>
                                        <p:tgtEl>
                                          <p:spTgt spid="7"/>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6" presetClass="emph" presetSubtype="0" repeatCount="4000" accel="50000" decel="50000" fill="hold" nodeType="withEffect">
                                  <p:stCondLst>
                                    <p:cond delay="0"/>
                                  </p:stCondLst>
                                  <p:childTnLst>
                                    <p:animScale>
                                      <p:cBhvr>
                                        <p:cTn id="12" dur="2000" fill="hold"/>
                                        <p:tgtEl>
                                          <p:spTgt spid="49"/>
                                        </p:tgtEl>
                                      </p:cBhvr>
                                      <p:by x="400000" y="400000"/>
                                    </p:animScale>
                                  </p:childTnLst>
                                  <p:subTnLst>
                                    <p:set>
                                      <p:cBhvr override="childStyle">
                                        <p:cTn dur="1" fill="hold" display="0" masterRel="sameClick" afterEffect="1">
                                          <p:stCondLst>
                                            <p:cond evt="end" delay="0">
                                              <p:tn val="11"/>
                                            </p:cond>
                                          </p:stCondLst>
                                        </p:cTn>
                                        <p:tgtEl>
                                          <p:spTgt spid="49"/>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6" presetClass="emph" presetSubtype="0" repeatCount="4000" accel="50000" decel="50000" fill="hold" nodeType="withEffect">
                                  <p:stCondLst>
                                    <p:cond delay="0"/>
                                  </p:stCondLst>
                                  <p:childTnLst>
                                    <p:animScale>
                                      <p:cBhvr>
                                        <p:cTn id="16" dur="2000" fill="hold"/>
                                        <p:tgtEl>
                                          <p:spTgt spid="50"/>
                                        </p:tgtEl>
                                      </p:cBhvr>
                                      <p:by x="400000" y="400000"/>
                                    </p:animScale>
                                  </p:childTnLst>
                                  <p:subTnLst>
                                    <p:set>
                                      <p:cBhvr override="childStyle">
                                        <p:cTn dur="1" fill="hold" display="0" masterRel="sameClick" afterEffect="1">
                                          <p:stCondLst>
                                            <p:cond evt="end" delay="0">
                                              <p:tn val="15"/>
                                            </p:cond>
                                          </p:stCondLst>
                                        </p:cTn>
                                        <p:tgtEl>
                                          <p:spTgt spid="50"/>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6" presetClass="emph" presetSubtype="0" repeatCount="4000" accel="50000" decel="50000" fill="hold" nodeType="withEffect">
                                  <p:stCondLst>
                                    <p:cond delay="0"/>
                                  </p:stCondLst>
                                  <p:childTnLst>
                                    <p:animScale>
                                      <p:cBhvr>
                                        <p:cTn id="20" dur="2000" fill="hold"/>
                                        <p:tgtEl>
                                          <p:spTgt spid="51"/>
                                        </p:tgtEl>
                                      </p:cBhvr>
                                      <p:by x="400000" y="400000"/>
                                    </p:animScale>
                                  </p:childTnLst>
                                  <p:subTnLst>
                                    <p:set>
                                      <p:cBhvr override="childStyle">
                                        <p:cTn dur="1" fill="hold" display="0" masterRel="sameClick" afterEffect="1">
                                          <p:stCondLst>
                                            <p:cond evt="end" delay="0">
                                              <p:tn val="19"/>
                                            </p:cond>
                                          </p:stCondLst>
                                        </p:cTn>
                                        <p:tgtEl>
                                          <p:spTgt spid="51"/>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6" presetClass="emph" presetSubtype="0" repeatCount="4000" accel="50000" decel="50000" fill="hold" nodeType="withEffect">
                                  <p:stCondLst>
                                    <p:cond delay="0"/>
                                  </p:stCondLst>
                                  <p:childTnLst>
                                    <p:animScale>
                                      <p:cBhvr>
                                        <p:cTn id="24" dur="2000" fill="hold"/>
                                        <p:tgtEl>
                                          <p:spTgt spid="52"/>
                                        </p:tgtEl>
                                      </p:cBhvr>
                                      <p:by x="400000" y="400000"/>
                                    </p:animScale>
                                  </p:childTnLst>
                                  <p:subTnLst>
                                    <p:set>
                                      <p:cBhvr override="childStyle">
                                        <p:cTn dur="1" fill="hold" display="0" masterRel="sameClick" afterEffect="1">
                                          <p:stCondLst>
                                            <p:cond evt="end" delay="0">
                                              <p:tn val="23"/>
                                            </p:cond>
                                          </p:stCondLst>
                                        </p:cTn>
                                        <p:tgtEl>
                                          <p:spTgt spid="52"/>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6" presetClass="emph" presetSubtype="0" repeatCount="4000" accel="50000" decel="50000" fill="hold" nodeType="withEffect">
                                  <p:stCondLst>
                                    <p:cond delay="0"/>
                                  </p:stCondLst>
                                  <p:childTnLst>
                                    <p:animScale>
                                      <p:cBhvr>
                                        <p:cTn id="28" dur="2000" fill="hold"/>
                                        <p:tgtEl>
                                          <p:spTgt spid="53"/>
                                        </p:tgtEl>
                                      </p:cBhvr>
                                      <p:by x="400000" y="400000"/>
                                    </p:animScale>
                                  </p:childTnLst>
                                  <p:subTnLst>
                                    <p:set>
                                      <p:cBhvr override="childStyle">
                                        <p:cTn dur="1" fill="hold" display="0" masterRel="sameClick" afterEffect="1">
                                          <p:stCondLst>
                                            <p:cond evt="end" delay="0">
                                              <p:tn val="27"/>
                                            </p:cond>
                                          </p:stCondLst>
                                        </p:cTn>
                                        <p:tgtEl>
                                          <p:spTgt spid="53"/>
                                        </p:tgtEl>
                                        <p:attrNameLst>
                                          <p:attrName>style.visibility</p:attrName>
                                        </p:attrNameLst>
                                      </p:cBhvr>
                                      <p:to>
                                        <p:strVal val="hidden"/>
                                      </p:to>
                                    </p:set>
                                  </p:sub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6" presetClass="emph" presetSubtype="0" repeatCount="4000" accel="50000" decel="50000" fill="hold" nodeType="withEffect">
                                  <p:stCondLst>
                                    <p:cond delay="0"/>
                                  </p:stCondLst>
                                  <p:childTnLst>
                                    <p:animScale>
                                      <p:cBhvr>
                                        <p:cTn id="32" dur="2000" fill="hold"/>
                                        <p:tgtEl>
                                          <p:spTgt spid="54"/>
                                        </p:tgtEl>
                                      </p:cBhvr>
                                      <p:by x="400000" y="400000"/>
                                    </p:animScale>
                                  </p:childTnLst>
                                  <p:subTnLst>
                                    <p:set>
                                      <p:cBhvr override="childStyle">
                                        <p:cTn dur="1" fill="hold" display="0" masterRel="sameClick" afterEffect="1">
                                          <p:stCondLst>
                                            <p:cond evt="end" delay="0">
                                              <p:tn val="31"/>
                                            </p:cond>
                                          </p:stCondLst>
                                        </p:cTn>
                                        <p:tgtEl>
                                          <p:spTgt spid="54"/>
                                        </p:tgtEl>
                                        <p:attrNameLst>
                                          <p:attrName>style.visibility</p:attrName>
                                        </p:attrNameLst>
                                      </p:cBhvr>
                                      <p:to>
                                        <p:strVal val="hidden"/>
                                      </p:to>
                                    </p:set>
                                  </p:sub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6" presetClass="emph" presetSubtype="0" repeatCount="4000" accel="50000" decel="50000" fill="hold" nodeType="withEffect">
                                  <p:stCondLst>
                                    <p:cond delay="0"/>
                                  </p:stCondLst>
                                  <p:childTnLst>
                                    <p:animScale>
                                      <p:cBhvr>
                                        <p:cTn id="36" dur="2000" fill="hold"/>
                                        <p:tgtEl>
                                          <p:spTgt spid="56"/>
                                        </p:tgtEl>
                                      </p:cBhvr>
                                      <p:by x="400000" y="400000"/>
                                    </p:animScale>
                                  </p:childTnLst>
                                  <p:subTnLst>
                                    <p:set>
                                      <p:cBhvr override="childStyle">
                                        <p:cTn dur="1" fill="hold" display="0" masterRel="sameClick" afterEffect="1">
                                          <p:stCondLst>
                                            <p:cond evt="end" delay="0">
                                              <p:tn val="35"/>
                                            </p:cond>
                                          </p:stCondLst>
                                        </p:cTn>
                                        <p:tgtEl>
                                          <p:spTgt spid="56"/>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6" presetClass="emph" presetSubtype="0" repeatCount="4000" accel="50000" decel="50000" fill="hold" nodeType="withEffect">
                                  <p:stCondLst>
                                    <p:cond delay="0"/>
                                  </p:stCondLst>
                                  <p:childTnLst>
                                    <p:animScale>
                                      <p:cBhvr>
                                        <p:cTn id="40" dur="2000" fill="hold"/>
                                        <p:tgtEl>
                                          <p:spTgt spid="57"/>
                                        </p:tgtEl>
                                      </p:cBhvr>
                                      <p:by x="400000" y="400000"/>
                                    </p:animScale>
                                  </p:childTnLst>
                                  <p:subTnLst>
                                    <p:set>
                                      <p:cBhvr override="childStyle">
                                        <p:cTn dur="1" fill="hold" display="0" masterRel="sameClick" afterEffect="1">
                                          <p:stCondLst>
                                            <p:cond evt="end" delay="0">
                                              <p:tn val="39"/>
                                            </p:cond>
                                          </p:stCondLst>
                                        </p:cTn>
                                        <p:tgtEl>
                                          <p:spTgt spid="57"/>
                                        </p:tgtEl>
                                        <p:attrNameLst>
                                          <p:attrName>style.visibility</p:attrName>
                                        </p:attrNameLst>
                                      </p:cBhvr>
                                      <p:to>
                                        <p:strVal val="hidden"/>
                                      </p:to>
                                    </p:set>
                                  </p:sub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6" presetClass="emph" presetSubtype="0" repeatCount="4000" accel="50000" decel="50000" fill="hold" nodeType="withEffect">
                                  <p:stCondLst>
                                    <p:cond delay="0"/>
                                  </p:stCondLst>
                                  <p:childTnLst>
                                    <p:animScale>
                                      <p:cBhvr>
                                        <p:cTn id="44" dur="2000" fill="hold"/>
                                        <p:tgtEl>
                                          <p:spTgt spid="58"/>
                                        </p:tgtEl>
                                      </p:cBhvr>
                                      <p:by x="400000" y="400000"/>
                                    </p:animScale>
                                  </p:childTnLst>
                                  <p:subTnLst>
                                    <p:set>
                                      <p:cBhvr override="childStyle">
                                        <p:cTn dur="1" fill="hold" display="0" masterRel="sameClick" afterEffect="1">
                                          <p:stCondLst>
                                            <p:cond evt="end" delay="0">
                                              <p:tn val="43"/>
                                            </p:cond>
                                          </p:stCondLst>
                                        </p:cTn>
                                        <p:tgtEl>
                                          <p:spTgt spid="58"/>
                                        </p:tgtEl>
                                        <p:attrNameLst>
                                          <p:attrName>style.visibility</p:attrName>
                                        </p:attrNameLst>
                                      </p:cBhvr>
                                      <p:to>
                                        <p:strVal val="hidden"/>
                                      </p:to>
                                    </p:set>
                                  </p:subTnLst>
                                </p:cTn>
                              </p:par>
                              <p:par>
                                <p:cTn id="45" presetID="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6" presetClass="emph" presetSubtype="0" repeatCount="4000" accel="50000" decel="50000" fill="hold" nodeType="withEffect">
                                  <p:stCondLst>
                                    <p:cond delay="0"/>
                                  </p:stCondLst>
                                  <p:childTnLst>
                                    <p:animScale>
                                      <p:cBhvr>
                                        <p:cTn id="48" dur="2000" fill="hold"/>
                                        <p:tgtEl>
                                          <p:spTgt spid="60"/>
                                        </p:tgtEl>
                                      </p:cBhvr>
                                      <p:by x="400000" y="400000"/>
                                    </p:animScale>
                                  </p:childTnLst>
                                  <p:subTnLst>
                                    <p:set>
                                      <p:cBhvr override="childStyle">
                                        <p:cTn dur="1" fill="hold" display="0" masterRel="sameClick" afterEffect="1">
                                          <p:stCondLst>
                                            <p:cond evt="end" delay="0">
                                              <p:tn val="47"/>
                                            </p:cond>
                                          </p:stCondLst>
                                        </p:cTn>
                                        <p:tgtEl>
                                          <p:spTgt spid="6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9" grpId="0" animBg="1"/>
      <p:bldP spid="50" grpId="0" animBg="1"/>
      <p:bldP spid="51" grpId="0" animBg="1"/>
      <p:bldP spid="52" grpId="0" animBg="1"/>
      <p:bldP spid="53" grpId="0" animBg="1"/>
      <p:bldP spid="54" grpId="0" animBg="1"/>
      <p:bldP spid="56" grpId="0" animBg="1"/>
      <p:bldP spid="57" grpId="0" animBg="1"/>
      <p:bldP spid="58" grpId="0" animBg="1"/>
      <p:bldP spid="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Research Issue</a:t>
            </a:r>
            <a:r>
              <a:rPr lang="zh-TW" altLang="en-US" smtClean="0"/>
              <a:t> </a:t>
            </a:r>
            <a:r>
              <a:rPr lang="en-US" altLang="zh-TW" smtClean="0"/>
              <a:t>(cont’)</a:t>
            </a:r>
            <a:endParaRPr lang="zh-TW" altLang="en-US"/>
          </a:p>
        </p:txBody>
      </p:sp>
      <p:sp>
        <p:nvSpPr>
          <p:cNvPr id="31" name="Text Box 3"/>
          <p:cNvSpPr txBox="1">
            <a:spLocks noChangeArrowheads="1"/>
          </p:cNvSpPr>
          <p:nvPr/>
        </p:nvSpPr>
        <p:spPr bwMode="auto">
          <a:xfrm>
            <a:off x="863544" y="1566837"/>
            <a:ext cx="8544042" cy="912825"/>
          </a:xfrm>
          <a:prstGeom prst="rect">
            <a:avLst/>
          </a:prstGeom>
          <a:solidFill>
            <a:schemeClr val="bg1"/>
          </a:solidFill>
          <a:ln w="9525">
            <a:noFill/>
            <a:miter lim="800000"/>
            <a:headEnd/>
            <a:tailEnd/>
          </a:ln>
          <a:effectLst/>
        </p:spPr>
        <p:txBody>
          <a:bodyPr/>
          <a:lstStyle/>
          <a:p>
            <a:pPr algn="l" eaLnBrk="1" hangingPunct="1">
              <a:lnSpc>
                <a:spcPct val="100000"/>
              </a:lnSpc>
              <a:spcBef>
                <a:spcPct val="50000"/>
              </a:spcBef>
              <a:buClr>
                <a:schemeClr val="accent2"/>
              </a:buClr>
              <a:buSzPct val="60000"/>
              <a:buFont typeface="Wingdings" pitchFamily="2" charset="2"/>
              <a:buChar char="q"/>
            </a:pPr>
            <a:r>
              <a:rPr lang="en-US" altLang="zh-TW" sz="3200" smtClean="0"/>
              <a:t>Wireless interference is inevitable.</a:t>
            </a:r>
          </a:p>
          <a:p>
            <a:pPr algn="l" eaLnBrk="1" hangingPunct="1">
              <a:lnSpc>
                <a:spcPct val="100000"/>
              </a:lnSpc>
              <a:spcBef>
                <a:spcPct val="50000"/>
              </a:spcBef>
              <a:buClr>
                <a:schemeClr val="accent2"/>
              </a:buClr>
              <a:buSzPct val="60000"/>
              <a:buNone/>
            </a:pPr>
            <a:endParaRPr lang="en-US" altLang="zh-TW" sz="3200"/>
          </a:p>
        </p:txBody>
      </p:sp>
      <p:sp>
        <p:nvSpPr>
          <p:cNvPr id="33" name="Text Box 3"/>
          <p:cNvSpPr txBox="1">
            <a:spLocks noChangeArrowheads="1"/>
          </p:cNvSpPr>
          <p:nvPr/>
        </p:nvSpPr>
        <p:spPr bwMode="auto">
          <a:xfrm>
            <a:off x="863544" y="2552688"/>
            <a:ext cx="8544042" cy="912825"/>
          </a:xfrm>
          <a:prstGeom prst="rect">
            <a:avLst/>
          </a:prstGeom>
          <a:solidFill>
            <a:schemeClr val="bg1"/>
          </a:solidFill>
          <a:ln w="9525">
            <a:noFill/>
            <a:miter lim="800000"/>
            <a:headEnd/>
            <a:tailEnd/>
          </a:ln>
          <a:effectLst/>
        </p:spPr>
        <p:txBody>
          <a:bodyPr/>
          <a:lstStyle/>
          <a:p>
            <a:pPr algn="l" eaLnBrk="1" hangingPunct="1">
              <a:lnSpc>
                <a:spcPct val="100000"/>
              </a:lnSpc>
              <a:spcBef>
                <a:spcPct val="50000"/>
              </a:spcBef>
              <a:buClr>
                <a:schemeClr val="accent2"/>
              </a:buClr>
              <a:buSzPct val="60000"/>
              <a:buFont typeface="Wingdings" pitchFamily="2" charset="2"/>
              <a:buChar char="q"/>
            </a:pPr>
            <a:r>
              <a:rPr lang="en-US" altLang="zh-TW" sz="3200" smtClean="0"/>
              <a:t> Multi-Radio is capable to decrease interference</a:t>
            </a:r>
          </a:p>
          <a:p>
            <a:pPr algn="l" eaLnBrk="1" hangingPunct="1">
              <a:lnSpc>
                <a:spcPct val="100000"/>
              </a:lnSpc>
              <a:spcBef>
                <a:spcPct val="50000"/>
              </a:spcBef>
              <a:buClr>
                <a:schemeClr val="accent2"/>
              </a:buClr>
              <a:buSzPct val="60000"/>
              <a:buNone/>
            </a:pPr>
            <a:endParaRPr lang="en-US" altLang="zh-TW" sz="3200" smtClean="0"/>
          </a:p>
        </p:txBody>
      </p:sp>
      <p:sp>
        <p:nvSpPr>
          <p:cNvPr id="34" name="Text Box 3"/>
          <p:cNvSpPr txBox="1">
            <a:spLocks noChangeArrowheads="1"/>
          </p:cNvSpPr>
          <p:nvPr/>
        </p:nvSpPr>
        <p:spPr bwMode="auto">
          <a:xfrm>
            <a:off x="863544" y="3502026"/>
            <a:ext cx="8544042" cy="912825"/>
          </a:xfrm>
          <a:prstGeom prst="rect">
            <a:avLst/>
          </a:prstGeom>
          <a:solidFill>
            <a:schemeClr val="bg1"/>
          </a:solidFill>
          <a:ln w="9525">
            <a:noFill/>
            <a:miter lim="800000"/>
            <a:headEnd/>
            <a:tailEnd/>
          </a:ln>
          <a:effectLst/>
        </p:spPr>
        <p:txBody>
          <a:bodyPr/>
          <a:lstStyle/>
          <a:p>
            <a:pPr algn="l" eaLnBrk="1" hangingPunct="1">
              <a:lnSpc>
                <a:spcPct val="100000"/>
              </a:lnSpc>
              <a:spcBef>
                <a:spcPct val="50000"/>
              </a:spcBef>
              <a:buClr>
                <a:schemeClr val="accent2"/>
              </a:buClr>
              <a:buSzPct val="60000"/>
              <a:buFont typeface="Wingdings" pitchFamily="2" charset="2"/>
              <a:buChar char="q"/>
            </a:pPr>
            <a:r>
              <a:rPr lang="en-US" altLang="zh-TW" sz="3200" u="sng" dirty="0" smtClean="0">
                <a:solidFill>
                  <a:srgbClr val="FF3300"/>
                </a:solidFill>
              </a:rPr>
              <a:t> Channel Assignment mechanism is one of the key factors of  </a:t>
            </a:r>
            <a:r>
              <a:rPr lang="en-US" altLang="zh-TW" sz="3200" u="sng" dirty="0" err="1" smtClean="0">
                <a:solidFill>
                  <a:srgbClr val="FF3300"/>
                </a:solidFill>
              </a:rPr>
              <a:t>imporving</a:t>
            </a:r>
            <a:r>
              <a:rPr lang="en-US" altLang="zh-TW" sz="3200" u="sng" dirty="0" smtClean="0">
                <a:solidFill>
                  <a:srgbClr val="FF3300"/>
                </a:solidFill>
              </a:rPr>
              <a:t> network utilization.</a:t>
            </a:r>
          </a:p>
          <a:p>
            <a:pPr algn="l" eaLnBrk="1" hangingPunct="1">
              <a:lnSpc>
                <a:spcPct val="100000"/>
              </a:lnSpc>
              <a:spcBef>
                <a:spcPct val="50000"/>
              </a:spcBef>
              <a:buClr>
                <a:schemeClr val="accent2"/>
              </a:buClr>
              <a:buSzPct val="60000"/>
              <a:buFont typeface="Wingdings" pitchFamily="2" charset="2"/>
              <a:buChar char="q"/>
            </a:pPr>
            <a:endParaRPr lang="en-US" altLang="zh-TW" sz="3200" u="sng"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ags/tag2.xml><?xml version="1.0" encoding="utf-8"?>
<p:tagLst xmlns:a="http://schemas.openxmlformats.org/drawingml/2006/main" xmlns:r="http://schemas.openxmlformats.org/officeDocument/2006/relationships" xmlns:p="http://schemas.openxmlformats.org/presentationml/2006/main">
  <p:tag name="TIMING" val="|11|8.7|9.2|3.2"/>
</p:tagLst>
</file>

<file path=ppt/tags/tag3.xml><?xml version="1.0" encoding="utf-8"?>
<p:tagLst xmlns:a="http://schemas.openxmlformats.org/drawingml/2006/main" xmlns:r="http://schemas.openxmlformats.org/officeDocument/2006/relationships" xmlns:p="http://schemas.openxmlformats.org/presentationml/2006/main">
  <p:tag name="TIMING" val="|11|8.7|9.2|3.2"/>
</p:tagLst>
</file>

<file path=ppt/tags/tag4.xml><?xml version="1.0" encoding="utf-8"?>
<p:tagLst xmlns:a="http://schemas.openxmlformats.org/drawingml/2006/main" xmlns:r="http://schemas.openxmlformats.org/officeDocument/2006/relationships" xmlns:p="http://schemas.openxmlformats.org/presentationml/2006/main">
  <p:tag name="TIMING" val="|11|8.7|9.2|3.2"/>
</p:tagLst>
</file>

<file path=ppt/tags/tag5.xml><?xml version="1.0" encoding="utf-8"?>
<p:tagLst xmlns:a="http://schemas.openxmlformats.org/drawingml/2006/main" xmlns:r="http://schemas.openxmlformats.org/officeDocument/2006/relationships" xmlns:p="http://schemas.openxmlformats.org/presentationml/2006/main">
  <p:tag name="TIMING" val="|11|8.7|9.2|3.2"/>
</p:tagLst>
</file>

<file path=ppt/tags/tag6.xml><?xml version="1.0" encoding="utf-8"?>
<p:tagLst xmlns:a="http://schemas.openxmlformats.org/drawingml/2006/main" xmlns:r="http://schemas.openxmlformats.org/officeDocument/2006/relationships" xmlns:p="http://schemas.openxmlformats.org/presentationml/2006/main">
  <p:tag name="TIMING" val="|11|8.7|9.2|3.2"/>
</p:tagLst>
</file>

<file path=ppt/tags/tag7.xml><?xml version="1.0" encoding="utf-8"?>
<p:tagLst xmlns:a="http://schemas.openxmlformats.org/drawingml/2006/main" xmlns:r="http://schemas.openxmlformats.org/officeDocument/2006/relationships" xmlns:p="http://schemas.openxmlformats.org/presentationml/2006/main">
  <p:tag name="TIMING" val="|11|8.7|9.2|3.2"/>
</p:tagLst>
</file>

<file path=ppt/tags/tag8.xml><?xml version="1.0" encoding="utf-8"?>
<p:tagLst xmlns:a="http://schemas.openxmlformats.org/drawingml/2006/main" xmlns:r="http://schemas.openxmlformats.org/officeDocument/2006/relationships" xmlns:p="http://schemas.openxmlformats.org/presentationml/2006/main">
  <p:tag name="TIMING" val="|11|8.7|9.2|3.2"/>
</p:tagLst>
</file>

<file path=ppt/tags/tag9.xml><?xml version="1.0" encoding="utf-8"?>
<p:tagLst xmlns:a="http://schemas.openxmlformats.org/drawingml/2006/main" xmlns:r="http://schemas.openxmlformats.org/officeDocument/2006/relationships" xmlns:p="http://schemas.openxmlformats.org/presentationml/2006/main">
  <p:tag name="TIMING" val="|11|8.7|9.2|3.2"/>
</p:tagLst>
</file>

<file path=ppt/theme/theme1.xml><?xml version="1.0" encoding="utf-8"?>
<a:theme xmlns:a="http://schemas.openxmlformats.org/drawingml/2006/main" name="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EMPLATE">
      <a:majorFont>
        <a:latin typeface="Times New Roman"/>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8080">
            <a:alpha val="60001"/>
          </a:srgb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685800" marR="0" indent="-228600" algn="ctr" defTabSz="914400" rtl="0" eaLnBrk="0" fontAlgn="base" latinLnBrk="0" hangingPunct="0">
          <a:lnSpc>
            <a:spcPct val="90000"/>
          </a:lnSpc>
          <a:spcBef>
            <a:spcPct val="10000"/>
          </a:spcBef>
          <a:spcAft>
            <a:spcPct val="0"/>
          </a:spcAft>
          <a:buClrTx/>
          <a:buSzPct val="100000"/>
          <a:buFontTx/>
          <a:buChar char="–"/>
          <a:tabLst/>
          <a:def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rgbClr val="808080">
            <a:alpha val="60001"/>
          </a:srgb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685800" marR="0" indent="-228600" algn="ctr" defTabSz="914400" rtl="0" eaLnBrk="0" fontAlgn="base" latinLnBrk="0" hangingPunct="0">
          <a:lnSpc>
            <a:spcPct val="90000"/>
          </a:lnSpc>
          <a:spcBef>
            <a:spcPct val="10000"/>
          </a:spcBef>
          <a:spcAft>
            <a:spcPct val="0"/>
          </a:spcAft>
          <a:buClrTx/>
          <a:buSzPct val="100000"/>
          <a:buFontTx/>
          <a:buChar char="–"/>
          <a:tabLst/>
          <a:def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TEMPLATE">
      <a:majorFont>
        <a:latin typeface="Times New Roman"/>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8080">
            <a:alpha val="60001"/>
          </a:srgb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685800" marR="0" indent="-228600" algn="ctr" defTabSz="914400" rtl="0" eaLnBrk="0" fontAlgn="base" latinLnBrk="0" hangingPunct="0">
          <a:lnSpc>
            <a:spcPct val="90000"/>
          </a:lnSpc>
          <a:spcBef>
            <a:spcPct val="10000"/>
          </a:spcBef>
          <a:spcAft>
            <a:spcPct val="0"/>
          </a:spcAft>
          <a:buClrTx/>
          <a:buSzPct val="100000"/>
          <a:buFontTx/>
          <a:buChar char="–"/>
          <a:tabLst/>
          <a:def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rgbClr val="808080">
            <a:alpha val="60001"/>
          </a:srgb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685800" marR="0" indent="-228600" algn="ctr" defTabSz="914400" rtl="0" eaLnBrk="0" fontAlgn="base" latinLnBrk="0" hangingPunct="0">
          <a:lnSpc>
            <a:spcPct val="90000"/>
          </a:lnSpc>
          <a:spcBef>
            <a:spcPct val="10000"/>
          </a:spcBef>
          <a:spcAft>
            <a:spcPct val="0"/>
          </a:spcAft>
          <a:buClrTx/>
          <a:buSzPct val="100000"/>
          <a:buFontTx/>
          <a:buChar char="–"/>
          <a:tabLst/>
          <a:def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1_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29193</TotalTime>
  <Pages>73</Pages>
  <Words>3842</Words>
  <Application>Microsoft Office PowerPoint</Application>
  <PresentationFormat>A4 紙張 (210x297 公釐)</PresentationFormat>
  <Paragraphs>411</Paragraphs>
  <Slides>39</Slides>
  <Notes>33</Notes>
  <HiddenSlides>0</HiddenSlides>
  <MMClips>0</MMClips>
  <ScaleCrop>false</ScaleCrop>
  <HeadingPairs>
    <vt:vector size="8" baseType="variant">
      <vt:variant>
        <vt:lpstr>使用字型</vt:lpstr>
      </vt:variant>
      <vt:variant>
        <vt:i4>7</vt:i4>
      </vt:variant>
      <vt:variant>
        <vt:lpstr>佈景主題</vt:lpstr>
      </vt:variant>
      <vt:variant>
        <vt:i4>2</vt:i4>
      </vt:variant>
      <vt:variant>
        <vt:lpstr>內嵌 OLE 伺服程式</vt:lpstr>
      </vt:variant>
      <vt:variant>
        <vt:i4>1</vt:i4>
      </vt:variant>
      <vt:variant>
        <vt:lpstr>投影片標題</vt:lpstr>
      </vt:variant>
      <vt:variant>
        <vt:i4>39</vt:i4>
      </vt:variant>
    </vt:vector>
  </HeadingPairs>
  <TitlesOfParts>
    <vt:vector size="49" baseType="lpstr">
      <vt:lpstr>新細明體</vt:lpstr>
      <vt:lpstr>標楷體</vt:lpstr>
      <vt:lpstr>Arial</vt:lpstr>
      <vt:lpstr>Calibri</vt:lpstr>
      <vt:lpstr>Tahoma</vt:lpstr>
      <vt:lpstr>Times New Roman</vt:lpstr>
      <vt:lpstr>Wingdings</vt:lpstr>
      <vt:lpstr>TEMPLATE</vt:lpstr>
      <vt:lpstr>1_TEMPLATE</vt:lpstr>
      <vt:lpstr>Visio</vt:lpstr>
      <vt:lpstr>A Weight-Aware Channel Assignment Approach for Efficient Multicast in Wireless Mesh Network</vt:lpstr>
      <vt:lpstr>Outline</vt:lpstr>
      <vt:lpstr>Introduction</vt:lpstr>
      <vt:lpstr>Introduction (cont’)</vt:lpstr>
      <vt:lpstr>Research Issue</vt:lpstr>
      <vt:lpstr>Research Issue (cont’)</vt:lpstr>
      <vt:lpstr>Research Issue (cont’)</vt:lpstr>
      <vt:lpstr>Research Issue (cont’)</vt:lpstr>
      <vt:lpstr>Research Issue (cont’)</vt:lpstr>
      <vt:lpstr>Motivation and Goal</vt:lpstr>
      <vt:lpstr>Outline</vt:lpstr>
      <vt:lpstr>Related works</vt:lpstr>
      <vt:lpstr>Related works (cont’)</vt:lpstr>
      <vt:lpstr>Outline</vt:lpstr>
      <vt:lpstr>Preliminary – Network Model</vt:lpstr>
      <vt:lpstr>Outline</vt:lpstr>
      <vt:lpstr>Multiple Factors of Channel Assignment</vt:lpstr>
      <vt:lpstr>Weight-Aware Channel Assignment Algorithm Work Flow Pre-Processing Part</vt:lpstr>
      <vt:lpstr>Weight-Aware Channel Assignment Algorithm Work Flow  Main Processing Part</vt:lpstr>
      <vt:lpstr>Weight-Aware Channel Assignment Algorithm Work Flow  Main Processing Part – Channel Assignment</vt:lpstr>
      <vt:lpstr>Weight-Aware Channel Assignment Algorithm Work Flow  Main Processing Part – Channel Assignment</vt:lpstr>
      <vt:lpstr>Weight-Aware Channel Assignment Algorithm Work Flow  Main Processing Part – Window Size Setting</vt:lpstr>
      <vt:lpstr>Weight-Aware Channel Assignment Algorithm Work Flow  Post Processing Part</vt:lpstr>
      <vt:lpstr>Weight-Aware Channel Assignment Algorithm Work Flow  Post Processing Part – Multicast tree modification</vt:lpstr>
      <vt:lpstr>Weight-Aware Channel Assignment Algorithm Work Flow  Post Processing Part – Channel Re-assignment</vt:lpstr>
      <vt:lpstr>Outline</vt:lpstr>
      <vt:lpstr>Simulation environment parameters</vt:lpstr>
      <vt:lpstr>Simulation – Evaluation Metric</vt:lpstr>
      <vt:lpstr>Simulation result </vt:lpstr>
      <vt:lpstr>Simulation result </vt:lpstr>
      <vt:lpstr>Simulation result </vt:lpstr>
      <vt:lpstr>Simulation result </vt:lpstr>
      <vt:lpstr>Outline</vt:lpstr>
      <vt:lpstr>Conclusion </vt:lpstr>
      <vt:lpstr>Reference</vt:lpstr>
      <vt:lpstr>Reference</vt:lpstr>
      <vt:lpstr>Reference</vt:lpstr>
      <vt:lpstr>Reference</vt:lpstr>
      <vt:lpstr>PowerPoint 簡報</vt:lpstr>
    </vt:vector>
  </TitlesOfParts>
  <Company>WECOLAB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Efficient Peer-to-Peer File Sharing Exploiting Hierarchy and Asymmetry</dc:title>
  <dc:creator>Chad Lin (林賢明)</dc:creator>
  <cp:lastModifiedBy>MBLAB</cp:lastModifiedBy>
  <cp:revision>1391</cp:revision>
  <cp:lastPrinted>1996-10-15T14:09:00Z</cp:lastPrinted>
  <dcterms:created xsi:type="dcterms:W3CDTF">2000-05-02T20:42:28Z</dcterms:created>
  <dcterms:modified xsi:type="dcterms:W3CDTF">2014-05-05T10:46:39Z</dcterms:modified>
</cp:coreProperties>
</file>