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78" r:id="rId3"/>
    <p:sldId id="279" r:id="rId4"/>
    <p:sldId id="280" r:id="rId5"/>
    <p:sldId id="257" r:id="rId6"/>
    <p:sldId id="281" r:id="rId7"/>
    <p:sldId id="311" r:id="rId8"/>
    <p:sldId id="312" r:id="rId9"/>
    <p:sldId id="258" r:id="rId10"/>
    <p:sldId id="259" r:id="rId11"/>
    <p:sldId id="260" r:id="rId12"/>
    <p:sldId id="261" r:id="rId13"/>
    <p:sldId id="282" r:id="rId14"/>
    <p:sldId id="283" r:id="rId15"/>
    <p:sldId id="284" r:id="rId16"/>
    <p:sldId id="285" r:id="rId17"/>
    <p:sldId id="316" r:id="rId18"/>
    <p:sldId id="287" r:id="rId19"/>
    <p:sldId id="288" r:id="rId20"/>
    <p:sldId id="313" r:id="rId21"/>
    <p:sldId id="262" r:id="rId22"/>
    <p:sldId id="289" r:id="rId23"/>
    <p:sldId id="290" r:id="rId24"/>
    <p:sldId id="263" r:id="rId25"/>
    <p:sldId id="317" r:id="rId26"/>
    <p:sldId id="291" r:id="rId27"/>
    <p:sldId id="264" r:id="rId28"/>
    <p:sldId id="292" r:id="rId29"/>
    <p:sldId id="293" r:id="rId30"/>
    <p:sldId id="294" r:id="rId31"/>
    <p:sldId id="265" r:id="rId32"/>
    <p:sldId id="295" r:id="rId33"/>
    <p:sldId id="296" r:id="rId34"/>
    <p:sldId id="318" r:id="rId35"/>
    <p:sldId id="319" r:id="rId36"/>
    <p:sldId id="320" r:id="rId37"/>
    <p:sldId id="297" r:id="rId38"/>
    <p:sldId id="266" r:id="rId39"/>
    <p:sldId id="267" r:id="rId40"/>
    <p:sldId id="268" r:id="rId41"/>
    <p:sldId id="269" r:id="rId42"/>
    <p:sldId id="270" r:id="rId43"/>
    <p:sldId id="271" r:id="rId44"/>
    <p:sldId id="298" r:id="rId45"/>
    <p:sldId id="299" r:id="rId46"/>
    <p:sldId id="272" r:id="rId47"/>
    <p:sldId id="300" r:id="rId48"/>
    <p:sldId id="301" r:id="rId49"/>
    <p:sldId id="302" r:id="rId50"/>
    <p:sldId id="315" r:id="rId51"/>
    <p:sldId id="303" r:id="rId52"/>
    <p:sldId id="304" r:id="rId53"/>
    <p:sldId id="305" r:id="rId54"/>
    <p:sldId id="273" r:id="rId55"/>
    <p:sldId id="274" r:id="rId56"/>
    <p:sldId id="306" r:id="rId57"/>
    <p:sldId id="275" r:id="rId58"/>
    <p:sldId id="308" r:id="rId59"/>
    <p:sldId id="309" r:id="rId60"/>
    <p:sldId id="276" r:id="rId61"/>
    <p:sldId id="310" r:id="rId62"/>
  </p:sldIdLst>
  <p:sldSz cx="9118600" cy="6845300"/>
  <p:notesSz cx="9118600" cy="6845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9" y="67"/>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951288" cy="3429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165725" y="0"/>
            <a:ext cx="3951288" cy="342900"/>
          </a:xfrm>
          <a:prstGeom prst="rect">
            <a:avLst/>
          </a:prstGeom>
        </p:spPr>
        <p:txBody>
          <a:bodyPr vert="horz" lIns="91440" tIns="45720" rIns="91440" bIns="45720" rtlCol="0"/>
          <a:lstStyle>
            <a:lvl1pPr algn="r">
              <a:defRPr sz="1200"/>
            </a:lvl1pPr>
          </a:lstStyle>
          <a:p>
            <a:fld id="{E31E7A3F-BCEA-4F8B-AE4A-1E003EF4A0A3}" type="datetimeFigureOut">
              <a:rPr lang="zh-TW" altLang="en-US" smtClean="0"/>
              <a:t>2019/4/23</a:t>
            </a:fld>
            <a:endParaRPr lang="zh-TW" altLang="en-US"/>
          </a:p>
        </p:txBody>
      </p:sp>
      <p:sp>
        <p:nvSpPr>
          <p:cNvPr id="4" name="投影片圖像版面配置區 3"/>
          <p:cNvSpPr>
            <a:spLocks noGrp="1" noRot="1" noChangeAspect="1"/>
          </p:cNvSpPr>
          <p:nvPr>
            <p:ph type="sldImg" idx="2"/>
          </p:nvPr>
        </p:nvSpPr>
        <p:spPr>
          <a:xfrm>
            <a:off x="2849563" y="512763"/>
            <a:ext cx="3419475" cy="25669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11225" y="3251200"/>
            <a:ext cx="7296150" cy="3081338"/>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6502400"/>
            <a:ext cx="3951288" cy="341313"/>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165725" y="6502400"/>
            <a:ext cx="3951288" cy="341313"/>
          </a:xfrm>
          <a:prstGeom prst="rect">
            <a:avLst/>
          </a:prstGeom>
        </p:spPr>
        <p:txBody>
          <a:bodyPr vert="horz" lIns="91440" tIns="45720" rIns="91440" bIns="45720" rtlCol="0" anchor="b"/>
          <a:lstStyle>
            <a:lvl1pPr algn="r">
              <a:defRPr sz="1200"/>
            </a:lvl1pPr>
          </a:lstStyle>
          <a:p>
            <a:fld id="{7EEA2E8F-7874-4199-BBAD-67406DA4A42D}" type="slidenum">
              <a:rPr lang="zh-TW" altLang="en-US" smtClean="0"/>
              <a:t>‹#›</a:t>
            </a:fld>
            <a:endParaRPr lang="zh-TW" altLang="en-US"/>
          </a:p>
        </p:txBody>
      </p:sp>
    </p:spTree>
    <p:extLst>
      <p:ext uri="{BB962C8B-B14F-4D97-AF65-F5344CB8AC3E}">
        <p14:creationId xmlns:p14="http://schemas.microsoft.com/office/powerpoint/2010/main" val="280765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3895" y="2122043"/>
            <a:ext cx="7750810" cy="143751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67790" y="3833368"/>
            <a:ext cx="6383019" cy="17113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sz="3200">
                <a:solidFill>
                  <a:srgbClr val="FF0000"/>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5930" y="1574419"/>
            <a:ext cx="3966591" cy="45178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96078" y="1574419"/>
            <a:ext cx="3966591" cy="45178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4/23/2019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4/23/2019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4/23/2019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18600" cy="6845300"/>
          </a:xfrm>
          <a:prstGeom prst="rect">
            <a:avLst/>
          </a:prstGeom>
          <a:blipFill>
            <a:blip r:embed="rId7" cstate="print"/>
            <a:stretch>
              <a:fillRect/>
            </a:stretch>
          </a:blipFill>
        </p:spPr>
        <p:txBody>
          <a:bodyPr wrap="square" lIns="0" tIns="0" rIns="0" bIns="0" rtlCol="0">
            <a:spAutoFit/>
          </a:bodyPr>
          <a:lstStyle/>
          <a:p>
            <a:endParaRPr/>
          </a:p>
        </p:txBody>
      </p:sp>
      <p:sp>
        <p:nvSpPr>
          <p:cNvPr id="2" name="Holder 2"/>
          <p:cNvSpPr>
            <a:spLocks noGrp="1"/>
          </p:cNvSpPr>
          <p:nvPr>
            <p:ph type="title"/>
          </p:nvPr>
        </p:nvSpPr>
        <p:spPr>
          <a:xfrm>
            <a:off x="353449" y="295132"/>
            <a:ext cx="8411700" cy="109855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8989" y="1484376"/>
            <a:ext cx="8420620" cy="2426335"/>
          </a:xfrm>
          <a:prstGeom prst="rect">
            <a:avLst/>
          </a:prstGeom>
        </p:spPr>
        <p:txBody>
          <a:bodyPr wrap="square" lIns="0" tIns="0" rIns="0" bIns="0">
            <a:spAutoFit/>
          </a:bodyPr>
          <a:lstStyle>
            <a:lvl1pPr>
              <a:defRPr sz="3200">
                <a:solidFill>
                  <a:srgbClr val="FF0000"/>
                </a:solidFill>
                <a:latin typeface="Verdana"/>
                <a:cs typeface="Verdana"/>
              </a:defRPr>
            </a:lvl1pPr>
          </a:lstStyle>
          <a:p>
            <a:endParaRPr/>
          </a:p>
        </p:txBody>
      </p:sp>
      <p:sp>
        <p:nvSpPr>
          <p:cNvPr id="4" name="Holder 4"/>
          <p:cNvSpPr>
            <a:spLocks noGrp="1"/>
          </p:cNvSpPr>
          <p:nvPr>
            <p:ph type="ftr" sz="quarter" idx="5"/>
          </p:nvPr>
        </p:nvSpPr>
        <p:spPr>
          <a:xfrm>
            <a:off x="3100324" y="6366129"/>
            <a:ext cx="2917951" cy="34226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5930" y="6366129"/>
            <a:ext cx="2097278" cy="34226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4/23/2019</a:t>
            </a:fld>
            <a:endParaRPr lang="en-US"/>
          </a:p>
        </p:txBody>
      </p:sp>
      <p:sp>
        <p:nvSpPr>
          <p:cNvPr id="6" name="Holder 6"/>
          <p:cNvSpPr>
            <a:spLocks noGrp="1"/>
          </p:cNvSpPr>
          <p:nvPr>
            <p:ph type="sldNum" sz="quarter" idx="7"/>
          </p:nvPr>
        </p:nvSpPr>
        <p:spPr>
          <a:xfrm>
            <a:off x="6565392" y="6366129"/>
            <a:ext cx="2097278" cy="34226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0529" y="2306310"/>
            <a:ext cx="6964045" cy="1218565"/>
          </a:xfrm>
          <a:prstGeom prst="rect">
            <a:avLst/>
          </a:prstGeom>
        </p:spPr>
        <p:txBody>
          <a:bodyPr vert="horz" wrap="square" lIns="0" tIns="0" rIns="0" bIns="0" rtlCol="0">
            <a:spAutoFit/>
          </a:bodyPr>
          <a:lstStyle/>
          <a:p>
            <a:pPr marL="12700">
              <a:lnSpc>
                <a:spcPct val="100000"/>
              </a:lnSpc>
            </a:pPr>
            <a:r>
              <a:rPr sz="4000" b="1" spc="-5" dirty="0">
                <a:solidFill>
                  <a:srgbClr val="FF0000"/>
                </a:solidFill>
                <a:latin typeface="Verdana"/>
                <a:cs typeface="Verdana"/>
              </a:rPr>
              <a:t>CHA</a:t>
            </a:r>
            <a:r>
              <a:rPr sz="4000" b="1" dirty="0">
                <a:solidFill>
                  <a:srgbClr val="FF0000"/>
                </a:solidFill>
                <a:latin typeface="Verdana"/>
                <a:cs typeface="Verdana"/>
              </a:rPr>
              <a:t>P 4</a:t>
            </a:r>
            <a:endParaRPr sz="4000">
              <a:latin typeface="Verdana"/>
              <a:cs typeface="Verdana"/>
            </a:endParaRPr>
          </a:p>
          <a:p>
            <a:pPr marL="876935">
              <a:lnSpc>
                <a:spcPts val="4790"/>
              </a:lnSpc>
            </a:pPr>
            <a:r>
              <a:rPr sz="4000" b="1" spc="-5" dirty="0">
                <a:solidFill>
                  <a:srgbClr val="FF0000"/>
                </a:solidFill>
                <a:latin typeface="Verdana"/>
                <a:cs typeface="Verdana"/>
              </a:rPr>
              <a:t>MACR</a:t>
            </a:r>
            <a:r>
              <a:rPr sz="4000" b="1" dirty="0">
                <a:solidFill>
                  <a:srgbClr val="FF0000"/>
                </a:solidFill>
                <a:latin typeface="Verdana"/>
                <a:cs typeface="Verdana"/>
              </a:rPr>
              <a:t>O</a:t>
            </a:r>
            <a:r>
              <a:rPr sz="4000" b="1" spc="-5" dirty="0">
                <a:solidFill>
                  <a:srgbClr val="FF0000"/>
                </a:solidFill>
                <a:latin typeface="Verdana"/>
                <a:cs typeface="Verdana"/>
              </a:rPr>
              <a:t> PROCESSORS</a:t>
            </a:r>
            <a:endParaRPr sz="400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7525" y="553710"/>
            <a:ext cx="5928360" cy="596265"/>
          </a:xfrm>
          <a:prstGeom prst="rect">
            <a:avLst/>
          </a:prstGeom>
        </p:spPr>
        <p:txBody>
          <a:bodyPr vert="horz" wrap="square" lIns="0" tIns="0" rIns="0" bIns="0" rtlCol="0">
            <a:spAutoFit/>
          </a:bodyPr>
          <a:lstStyle/>
          <a:p>
            <a:pPr marL="12700">
              <a:lnSpc>
                <a:spcPts val="4690"/>
              </a:lnSpc>
              <a:tabLst>
                <a:tab pos="3309620" algn="l"/>
              </a:tabLst>
            </a:pPr>
            <a:r>
              <a:rPr sz="4000" b="1" spc="-5" dirty="0">
                <a:solidFill>
                  <a:srgbClr val="FF0000"/>
                </a:solidFill>
                <a:latin typeface="Verdana"/>
                <a:cs typeface="Verdana"/>
              </a:rPr>
              <a:t>Macr</a:t>
            </a:r>
            <a:r>
              <a:rPr sz="4000" b="1" dirty="0">
                <a:solidFill>
                  <a:srgbClr val="FF0000"/>
                </a:solidFill>
                <a:latin typeface="Verdana"/>
                <a:cs typeface="Verdana"/>
              </a:rPr>
              <a:t>o</a:t>
            </a:r>
            <a:r>
              <a:rPr sz="4000" b="1" spc="-5" dirty="0">
                <a:solidFill>
                  <a:srgbClr val="FF0000"/>
                </a:solidFill>
                <a:latin typeface="Verdana"/>
                <a:cs typeface="Verdana"/>
              </a:rPr>
              <a:t> an</a:t>
            </a:r>
            <a:r>
              <a:rPr sz="4000" b="1" dirty="0">
                <a:solidFill>
                  <a:srgbClr val="FF0000"/>
                </a:solidFill>
                <a:latin typeface="Verdana"/>
                <a:cs typeface="Verdana"/>
              </a:rPr>
              <a:t>d	</a:t>
            </a:r>
            <a:r>
              <a:rPr sz="4000" b="1" spc="-5" dirty="0">
                <a:solidFill>
                  <a:srgbClr val="FF0000"/>
                </a:solidFill>
                <a:latin typeface="Verdana"/>
                <a:cs typeface="Verdana"/>
              </a:rPr>
              <a:t>n</a:t>
            </a:r>
            <a:r>
              <a:rPr sz="4000" b="1" dirty="0">
                <a:solidFill>
                  <a:srgbClr val="FF0000"/>
                </a:solidFill>
                <a:latin typeface="Verdana"/>
                <a:cs typeface="Verdana"/>
              </a:rPr>
              <a:t>o</a:t>
            </a:r>
            <a:r>
              <a:rPr sz="4000" b="1" spc="-5" dirty="0">
                <a:solidFill>
                  <a:srgbClr val="FF0000"/>
                </a:solidFill>
                <a:latin typeface="Verdana"/>
                <a:cs typeface="Verdana"/>
              </a:rPr>
              <a:t> Macro</a:t>
            </a:r>
            <a:endParaRPr sz="4000">
              <a:latin typeface="Verdana"/>
              <a:cs typeface="Verdana"/>
            </a:endParaRPr>
          </a:p>
        </p:txBody>
      </p:sp>
      <p:sp>
        <p:nvSpPr>
          <p:cNvPr id="3" name="object 3"/>
          <p:cNvSpPr txBox="1"/>
          <p:nvPr/>
        </p:nvSpPr>
        <p:spPr>
          <a:xfrm>
            <a:off x="905135" y="1789176"/>
            <a:ext cx="4545330" cy="1548130"/>
          </a:xfrm>
          <a:prstGeom prst="rect">
            <a:avLst/>
          </a:prstGeom>
        </p:spPr>
        <p:txBody>
          <a:bodyPr vert="horz" wrap="square" lIns="0" tIns="0" rIns="0" bIns="0" rtlCol="0">
            <a:spAutoFit/>
          </a:bodyPr>
          <a:lstStyle/>
          <a:p>
            <a:pPr marL="12700" marR="6350">
              <a:lnSpc>
                <a:spcPct val="100000"/>
              </a:lnSpc>
            </a:pPr>
            <a:r>
              <a:rPr sz="3200" spc="-25" dirty="0">
                <a:latin typeface="Verdana"/>
                <a:cs typeface="Verdana"/>
              </a:rPr>
              <a:t>Compare </a:t>
            </a:r>
            <a:r>
              <a:rPr sz="3200" spc="-20" dirty="0">
                <a:latin typeface="Verdana"/>
                <a:cs typeface="Verdana"/>
              </a:rPr>
              <a:t>the example program</a:t>
            </a:r>
            <a:r>
              <a:rPr sz="3200" spc="-5" dirty="0">
                <a:latin typeface="Verdana"/>
                <a:cs typeface="Verdana"/>
              </a:rPr>
              <a:t> </a:t>
            </a:r>
            <a:r>
              <a:rPr sz="3200" spc="-15" dirty="0">
                <a:latin typeface="Verdana"/>
                <a:cs typeface="Verdana"/>
              </a:rPr>
              <a:t>in</a:t>
            </a:r>
            <a:endParaRPr sz="3200">
              <a:latin typeface="Verdana"/>
              <a:cs typeface="Verdana"/>
            </a:endParaRPr>
          </a:p>
          <a:p>
            <a:pPr marL="12700">
              <a:lnSpc>
                <a:spcPts val="3750"/>
              </a:lnSpc>
              <a:spcBef>
                <a:spcPts val="755"/>
              </a:spcBef>
            </a:pPr>
            <a:r>
              <a:rPr sz="3200" spc="-20" dirty="0">
                <a:latin typeface="Verdana"/>
                <a:cs typeface="Verdana"/>
              </a:rPr>
              <a:t>figure</a:t>
            </a:r>
            <a:r>
              <a:rPr sz="3200" spc="5" dirty="0">
                <a:latin typeface="Verdana"/>
                <a:cs typeface="Verdana"/>
              </a:rPr>
              <a:t> </a:t>
            </a:r>
            <a:r>
              <a:rPr sz="3200" spc="-20" dirty="0">
                <a:latin typeface="Verdana"/>
                <a:cs typeface="Verdana"/>
              </a:rPr>
              <a:t>4.1</a:t>
            </a:r>
            <a:r>
              <a:rPr sz="3200" spc="5" dirty="0">
                <a:latin typeface="Verdana"/>
                <a:cs typeface="Verdana"/>
              </a:rPr>
              <a:t> </a:t>
            </a:r>
            <a:r>
              <a:rPr sz="3200" spc="-20" dirty="0">
                <a:latin typeface="Verdana"/>
                <a:cs typeface="Verdana"/>
              </a:rPr>
              <a:t>with</a:t>
            </a:r>
            <a:r>
              <a:rPr sz="3200" spc="5" dirty="0">
                <a:latin typeface="Verdana"/>
                <a:cs typeface="Verdana"/>
              </a:rPr>
              <a:t> </a:t>
            </a:r>
            <a:r>
              <a:rPr sz="3200" spc="-20" dirty="0">
                <a:latin typeface="Verdana"/>
                <a:cs typeface="Verdana"/>
              </a:rPr>
              <a:t>2.5.</a:t>
            </a:r>
            <a:endParaRPr sz="3200">
              <a:latin typeface="Verdana"/>
              <a:cs typeface="Verdana"/>
            </a:endParaRPr>
          </a:p>
        </p:txBody>
      </p:sp>
      <p:sp>
        <p:nvSpPr>
          <p:cNvPr id="4" name="object 4"/>
          <p:cNvSpPr/>
          <p:nvPr/>
        </p:nvSpPr>
        <p:spPr>
          <a:xfrm>
            <a:off x="1130439" y="4260596"/>
            <a:ext cx="1447800" cy="838200"/>
          </a:xfrm>
          <a:custGeom>
            <a:avLst/>
            <a:gdLst/>
            <a:ahLst/>
            <a:cxnLst/>
            <a:rect l="l" t="t" r="r" b="b"/>
            <a:pathLst>
              <a:path w="1447800" h="838200">
                <a:moveTo>
                  <a:pt x="0" y="0"/>
                </a:moveTo>
                <a:lnTo>
                  <a:pt x="0" y="838200"/>
                </a:lnTo>
                <a:lnTo>
                  <a:pt x="1447799" y="838200"/>
                </a:lnTo>
                <a:lnTo>
                  <a:pt x="1447799" y="0"/>
                </a:lnTo>
                <a:lnTo>
                  <a:pt x="0" y="0"/>
                </a:lnTo>
                <a:close/>
              </a:path>
            </a:pathLst>
          </a:custGeom>
          <a:solidFill>
            <a:srgbClr val="3333CC"/>
          </a:solidFill>
        </p:spPr>
        <p:txBody>
          <a:bodyPr wrap="square" lIns="0" tIns="0" rIns="0" bIns="0" rtlCol="0">
            <a:spAutoFit/>
          </a:bodyPr>
          <a:lstStyle/>
          <a:p>
            <a:endParaRPr/>
          </a:p>
        </p:txBody>
      </p:sp>
      <p:sp>
        <p:nvSpPr>
          <p:cNvPr id="5" name="object 5"/>
          <p:cNvSpPr/>
          <p:nvPr/>
        </p:nvSpPr>
        <p:spPr>
          <a:xfrm>
            <a:off x="1130439" y="4260596"/>
            <a:ext cx="1447800" cy="838200"/>
          </a:xfrm>
          <a:custGeom>
            <a:avLst/>
            <a:gdLst/>
            <a:ahLst/>
            <a:cxnLst/>
            <a:rect l="l" t="t" r="r" b="b"/>
            <a:pathLst>
              <a:path w="1447800" h="838200">
                <a:moveTo>
                  <a:pt x="0" y="0"/>
                </a:moveTo>
                <a:lnTo>
                  <a:pt x="0" y="838200"/>
                </a:lnTo>
                <a:lnTo>
                  <a:pt x="1447799" y="838200"/>
                </a:lnTo>
                <a:lnTo>
                  <a:pt x="1447799" y="0"/>
                </a:lnTo>
                <a:lnTo>
                  <a:pt x="0" y="0"/>
                </a:lnTo>
                <a:close/>
              </a:path>
            </a:pathLst>
          </a:custGeom>
          <a:ln w="9525">
            <a:solidFill>
              <a:srgbClr val="000000"/>
            </a:solidFill>
          </a:ln>
        </p:spPr>
        <p:txBody>
          <a:bodyPr wrap="square" lIns="0" tIns="0" rIns="0" bIns="0" rtlCol="0">
            <a:spAutoFit/>
          </a:bodyPr>
          <a:lstStyle/>
          <a:p>
            <a:endParaRPr/>
          </a:p>
        </p:txBody>
      </p:sp>
      <p:sp>
        <p:nvSpPr>
          <p:cNvPr id="6" name="object 6"/>
          <p:cNvSpPr txBox="1"/>
          <p:nvPr/>
        </p:nvSpPr>
        <p:spPr>
          <a:xfrm>
            <a:off x="1306709" y="4463542"/>
            <a:ext cx="1096010" cy="429259"/>
          </a:xfrm>
          <a:prstGeom prst="rect">
            <a:avLst/>
          </a:prstGeom>
        </p:spPr>
        <p:txBody>
          <a:bodyPr vert="horz" wrap="square" lIns="0" tIns="0" rIns="0" bIns="0" rtlCol="0">
            <a:spAutoFit/>
          </a:bodyPr>
          <a:lstStyle/>
          <a:p>
            <a:pPr marL="12700">
              <a:lnSpc>
                <a:spcPct val="100000"/>
              </a:lnSpc>
            </a:pPr>
            <a:r>
              <a:rPr sz="2800" spc="-5" dirty="0">
                <a:solidFill>
                  <a:srgbClr val="CC9A00"/>
                </a:solidFill>
                <a:latin typeface="Tahoma"/>
                <a:cs typeface="Tahoma"/>
              </a:rPr>
              <a:t>Fi</a:t>
            </a:r>
            <a:r>
              <a:rPr sz="2800" dirty="0">
                <a:solidFill>
                  <a:srgbClr val="CC9A00"/>
                </a:solidFill>
                <a:latin typeface="Tahoma"/>
                <a:cs typeface="Tahoma"/>
              </a:rPr>
              <a:t>g</a:t>
            </a:r>
            <a:r>
              <a:rPr sz="2800" spc="-10" dirty="0">
                <a:solidFill>
                  <a:srgbClr val="CC9A00"/>
                </a:solidFill>
                <a:latin typeface="Tahoma"/>
                <a:cs typeface="Tahoma"/>
              </a:rPr>
              <a:t> </a:t>
            </a:r>
            <a:r>
              <a:rPr sz="2800" spc="-5" dirty="0">
                <a:solidFill>
                  <a:srgbClr val="CC9A00"/>
                </a:solidFill>
                <a:latin typeface="Tahoma"/>
                <a:cs typeface="Tahoma"/>
              </a:rPr>
              <a:t>4.1</a:t>
            </a:r>
            <a:endParaRPr sz="2800">
              <a:latin typeface="Tahoma"/>
              <a:cs typeface="Tahoma"/>
            </a:endParaRPr>
          </a:p>
        </p:txBody>
      </p:sp>
      <p:sp>
        <p:nvSpPr>
          <p:cNvPr id="7" name="object 7"/>
          <p:cNvSpPr/>
          <p:nvPr/>
        </p:nvSpPr>
        <p:spPr>
          <a:xfrm>
            <a:off x="3416439" y="4260596"/>
            <a:ext cx="1447800" cy="838200"/>
          </a:xfrm>
          <a:custGeom>
            <a:avLst/>
            <a:gdLst/>
            <a:ahLst/>
            <a:cxnLst/>
            <a:rect l="l" t="t" r="r" b="b"/>
            <a:pathLst>
              <a:path w="1447800" h="838200">
                <a:moveTo>
                  <a:pt x="0" y="0"/>
                </a:moveTo>
                <a:lnTo>
                  <a:pt x="0" y="838200"/>
                </a:lnTo>
                <a:lnTo>
                  <a:pt x="1447800" y="838200"/>
                </a:lnTo>
                <a:lnTo>
                  <a:pt x="1447800" y="0"/>
                </a:lnTo>
                <a:lnTo>
                  <a:pt x="0" y="0"/>
                </a:lnTo>
                <a:close/>
              </a:path>
            </a:pathLst>
          </a:custGeom>
          <a:solidFill>
            <a:srgbClr val="5E93C9"/>
          </a:solidFill>
        </p:spPr>
        <p:txBody>
          <a:bodyPr wrap="square" lIns="0" tIns="0" rIns="0" bIns="0" rtlCol="0">
            <a:spAutoFit/>
          </a:bodyPr>
          <a:lstStyle/>
          <a:p>
            <a:endParaRPr/>
          </a:p>
        </p:txBody>
      </p:sp>
      <p:sp>
        <p:nvSpPr>
          <p:cNvPr id="8" name="object 8"/>
          <p:cNvSpPr/>
          <p:nvPr/>
        </p:nvSpPr>
        <p:spPr>
          <a:xfrm>
            <a:off x="3416439" y="4260596"/>
            <a:ext cx="1447800" cy="838200"/>
          </a:xfrm>
          <a:custGeom>
            <a:avLst/>
            <a:gdLst/>
            <a:ahLst/>
            <a:cxnLst/>
            <a:rect l="l" t="t" r="r" b="b"/>
            <a:pathLst>
              <a:path w="1447800" h="838200">
                <a:moveTo>
                  <a:pt x="0" y="0"/>
                </a:moveTo>
                <a:lnTo>
                  <a:pt x="0" y="838200"/>
                </a:lnTo>
                <a:lnTo>
                  <a:pt x="1447800" y="838200"/>
                </a:lnTo>
                <a:lnTo>
                  <a:pt x="1447800" y="0"/>
                </a:lnTo>
                <a:lnTo>
                  <a:pt x="0" y="0"/>
                </a:lnTo>
                <a:close/>
              </a:path>
            </a:pathLst>
          </a:custGeom>
          <a:ln w="9525">
            <a:solidFill>
              <a:srgbClr val="000000"/>
            </a:solidFill>
          </a:ln>
        </p:spPr>
        <p:txBody>
          <a:bodyPr wrap="square" lIns="0" tIns="0" rIns="0" bIns="0" rtlCol="0">
            <a:spAutoFit/>
          </a:bodyPr>
          <a:lstStyle/>
          <a:p>
            <a:endParaRPr/>
          </a:p>
        </p:txBody>
      </p:sp>
      <p:sp>
        <p:nvSpPr>
          <p:cNvPr id="9" name="object 9"/>
          <p:cNvSpPr txBox="1"/>
          <p:nvPr/>
        </p:nvSpPr>
        <p:spPr>
          <a:xfrm>
            <a:off x="3592709" y="4463542"/>
            <a:ext cx="1096010" cy="429259"/>
          </a:xfrm>
          <a:prstGeom prst="rect">
            <a:avLst/>
          </a:prstGeom>
        </p:spPr>
        <p:txBody>
          <a:bodyPr vert="horz" wrap="square" lIns="0" tIns="0" rIns="0" bIns="0" rtlCol="0">
            <a:spAutoFit/>
          </a:bodyPr>
          <a:lstStyle/>
          <a:p>
            <a:pPr marL="12700">
              <a:lnSpc>
                <a:spcPct val="100000"/>
              </a:lnSpc>
            </a:pPr>
            <a:r>
              <a:rPr sz="2800" spc="-5" dirty="0">
                <a:solidFill>
                  <a:srgbClr val="008000"/>
                </a:solidFill>
                <a:latin typeface="Tahoma"/>
                <a:cs typeface="Tahoma"/>
              </a:rPr>
              <a:t>Fi</a:t>
            </a:r>
            <a:r>
              <a:rPr sz="2800" dirty="0">
                <a:solidFill>
                  <a:srgbClr val="008000"/>
                </a:solidFill>
                <a:latin typeface="Tahoma"/>
                <a:cs typeface="Tahoma"/>
              </a:rPr>
              <a:t>g</a:t>
            </a:r>
            <a:r>
              <a:rPr sz="2800" spc="-10" dirty="0">
                <a:solidFill>
                  <a:srgbClr val="008000"/>
                </a:solidFill>
                <a:latin typeface="Tahoma"/>
                <a:cs typeface="Tahoma"/>
              </a:rPr>
              <a:t> </a:t>
            </a:r>
            <a:r>
              <a:rPr sz="2800" spc="-5" dirty="0">
                <a:solidFill>
                  <a:srgbClr val="008000"/>
                </a:solidFill>
                <a:latin typeface="Tahoma"/>
                <a:cs typeface="Tahoma"/>
              </a:rPr>
              <a:t>4.5</a:t>
            </a:r>
            <a:endParaRPr sz="2800">
              <a:latin typeface="Tahoma"/>
              <a:cs typeface="Tahoma"/>
            </a:endParaRPr>
          </a:p>
        </p:txBody>
      </p:sp>
      <p:sp>
        <p:nvSpPr>
          <p:cNvPr id="10" name="object 10"/>
          <p:cNvSpPr/>
          <p:nvPr/>
        </p:nvSpPr>
        <p:spPr>
          <a:xfrm>
            <a:off x="3416439" y="5784596"/>
            <a:ext cx="1447800" cy="838200"/>
          </a:xfrm>
          <a:custGeom>
            <a:avLst/>
            <a:gdLst/>
            <a:ahLst/>
            <a:cxnLst/>
            <a:rect l="l" t="t" r="r" b="b"/>
            <a:pathLst>
              <a:path w="1447800" h="838200">
                <a:moveTo>
                  <a:pt x="0" y="0"/>
                </a:moveTo>
                <a:lnTo>
                  <a:pt x="0" y="838200"/>
                </a:lnTo>
                <a:lnTo>
                  <a:pt x="1447800" y="838200"/>
                </a:lnTo>
                <a:lnTo>
                  <a:pt x="1447800" y="0"/>
                </a:lnTo>
                <a:lnTo>
                  <a:pt x="0" y="0"/>
                </a:lnTo>
                <a:close/>
              </a:path>
            </a:pathLst>
          </a:custGeom>
          <a:solidFill>
            <a:srgbClr val="9933FF"/>
          </a:solidFill>
        </p:spPr>
        <p:txBody>
          <a:bodyPr wrap="square" lIns="0" tIns="0" rIns="0" bIns="0" rtlCol="0">
            <a:spAutoFit/>
          </a:bodyPr>
          <a:lstStyle/>
          <a:p>
            <a:endParaRPr/>
          </a:p>
        </p:txBody>
      </p:sp>
      <p:sp>
        <p:nvSpPr>
          <p:cNvPr id="11" name="object 11"/>
          <p:cNvSpPr/>
          <p:nvPr/>
        </p:nvSpPr>
        <p:spPr>
          <a:xfrm>
            <a:off x="3416439" y="5784596"/>
            <a:ext cx="1447800" cy="838200"/>
          </a:xfrm>
          <a:custGeom>
            <a:avLst/>
            <a:gdLst/>
            <a:ahLst/>
            <a:cxnLst/>
            <a:rect l="l" t="t" r="r" b="b"/>
            <a:pathLst>
              <a:path w="1447800" h="838200">
                <a:moveTo>
                  <a:pt x="0" y="0"/>
                </a:moveTo>
                <a:lnTo>
                  <a:pt x="0" y="838200"/>
                </a:lnTo>
                <a:lnTo>
                  <a:pt x="1447800" y="838200"/>
                </a:lnTo>
                <a:lnTo>
                  <a:pt x="1447800" y="0"/>
                </a:lnTo>
                <a:lnTo>
                  <a:pt x="0" y="0"/>
                </a:lnTo>
                <a:close/>
              </a:path>
            </a:pathLst>
          </a:custGeom>
          <a:ln w="9525">
            <a:solidFill>
              <a:srgbClr val="000000"/>
            </a:solidFill>
          </a:ln>
        </p:spPr>
        <p:txBody>
          <a:bodyPr wrap="square" lIns="0" tIns="0" rIns="0" bIns="0" rtlCol="0">
            <a:spAutoFit/>
          </a:bodyPr>
          <a:lstStyle/>
          <a:p>
            <a:endParaRPr/>
          </a:p>
        </p:txBody>
      </p:sp>
      <p:sp>
        <p:nvSpPr>
          <p:cNvPr id="12" name="object 12"/>
          <p:cNvSpPr txBox="1"/>
          <p:nvPr/>
        </p:nvSpPr>
        <p:spPr>
          <a:xfrm>
            <a:off x="3592709" y="5987541"/>
            <a:ext cx="1096010" cy="429259"/>
          </a:xfrm>
          <a:prstGeom prst="rect">
            <a:avLst/>
          </a:prstGeom>
        </p:spPr>
        <p:txBody>
          <a:bodyPr vert="horz" wrap="square" lIns="0" tIns="0" rIns="0" bIns="0" rtlCol="0">
            <a:spAutoFit/>
          </a:bodyPr>
          <a:lstStyle/>
          <a:p>
            <a:pPr marL="12700">
              <a:lnSpc>
                <a:spcPct val="100000"/>
              </a:lnSpc>
            </a:pPr>
            <a:r>
              <a:rPr sz="2800" spc="-5" dirty="0">
                <a:solidFill>
                  <a:srgbClr val="FFFF9A"/>
                </a:solidFill>
                <a:latin typeface="Tahoma"/>
                <a:cs typeface="Tahoma"/>
              </a:rPr>
              <a:t>Fi</a:t>
            </a:r>
            <a:r>
              <a:rPr sz="2800" dirty="0">
                <a:solidFill>
                  <a:srgbClr val="FFFF9A"/>
                </a:solidFill>
                <a:latin typeface="Tahoma"/>
                <a:cs typeface="Tahoma"/>
              </a:rPr>
              <a:t>g</a:t>
            </a:r>
            <a:r>
              <a:rPr sz="2800" spc="-10" dirty="0">
                <a:solidFill>
                  <a:srgbClr val="FFFF9A"/>
                </a:solidFill>
                <a:latin typeface="Tahoma"/>
                <a:cs typeface="Tahoma"/>
              </a:rPr>
              <a:t> </a:t>
            </a:r>
            <a:r>
              <a:rPr sz="2800" spc="-5" dirty="0">
                <a:solidFill>
                  <a:srgbClr val="FFFF9A"/>
                </a:solidFill>
                <a:latin typeface="Tahoma"/>
                <a:cs typeface="Tahoma"/>
              </a:rPr>
              <a:t>4.4</a:t>
            </a:r>
            <a:endParaRPr sz="2800">
              <a:latin typeface="Tahoma"/>
              <a:cs typeface="Tahoma"/>
            </a:endParaRPr>
          </a:p>
        </p:txBody>
      </p:sp>
      <p:sp>
        <p:nvSpPr>
          <p:cNvPr id="13" name="object 13"/>
          <p:cNvSpPr/>
          <p:nvPr/>
        </p:nvSpPr>
        <p:spPr>
          <a:xfrm>
            <a:off x="6007227" y="4260596"/>
            <a:ext cx="1447800" cy="838200"/>
          </a:xfrm>
          <a:custGeom>
            <a:avLst/>
            <a:gdLst/>
            <a:ahLst/>
            <a:cxnLst/>
            <a:rect l="l" t="t" r="r" b="b"/>
            <a:pathLst>
              <a:path w="1447800" h="838200">
                <a:moveTo>
                  <a:pt x="0" y="0"/>
                </a:moveTo>
                <a:lnTo>
                  <a:pt x="0" y="838200"/>
                </a:lnTo>
                <a:lnTo>
                  <a:pt x="1447800" y="838200"/>
                </a:lnTo>
                <a:lnTo>
                  <a:pt x="1447800" y="0"/>
                </a:lnTo>
                <a:lnTo>
                  <a:pt x="0" y="0"/>
                </a:lnTo>
                <a:close/>
              </a:path>
            </a:pathLst>
          </a:custGeom>
          <a:solidFill>
            <a:srgbClr val="BFDEE3"/>
          </a:solidFill>
        </p:spPr>
        <p:txBody>
          <a:bodyPr wrap="square" lIns="0" tIns="0" rIns="0" bIns="0" rtlCol="0">
            <a:spAutoFit/>
          </a:bodyPr>
          <a:lstStyle/>
          <a:p>
            <a:endParaRPr/>
          </a:p>
        </p:txBody>
      </p:sp>
      <p:sp>
        <p:nvSpPr>
          <p:cNvPr id="14" name="object 14"/>
          <p:cNvSpPr/>
          <p:nvPr/>
        </p:nvSpPr>
        <p:spPr>
          <a:xfrm>
            <a:off x="6007227" y="4260596"/>
            <a:ext cx="1447800" cy="838200"/>
          </a:xfrm>
          <a:custGeom>
            <a:avLst/>
            <a:gdLst/>
            <a:ahLst/>
            <a:cxnLst/>
            <a:rect l="l" t="t" r="r" b="b"/>
            <a:pathLst>
              <a:path w="1447800" h="838200">
                <a:moveTo>
                  <a:pt x="0" y="0"/>
                </a:moveTo>
                <a:lnTo>
                  <a:pt x="0" y="838200"/>
                </a:lnTo>
                <a:lnTo>
                  <a:pt x="1447800" y="838200"/>
                </a:lnTo>
                <a:lnTo>
                  <a:pt x="1447800" y="0"/>
                </a:lnTo>
                <a:lnTo>
                  <a:pt x="0" y="0"/>
                </a:lnTo>
                <a:close/>
              </a:path>
            </a:pathLst>
          </a:custGeom>
          <a:ln w="9525">
            <a:solidFill>
              <a:srgbClr val="000000"/>
            </a:solidFill>
          </a:ln>
        </p:spPr>
        <p:txBody>
          <a:bodyPr wrap="square" lIns="0" tIns="0" rIns="0" bIns="0" rtlCol="0">
            <a:spAutoFit/>
          </a:bodyPr>
          <a:lstStyle/>
          <a:p>
            <a:endParaRPr/>
          </a:p>
        </p:txBody>
      </p:sp>
      <p:sp>
        <p:nvSpPr>
          <p:cNvPr id="15" name="object 15"/>
          <p:cNvSpPr txBox="1"/>
          <p:nvPr/>
        </p:nvSpPr>
        <p:spPr>
          <a:xfrm>
            <a:off x="6183509" y="4463542"/>
            <a:ext cx="1096010" cy="429259"/>
          </a:xfrm>
          <a:prstGeom prst="rect">
            <a:avLst/>
          </a:prstGeom>
        </p:spPr>
        <p:txBody>
          <a:bodyPr vert="horz" wrap="square" lIns="0" tIns="0" rIns="0" bIns="0" rtlCol="0">
            <a:spAutoFit/>
          </a:bodyPr>
          <a:lstStyle/>
          <a:p>
            <a:pPr marL="12700">
              <a:lnSpc>
                <a:spcPct val="100000"/>
              </a:lnSpc>
            </a:pPr>
            <a:r>
              <a:rPr sz="2800" spc="-5" dirty="0">
                <a:latin typeface="Tahoma"/>
                <a:cs typeface="Tahoma"/>
              </a:rPr>
              <a:t>Fi</a:t>
            </a:r>
            <a:r>
              <a:rPr sz="2800" dirty="0">
                <a:latin typeface="Tahoma"/>
                <a:cs typeface="Tahoma"/>
              </a:rPr>
              <a:t>g</a:t>
            </a:r>
            <a:r>
              <a:rPr sz="2800" spc="-10" dirty="0">
                <a:latin typeface="Tahoma"/>
                <a:cs typeface="Tahoma"/>
              </a:rPr>
              <a:t> </a:t>
            </a:r>
            <a:r>
              <a:rPr sz="2800" spc="-5" dirty="0">
                <a:latin typeface="Tahoma"/>
                <a:cs typeface="Tahoma"/>
              </a:rPr>
              <a:t>4.2</a:t>
            </a:r>
            <a:endParaRPr sz="2800">
              <a:latin typeface="Tahoma"/>
              <a:cs typeface="Tahoma"/>
            </a:endParaRPr>
          </a:p>
        </p:txBody>
      </p:sp>
      <p:sp>
        <p:nvSpPr>
          <p:cNvPr id="16" name="object 16"/>
          <p:cNvSpPr/>
          <p:nvPr/>
        </p:nvSpPr>
        <p:spPr>
          <a:xfrm>
            <a:off x="2578239" y="4660646"/>
            <a:ext cx="838200" cy="76200"/>
          </a:xfrm>
          <a:custGeom>
            <a:avLst/>
            <a:gdLst/>
            <a:ahLst/>
            <a:cxnLst/>
            <a:rect l="l" t="t" r="r" b="b"/>
            <a:pathLst>
              <a:path w="838200" h="76200">
                <a:moveTo>
                  <a:pt x="742950" y="38100"/>
                </a:moveTo>
                <a:lnTo>
                  <a:pt x="742950" y="0"/>
                </a:lnTo>
                <a:lnTo>
                  <a:pt x="0" y="0"/>
                </a:lnTo>
                <a:lnTo>
                  <a:pt x="0" y="38100"/>
                </a:lnTo>
                <a:lnTo>
                  <a:pt x="742950" y="38100"/>
                </a:lnTo>
                <a:close/>
              </a:path>
              <a:path w="838200" h="76200">
                <a:moveTo>
                  <a:pt x="838200" y="19050"/>
                </a:moveTo>
                <a:lnTo>
                  <a:pt x="723900" y="-38100"/>
                </a:lnTo>
                <a:lnTo>
                  <a:pt x="723900" y="0"/>
                </a:lnTo>
                <a:lnTo>
                  <a:pt x="742950" y="0"/>
                </a:lnTo>
                <a:lnTo>
                  <a:pt x="742950" y="66675"/>
                </a:lnTo>
                <a:lnTo>
                  <a:pt x="838200" y="19050"/>
                </a:lnTo>
                <a:close/>
              </a:path>
              <a:path w="838200" h="76200">
                <a:moveTo>
                  <a:pt x="742950" y="66675"/>
                </a:moveTo>
                <a:lnTo>
                  <a:pt x="742950" y="38100"/>
                </a:lnTo>
                <a:lnTo>
                  <a:pt x="723900" y="38100"/>
                </a:lnTo>
                <a:lnTo>
                  <a:pt x="723900" y="76200"/>
                </a:lnTo>
                <a:lnTo>
                  <a:pt x="742950" y="66675"/>
                </a:lnTo>
                <a:close/>
              </a:path>
            </a:pathLst>
          </a:custGeom>
          <a:solidFill>
            <a:srgbClr val="000000"/>
          </a:solidFill>
        </p:spPr>
        <p:txBody>
          <a:bodyPr wrap="square" lIns="0" tIns="0" rIns="0" bIns="0" rtlCol="0">
            <a:spAutoFit/>
          </a:bodyPr>
          <a:lstStyle/>
          <a:p>
            <a:endParaRPr/>
          </a:p>
        </p:txBody>
      </p:sp>
      <p:sp>
        <p:nvSpPr>
          <p:cNvPr id="17" name="object 17"/>
          <p:cNvSpPr/>
          <p:nvPr/>
        </p:nvSpPr>
        <p:spPr>
          <a:xfrm>
            <a:off x="4864239" y="4660646"/>
            <a:ext cx="1143000" cy="76200"/>
          </a:xfrm>
          <a:custGeom>
            <a:avLst/>
            <a:gdLst/>
            <a:ahLst/>
            <a:cxnLst/>
            <a:rect l="l" t="t" r="r" b="b"/>
            <a:pathLst>
              <a:path w="1143000" h="76200">
                <a:moveTo>
                  <a:pt x="1047749" y="38100"/>
                </a:moveTo>
                <a:lnTo>
                  <a:pt x="1047749" y="0"/>
                </a:lnTo>
                <a:lnTo>
                  <a:pt x="0" y="0"/>
                </a:lnTo>
                <a:lnTo>
                  <a:pt x="0" y="38100"/>
                </a:lnTo>
                <a:lnTo>
                  <a:pt x="1047749" y="38100"/>
                </a:lnTo>
                <a:close/>
              </a:path>
              <a:path w="1143000" h="76200">
                <a:moveTo>
                  <a:pt x="1142987" y="19050"/>
                </a:moveTo>
                <a:lnTo>
                  <a:pt x="1028687" y="-38100"/>
                </a:lnTo>
                <a:lnTo>
                  <a:pt x="1028687" y="0"/>
                </a:lnTo>
                <a:lnTo>
                  <a:pt x="1047749" y="0"/>
                </a:lnTo>
                <a:lnTo>
                  <a:pt x="1047749" y="66668"/>
                </a:lnTo>
                <a:lnTo>
                  <a:pt x="1142987" y="19050"/>
                </a:lnTo>
                <a:close/>
              </a:path>
              <a:path w="1143000" h="76200">
                <a:moveTo>
                  <a:pt x="1047749" y="66668"/>
                </a:moveTo>
                <a:lnTo>
                  <a:pt x="1047749" y="38100"/>
                </a:lnTo>
                <a:lnTo>
                  <a:pt x="1028687" y="38100"/>
                </a:lnTo>
                <a:lnTo>
                  <a:pt x="1028687" y="76200"/>
                </a:lnTo>
                <a:lnTo>
                  <a:pt x="1047749" y="66668"/>
                </a:lnTo>
                <a:close/>
              </a:path>
            </a:pathLst>
          </a:custGeom>
          <a:solidFill>
            <a:srgbClr val="000000"/>
          </a:solidFill>
        </p:spPr>
        <p:txBody>
          <a:bodyPr wrap="square" lIns="0" tIns="0" rIns="0" bIns="0" rtlCol="0">
            <a:spAutoFit/>
          </a:bodyPr>
          <a:lstStyle/>
          <a:p>
            <a:endParaRPr/>
          </a:p>
        </p:txBody>
      </p:sp>
      <p:sp>
        <p:nvSpPr>
          <p:cNvPr id="18" name="object 18"/>
          <p:cNvSpPr/>
          <p:nvPr/>
        </p:nvSpPr>
        <p:spPr>
          <a:xfrm>
            <a:off x="4064139" y="5098796"/>
            <a:ext cx="152400" cy="685800"/>
          </a:xfrm>
          <a:custGeom>
            <a:avLst/>
            <a:gdLst/>
            <a:ahLst/>
            <a:cxnLst/>
            <a:rect l="l" t="t" r="r" b="b"/>
            <a:pathLst>
              <a:path w="152400" h="685800">
                <a:moveTo>
                  <a:pt x="152400" y="152400"/>
                </a:moveTo>
                <a:lnTo>
                  <a:pt x="76200" y="0"/>
                </a:lnTo>
                <a:lnTo>
                  <a:pt x="0" y="152400"/>
                </a:lnTo>
                <a:lnTo>
                  <a:pt x="51053" y="152400"/>
                </a:lnTo>
                <a:lnTo>
                  <a:pt x="51053" y="127253"/>
                </a:lnTo>
                <a:lnTo>
                  <a:pt x="101345" y="127253"/>
                </a:lnTo>
                <a:lnTo>
                  <a:pt x="101345" y="152400"/>
                </a:lnTo>
                <a:lnTo>
                  <a:pt x="152400" y="152400"/>
                </a:lnTo>
                <a:close/>
              </a:path>
              <a:path w="152400" h="685800">
                <a:moveTo>
                  <a:pt x="152400" y="533400"/>
                </a:moveTo>
                <a:lnTo>
                  <a:pt x="0" y="533400"/>
                </a:lnTo>
                <a:lnTo>
                  <a:pt x="51054" y="635507"/>
                </a:lnTo>
                <a:lnTo>
                  <a:pt x="51054" y="558545"/>
                </a:lnTo>
                <a:lnTo>
                  <a:pt x="101346" y="558545"/>
                </a:lnTo>
                <a:lnTo>
                  <a:pt x="101346" y="635508"/>
                </a:lnTo>
                <a:lnTo>
                  <a:pt x="152400" y="533400"/>
                </a:lnTo>
                <a:close/>
              </a:path>
              <a:path w="152400" h="685800">
                <a:moveTo>
                  <a:pt x="101345" y="152400"/>
                </a:moveTo>
                <a:lnTo>
                  <a:pt x="101345" y="127253"/>
                </a:lnTo>
                <a:lnTo>
                  <a:pt x="51053" y="127253"/>
                </a:lnTo>
                <a:lnTo>
                  <a:pt x="51053" y="152400"/>
                </a:lnTo>
                <a:lnTo>
                  <a:pt x="101345" y="152400"/>
                </a:lnTo>
                <a:close/>
              </a:path>
              <a:path w="152400" h="685800">
                <a:moveTo>
                  <a:pt x="101346" y="533400"/>
                </a:moveTo>
                <a:lnTo>
                  <a:pt x="101345" y="152400"/>
                </a:lnTo>
                <a:lnTo>
                  <a:pt x="51053" y="152400"/>
                </a:lnTo>
                <a:lnTo>
                  <a:pt x="51054" y="533400"/>
                </a:lnTo>
                <a:lnTo>
                  <a:pt x="101346" y="533400"/>
                </a:lnTo>
                <a:close/>
              </a:path>
              <a:path w="152400" h="685800">
                <a:moveTo>
                  <a:pt x="101346" y="635508"/>
                </a:moveTo>
                <a:lnTo>
                  <a:pt x="101346" y="558545"/>
                </a:lnTo>
                <a:lnTo>
                  <a:pt x="51054" y="558545"/>
                </a:lnTo>
                <a:lnTo>
                  <a:pt x="51054" y="635507"/>
                </a:lnTo>
                <a:lnTo>
                  <a:pt x="76200" y="685800"/>
                </a:lnTo>
                <a:lnTo>
                  <a:pt x="101346" y="635508"/>
                </a:lnTo>
                <a:close/>
              </a:path>
            </a:pathLst>
          </a:custGeom>
          <a:solidFill>
            <a:srgbClr val="000000"/>
          </a:solidFill>
        </p:spPr>
        <p:txBody>
          <a:bodyPr wrap="square" lIns="0" tIns="0" rIns="0" bIns="0" rtlCol="0">
            <a:spAutoFit/>
          </a:bodyPr>
          <a:lstStyle/>
          <a:p>
            <a:endParaRPr/>
          </a:p>
        </p:txBody>
      </p:sp>
      <p:sp>
        <p:nvSpPr>
          <p:cNvPr id="19" name="object 19"/>
          <p:cNvSpPr txBox="1"/>
          <p:nvPr/>
        </p:nvSpPr>
        <p:spPr>
          <a:xfrm>
            <a:off x="3343535" y="5295391"/>
            <a:ext cx="646430" cy="280670"/>
          </a:xfrm>
          <a:prstGeom prst="rect">
            <a:avLst/>
          </a:prstGeom>
        </p:spPr>
        <p:txBody>
          <a:bodyPr vert="horz" wrap="square" lIns="0" tIns="0" rIns="0" bIns="0" rtlCol="0">
            <a:spAutoFit/>
          </a:bodyPr>
          <a:lstStyle/>
          <a:p>
            <a:pPr marL="12700">
              <a:lnSpc>
                <a:spcPct val="100000"/>
              </a:lnSpc>
            </a:pPr>
            <a:r>
              <a:rPr sz="1800" dirty="0">
                <a:solidFill>
                  <a:srgbClr val="CC9A00"/>
                </a:solidFill>
                <a:latin typeface="Tahoma"/>
                <a:cs typeface="Tahoma"/>
              </a:rPr>
              <a:t>define</a:t>
            </a:r>
            <a:endParaRPr sz="1800">
              <a:latin typeface="Tahoma"/>
              <a:cs typeface="Tahoma"/>
            </a:endParaRPr>
          </a:p>
        </p:txBody>
      </p:sp>
      <p:sp>
        <p:nvSpPr>
          <p:cNvPr id="20" name="object 20"/>
          <p:cNvSpPr txBox="1"/>
          <p:nvPr/>
        </p:nvSpPr>
        <p:spPr>
          <a:xfrm>
            <a:off x="4334333" y="5295391"/>
            <a:ext cx="760730" cy="280670"/>
          </a:xfrm>
          <a:prstGeom prst="rect">
            <a:avLst/>
          </a:prstGeom>
        </p:spPr>
        <p:txBody>
          <a:bodyPr vert="horz" wrap="square" lIns="0" tIns="0" rIns="0" bIns="0" rtlCol="0">
            <a:spAutoFit/>
          </a:bodyPr>
          <a:lstStyle/>
          <a:p>
            <a:pPr marL="12700">
              <a:lnSpc>
                <a:spcPct val="100000"/>
              </a:lnSpc>
            </a:pPr>
            <a:r>
              <a:rPr sz="1800" dirty="0">
                <a:solidFill>
                  <a:srgbClr val="CC9A00"/>
                </a:solidFill>
                <a:latin typeface="Tahoma"/>
                <a:cs typeface="Tahoma"/>
              </a:rPr>
              <a:t>expand</a:t>
            </a:r>
            <a:endParaRPr sz="1800">
              <a:latin typeface="Tahoma"/>
              <a:cs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11639" y="2660395"/>
            <a:ext cx="2667000" cy="838200"/>
          </a:xfrm>
          <a:custGeom>
            <a:avLst/>
            <a:gdLst/>
            <a:ahLst/>
            <a:cxnLst/>
            <a:rect l="l" t="t" r="r" b="b"/>
            <a:pathLst>
              <a:path w="2667000" h="838200">
                <a:moveTo>
                  <a:pt x="0" y="0"/>
                </a:moveTo>
                <a:lnTo>
                  <a:pt x="0" y="838200"/>
                </a:lnTo>
                <a:lnTo>
                  <a:pt x="2666999" y="838200"/>
                </a:lnTo>
                <a:lnTo>
                  <a:pt x="2666999" y="0"/>
                </a:lnTo>
                <a:lnTo>
                  <a:pt x="0" y="0"/>
                </a:lnTo>
                <a:close/>
              </a:path>
            </a:pathLst>
          </a:custGeom>
          <a:solidFill>
            <a:srgbClr val="00CCFF"/>
          </a:solidFill>
        </p:spPr>
        <p:txBody>
          <a:bodyPr wrap="square" lIns="0" tIns="0" rIns="0" bIns="0" rtlCol="0">
            <a:spAutoFit/>
          </a:bodyPr>
          <a:lstStyle/>
          <a:p>
            <a:endParaRPr/>
          </a:p>
        </p:txBody>
      </p:sp>
      <p:sp>
        <p:nvSpPr>
          <p:cNvPr id="3" name="object 3"/>
          <p:cNvSpPr/>
          <p:nvPr/>
        </p:nvSpPr>
        <p:spPr>
          <a:xfrm>
            <a:off x="3111639" y="2660395"/>
            <a:ext cx="2667000" cy="838200"/>
          </a:xfrm>
          <a:custGeom>
            <a:avLst/>
            <a:gdLst/>
            <a:ahLst/>
            <a:cxnLst/>
            <a:rect l="l" t="t" r="r" b="b"/>
            <a:pathLst>
              <a:path w="2667000" h="838200">
                <a:moveTo>
                  <a:pt x="0" y="0"/>
                </a:moveTo>
                <a:lnTo>
                  <a:pt x="0" y="838200"/>
                </a:lnTo>
                <a:lnTo>
                  <a:pt x="2666999" y="838200"/>
                </a:lnTo>
                <a:lnTo>
                  <a:pt x="2666999" y="0"/>
                </a:lnTo>
                <a:lnTo>
                  <a:pt x="0" y="0"/>
                </a:lnTo>
                <a:close/>
              </a:path>
            </a:pathLst>
          </a:custGeom>
          <a:ln w="9525">
            <a:solidFill>
              <a:srgbClr val="000000"/>
            </a:solidFill>
          </a:ln>
        </p:spPr>
        <p:txBody>
          <a:bodyPr wrap="square" lIns="0" tIns="0" rIns="0" bIns="0" rtlCol="0">
            <a:spAutoFit/>
          </a:bodyPr>
          <a:lstStyle/>
          <a:p>
            <a:endParaRPr/>
          </a:p>
        </p:txBody>
      </p:sp>
      <p:sp>
        <p:nvSpPr>
          <p:cNvPr id="4" name="object 4"/>
          <p:cNvSpPr/>
          <p:nvPr/>
        </p:nvSpPr>
        <p:spPr>
          <a:xfrm>
            <a:off x="3111639" y="4412996"/>
            <a:ext cx="2667000" cy="762000"/>
          </a:xfrm>
          <a:custGeom>
            <a:avLst/>
            <a:gdLst/>
            <a:ahLst/>
            <a:cxnLst/>
            <a:rect l="l" t="t" r="r" b="b"/>
            <a:pathLst>
              <a:path w="2667000" h="762000">
                <a:moveTo>
                  <a:pt x="0" y="0"/>
                </a:moveTo>
                <a:lnTo>
                  <a:pt x="0" y="762000"/>
                </a:lnTo>
                <a:lnTo>
                  <a:pt x="2666999" y="762000"/>
                </a:lnTo>
                <a:lnTo>
                  <a:pt x="2666999" y="0"/>
                </a:lnTo>
                <a:lnTo>
                  <a:pt x="0" y="0"/>
                </a:lnTo>
                <a:close/>
              </a:path>
            </a:pathLst>
          </a:custGeom>
          <a:solidFill>
            <a:srgbClr val="FFCC00"/>
          </a:solidFill>
        </p:spPr>
        <p:txBody>
          <a:bodyPr wrap="square" lIns="0" tIns="0" rIns="0" bIns="0" rtlCol="0">
            <a:spAutoFit/>
          </a:bodyPr>
          <a:lstStyle/>
          <a:p>
            <a:endParaRPr/>
          </a:p>
        </p:txBody>
      </p:sp>
      <p:sp>
        <p:nvSpPr>
          <p:cNvPr id="5" name="object 5"/>
          <p:cNvSpPr/>
          <p:nvPr/>
        </p:nvSpPr>
        <p:spPr>
          <a:xfrm>
            <a:off x="3111639" y="4412996"/>
            <a:ext cx="2667000" cy="762000"/>
          </a:xfrm>
          <a:custGeom>
            <a:avLst/>
            <a:gdLst/>
            <a:ahLst/>
            <a:cxnLst/>
            <a:rect l="l" t="t" r="r" b="b"/>
            <a:pathLst>
              <a:path w="2667000" h="762000">
                <a:moveTo>
                  <a:pt x="0" y="0"/>
                </a:moveTo>
                <a:lnTo>
                  <a:pt x="0" y="762000"/>
                </a:lnTo>
                <a:lnTo>
                  <a:pt x="2666999" y="762000"/>
                </a:lnTo>
                <a:lnTo>
                  <a:pt x="2666999" y="0"/>
                </a:lnTo>
                <a:lnTo>
                  <a:pt x="0" y="0"/>
                </a:lnTo>
                <a:close/>
              </a:path>
            </a:pathLst>
          </a:custGeom>
          <a:ln w="9525">
            <a:solidFill>
              <a:srgbClr val="000000"/>
            </a:solidFill>
          </a:ln>
        </p:spPr>
        <p:txBody>
          <a:bodyPr wrap="square" lIns="0" tIns="0" rIns="0" bIns="0" rtlCol="0">
            <a:spAutoFit/>
          </a:bodyPr>
          <a:lstStyle/>
          <a:p>
            <a:endParaRPr/>
          </a:p>
        </p:txBody>
      </p:sp>
      <p:sp>
        <p:nvSpPr>
          <p:cNvPr id="6" name="object 6"/>
          <p:cNvSpPr txBox="1"/>
          <p:nvPr/>
        </p:nvSpPr>
        <p:spPr>
          <a:xfrm>
            <a:off x="3397637" y="6200647"/>
            <a:ext cx="1845945" cy="370205"/>
          </a:xfrm>
          <a:prstGeom prst="rect">
            <a:avLst/>
          </a:prstGeom>
        </p:spPr>
        <p:txBody>
          <a:bodyPr vert="horz" wrap="square" lIns="0" tIns="0" rIns="0" bIns="0" rtlCol="0">
            <a:spAutoFit/>
          </a:bodyPr>
          <a:lstStyle/>
          <a:p>
            <a:pPr marL="12700">
              <a:lnSpc>
                <a:spcPct val="100000"/>
              </a:lnSpc>
            </a:pPr>
            <a:r>
              <a:rPr sz="2400" i="1" u="heavy" dirty="0">
                <a:latin typeface="Verdana"/>
                <a:cs typeface="Verdana"/>
              </a:rPr>
              <a:t>Object</a:t>
            </a:r>
            <a:r>
              <a:rPr sz="2400" i="1" u="heavy" spc="5" dirty="0">
                <a:latin typeface="Verdana"/>
                <a:cs typeface="Verdana"/>
              </a:rPr>
              <a:t> </a:t>
            </a:r>
            <a:r>
              <a:rPr sz="2400" i="1" u="heavy" dirty="0">
                <a:latin typeface="Verdana"/>
                <a:cs typeface="Verdana"/>
              </a:rPr>
              <a:t>code</a:t>
            </a:r>
            <a:endParaRPr sz="2400">
              <a:latin typeface="Verdana"/>
              <a:cs typeface="Verdana"/>
            </a:endParaRPr>
          </a:p>
        </p:txBody>
      </p:sp>
      <p:sp>
        <p:nvSpPr>
          <p:cNvPr id="7" name="object 7"/>
          <p:cNvSpPr/>
          <p:nvPr/>
        </p:nvSpPr>
        <p:spPr>
          <a:xfrm>
            <a:off x="597039" y="2431795"/>
            <a:ext cx="1143000" cy="1371600"/>
          </a:xfrm>
          <a:custGeom>
            <a:avLst/>
            <a:gdLst/>
            <a:ahLst/>
            <a:cxnLst/>
            <a:rect l="l" t="t" r="r" b="b"/>
            <a:pathLst>
              <a:path w="1143000" h="1371600">
                <a:moveTo>
                  <a:pt x="1143000" y="1200150"/>
                </a:moveTo>
                <a:lnTo>
                  <a:pt x="1143000" y="171449"/>
                </a:lnTo>
                <a:lnTo>
                  <a:pt x="1141104" y="157415"/>
                </a:lnTo>
                <a:lnTo>
                  <a:pt x="1113848" y="117335"/>
                </a:lnTo>
                <a:lnTo>
                  <a:pt x="1079179" y="92747"/>
                </a:lnTo>
                <a:lnTo>
                  <a:pt x="1032686" y="70280"/>
                </a:lnTo>
                <a:lnTo>
                  <a:pt x="975550" y="50291"/>
                </a:lnTo>
                <a:lnTo>
                  <a:pt x="908950" y="33137"/>
                </a:lnTo>
                <a:lnTo>
                  <a:pt x="834065" y="19174"/>
                </a:lnTo>
                <a:lnTo>
                  <a:pt x="793884" y="13501"/>
                </a:lnTo>
                <a:lnTo>
                  <a:pt x="752075" y="8759"/>
                </a:lnTo>
                <a:lnTo>
                  <a:pt x="708785" y="4994"/>
                </a:lnTo>
                <a:lnTo>
                  <a:pt x="664160" y="2249"/>
                </a:lnTo>
                <a:lnTo>
                  <a:pt x="618349" y="569"/>
                </a:lnTo>
                <a:lnTo>
                  <a:pt x="571499" y="0"/>
                </a:lnTo>
                <a:lnTo>
                  <a:pt x="524650" y="569"/>
                </a:lnTo>
                <a:lnTo>
                  <a:pt x="478839" y="2249"/>
                </a:lnTo>
                <a:lnTo>
                  <a:pt x="434214" y="4994"/>
                </a:lnTo>
                <a:lnTo>
                  <a:pt x="390924" y="8759"/>
                </a:lnTo>
                <a:lnTo>
                  <a:pt x="349115" y="13501"/>
                </a:lnTo>
                <a:lnTo>
                  <a:pt x="308934" y="19174"/>
                </a:lnTo>
                <a:lnTo>
                  <a:pt x="270530" y="25735"/>
                </a:lnTo>
                <a:lnTo>
                  <a:pt x="199640" y="41338"/>
                </a:lnTo>
                <a:lnTo>
                  <a:pt x="137624" y="59954"/>
                </a:lnTo>
                <a:lnTo>
                  <a:pt x="85662" y="81226"/>
                </a:lnTo>
                <a:lnTo>
                  <a:pt x="44934" y="104798"/>
                </a:lnTo>
                <a:lnTo>
                  <a:pt x="16618" y="130314"/>
                </a:lnTo>
                <a:lnTo>
                  <a:pt x="0" y="171449"/>
                </a:lnTo>
                <a:lnTo>
                  <a:pt x="0" y="1200150"/>
                </a:lnTo>
                <a:lnTo>
                  <a:pt x="16618" y="1241285"/>
                </a:lnTo>
                <a:lnTo>
                  <a:pt x="44934" y="1266801"/>
                </a:lnTo>
                <a:lnTo>
                  <a:pt x="85662" y="1290373"/>
                </a:lnTo>
                <a:lnTo>
                  <a:pt x="137624" y="1311645"/>
                </a:lnTo>
                <a:lnTo>
                  <a:pt x="199640" y="1330261"/>
                </a:lnTo>
                <a:lnTo>
                  <a:pt x="270530" y="1345864"/>
                </a:lnTo>
                <a:lnTo>
                  <a:pt x="308934" y="1352425"/>
                </a:lnTo>
                <a:lnTo>
                  <a:pt x="349115" y="1358098"/>
                </a:lnTo>
                <a:lnTo>
                  <a:pt x="390924" y="1362840"/>
                </a:lnTo>
                <a:lnTo>
                  <a:pt x="434214" y="1366605"/>
                </a:lnTo>
                <a:lnTo>
                  <a:pt x="478839" y="1369350"/>
                </a:lnTo>
                <a:lnTo>
                  <a:pt x="524650" y="1371030"/>
                </a:lnTo>
                <a:lnTo>
                  <a:pt x="571500" y="1371600"/>
                </a:lnTo>
                <a:lnTo>
                  <a:pt x="618349" y="1371030"/>
                </a:lnTo>
                <a:lnTo>
                  <a:pt x="664160" y="1369350"/>
                </a:lnTo>
                <a:lnTo>
                  <a:pt x="708785" y="1366605"/>
                </a:lnTo>
                <a:lnTo>
                  <a:pt x="752075" y="1362840"/>
                </a:lnTo>
                <a:lnTo>
                  <a:pt x="793884" y="1358098"/>
                </a:lnTo>
                <a:lnTo>
                  <a:pt x="834065" y="1352425"/>
                </a:lnTo>
                <a:lnTo>
                  <a:pt x="872469" y="1345864"/>
                </a:lnTo>
                <a:lnTo>
                  <a:pt x="943359" y="1330261"/>
                </a:lnTo>
                <a:lnTo>
                  <a:pt x="1005375" y="1311645"/>
                </a:lnTo>
                <a:lnTo>
                  <a:pt x="1057337" y="1290373"/>
                </a:lnTo>
                <a:lnTo>
                  <a:pt x="1098065" y="1266801"/>
                </a:lnTo>
                <a:lnTo>
                  <a:pt x="1126381" y="1241285"/>
                </a:lnTo>
                <a:lnTo>
                  <a:pt x="1143000" y="1200150"/>
                </a:lnTo>
                <a:close/>
              </a:path>
            </a:pathLst>
          </a:custGeom>
          <a:solidFill>
            <a:srgbClr val="3333CC"/>
          </a:solidFill>
        </p:spPr>
        <p:txBody>
          <a:bodyPr wrap="square" lIns="0" tIns="0" rIns="0" bIns="0" rtlCol="0">
            <a:spAutoFit/>
          </a:bodyPr>
          <a:lstStyle/>
          <a:p>
            <a:endParaRPr/>
          </a:p>
        </p:txBody>
      </p:sp>
      <p:sp>
        <p:nvSpPr>
          <p:cNvPr id="8" name="object 8"/>
          <p:cNvSpPr/>
          <p:nvPr/>
        </p:nvSpPr>
        <p:spPr>
          <a:xfrm>
            <a:off x="597039" y="2431795"/>
            <a:ext cx="1143000" cy="342900"/>
          </a:xfrm>
          <a:custGeom>
            <a:avLst/>
            <a:gdLst/>
            <a:ahLst/>
            <a:cxnLst/>
            <a:rect l="l" t="t" r="r" b="b"/>
            <a:pathLst>
              <a:path w="1143000" h="342900">
                <a:moveTo>
                  <a:pt x="1143000" y="171449"/>
                </a:moveTo>
                <a:lnTo>
                  <a:pt x="1126381" y="130314"/>
                </a:lnTo>
                <a:lnTo>
                  <a:pt x="1098065" y="104798"/>
                </a:lnTo>
                <a:lnTo>
                  <a:pt x="1057337" y="81226"/>
                </a:lnTo>
                <a:lnTo>
                  <a:pt x="1005375" y="59954"/>
                </a:lnTo>
                <a:lnTo>
                  <a:pt x="943359" y="41338"/>
                </a:lnTo>
                <a:lnTo>
                  <a:pt x="872469" y="25735"/>
                </a:lnTo>
                <a:lnTo>
                  <a:pt x="834065" y="19174"/>
                </a:lnTo>
                <a:lnTo>
                  <a:pt x="793884" y="13501"/>
                </a:lnTo>
                <a:lnTo>
                  <a:pt x="752075" y="8759"/>
                </a:lnTo>
                <a:lnTo>
                  <a:pt x="708785" y="4994"/>
                </a:lnTo>
                <a:lnTo>
                  <a:pt x="664160" y="2249"/>
                </a:lnTo>
                <a:lnTo>
                  <a:pt x="618349" y="569"/>
                </a:lnTo>
                <a:lnTo>
                  <a:pt x="571499" y="0"/>
                </a:lnTo>
                <a:lnTo>
                  <a:pt x="524650" y="569"/>
                </a:lnTo>
                <a:lnTo>
                  <a:pt x="478839" y="2249"/>
                </a:lnTo>
                <a:lnTo>
                  <a:pt x="434214" y="4994"/>
                </a:lnTo>
                <a:lnTo>
                  <a:pt x="390924" y="8759"/>
                </a:lnTo>
                <a:lnTo>
                  <a:pt x="349115" y="13501"/>
                </a:lnTo>
                <a:lnTo>
                  <a:pt x="308934" y="19174"/>
                </a:lnTo>
                <a:lnTo>
                  <a:pt x="270530" y="25735"/>
                </a:lnTo>
                <a:lnTo>
                  <a:pt x="199640" y="41338"/>
                </a:lnTo>
                <a:lnTo>
                  <a:pt x="137624" y="59954"/>
                </a:lnTo>
                <a:lnTo>
                  <a:pt x="85662" y="81226"/>
                </a:lnTo>
                <a:lnTo>
                  <a:pt x="44934" y="104798"/>
                </a:lnTo>
                <a:lnTo>
                  <a:pt x="16618" y="130314"/>
                </a:lnTo>
                <a:lnTo>
                  <a:pt x="0" y="171449"/>
                </a:lnTo>
                <a:lnTo>
                  <a:pt x="1895" y="185484"/>
                </a:lnTo>
                <a:lnTo>
                  <a:pt x="29151" y="225564"/>
                </a:lnTo>
                <a:lnTo>
                  <a:pt x="63820" y="250152"/>
                </a:lnTo>
                <a:lnTo>
                  <a:pt x="110313" y="272619"/>
                </a:lnTo>
                <a:lnTo>
                  <a:pt x="167449" y="292607"/>
                </a:lnTo>
                <a:lnTo>
                  <a:pt x="234049" y="309762"/>
                </a:lnTo>
                <a:lnTo>
                  <a:pt x="308934" y="323725"/>
                </a:lnTo>
                <a:lnTo>
                  <a:pt x="349115" y="329398"/>
                </a:lnTo>
                <a:lnTo>
                  <a:pt x="390924" y="334140"/>
                </a:lnTo>
                <a:lnTo>
                  <a:pt x="434214" y="337905"/>
                </a:lnTo>
                <a:lnTo>
                  <a:pt x="478839" y="340650"/>
                </a:lnTo>
                <a:lnTo>
                  <a:pt x="524650" y="342330"/>
                </a:lnTo>
                <a:lnTo>
                  <a:pt x="571500" y="342899"/>
                </a:lnTo>
                <a:lnTo>
                  <a:pt x="618349" y="342330"/>
                </a:lnTo>
                <a:lnTo>
                  <a:pt x="664160" y="340650"/>
                </a:lnTo>
                <a:lnTo>
                  <a:pt x="708785" y="337905"/>
                </a:lnTo>
                <a:lnTo>
                  <a:pt x="752075" y="334140"/>
                </a:lnTo>
                <a:lnTo>
                  <a:pt x="793884" y="329398"/>
                </a:lnTo>
                <a:lnTo>
                  <a:pt x="834065" y="323725"/>
                </a:lnTo>
                <a:lnTo>
                  <a:pt x="872469" y="317164"/>
                </a:lnTo>
                <a:lnTo>
                  <a:pt x="943359" y="301561"/>
                </a:lnTo>
                <a:lnTo>
                  <a:pt x="1005375" y="282945"/>
                </a:lnTo>
                <a:lnTo>
                  <a:pt x="1057337" y="261673"/>
                </a:lnTo>
                <a:lnTo>
                  <a:pt x="1098065" y="238101"/>
                </a:lnTo>
                <a:lnTo>
                  <a:pt x="1126381" y="212585"/>
                </a:lnTo>
                <a:lnTo>
                  <a:pt x="1143000" y="171449"/>
                </a:lnTo>
                <a:close/>
              </a:path>
            </a:pathLst>
          </a:custGeom>
          <a:solidFill>
            <a:srgbClr val="5B5BD6"/>
          </a:solidFill>
        </p:spPr>
        <p:txBody>
          <a:bodyPr wrap="square" lIns="0" tIns="0" rIns="0" bIns="0" rtlCol="0">
            <a:spAutoFit/>
          </a:bodyPr>
          <a:lstStyle/>
          <a:p>
            <a:endParaRPr/>
          </a:p>
        </p:txBody>
      </p:sp>
      <p:sp>
        <p:nvSpPr>
          <p:cNvPr id="9" name="object 9"/>
          <p:cNvSpPr/>
          <p:nvPr/>
        </p:nvSpPr>
        <p:spPr>
          <a:xfrm>
            <a:off x="597039" y="2431795"/>
            <a:ext cx="1143000" cy="1371600"/>
          </a:xfrm>
          <a:custGeom>
            <a:avLst/>
            <a:gdLst/>
            <a:ahLst/>
            <a:cxnLst/>
            <a:rect l="l" t="t" r="r" b="b"/>
            <a:pathLst>
              <a:path w="1143000" h="1371600">
                <a:moveTo>
                  <a:pt x="571499" y="0"/>
                </a:moveTo>
                <a:lnTo>
                  <a:pt x="524650" y="569"/>
                </a:lnTo>
                <a:lnTo>
                  <a:pt x="478839" y="2249"/>
                </a:lnTo>
                <a:lnTo>
                  <a:pt x="434214" y="4994"/>
                </a:lnTo>
                <a:lnTo>
                  <a:pt x="390924" y="8759"/>
                </a:lnTo>
                <a:lnTo>
                  <a:pt x="349115" y="13501"/>
                </a:lnTo>
                <a:lnTo>
                  <a:pt x="308934" y="19174"/>
                </a:lnTo>
                <a:lnTo>
                  <a:pt x="270530" y="25735"/>
                </a:lnTo>
                <a:lnTo>
                  <a:pt x="199640" y="41338"/>
                </a:lnTo>
                <a:lnTo>
                  <a:pt x="137624" y="59954"/>
                </a:lnTo>
                <a:lnTo>
                  <a:pt x="85662" y="81226"/>
                </a:lnTo>
                <a:lnTo>
                  <a:pt x="44934" y="104798"/>
                </a:lnTo>
                <a:lnTo>
                  <a:pt x="16618" y="130314"/>
                </a:lnTo>
                <a:lnTo>
                  <a:pt x="0" y="171449"/>
                </a:lnTo>
                <a:lnTo>
                  <a:pt x="0" y="1200150"/>
                </a:lnTo>
                <a:lnTo>
                  <a:pt x="16618" y="1241285"/>
                </a:lnTo>
                <a:lnTo>
                  <a:pt x="44934" y="1266801"/>
                </a:lnTo>
                <a:lnTo>
                  <a:pt x="85662" y="1290373"/>
                </a:lnTo>
                <a:lnTo>
                  <a:pt x="137624" y="1311645"/>
                </a:lnTo>
                <a:lnTo>
                  <a:pt x="199640" y="1330261"/>
                </a:lnTo>
                <a:lnTo>
                  <a:pt x="270530" y="1345864"/>
                </a:lnTo>
                <a:lnTo>
                  <a:pt x="308934" y="1352425"/>
                </a:lnTo>
                <a:lnTo>
                  <a:pt x="349115" y="1358098"/>
                </a:lnTo>
                <a:lnTo>
                  <a:pt x="390924" y="1362840"/>
                </a:lnTo>
                <a:lnTo>
                  <a:pt x="434214" y="1366605"/>
                </a:lnTo>
                <a:lnTo>
                  <a:pt x="478839" y="1369350"/>
                </a:lnTo>
                <a:lnTo>
                  <a:pt x="524650" y="1371030"/>
                </a:lnTo>
                <a:lnTo>
                  <a:pt x="571500" y="1371600"/>
                </a:lnTo>
                <a:lnTo>
                  <a:pt x="618349" y="1371030"/>
                </a:lnTo>
                <a:lnTo>
                  <a:pt x="664160" y="1369350"/>
                </a:lnTo>
                <a:lnTo>
                  <a:pt x="708785" y="1366605"/>
                </a:lnTo>
                <a:lnTo>
                  <a:pt x="752075" y="1362840"/>
                </a:lnTo>
                <a:lnTo>
                  <a:pt x="793884" y="1358098"/>
                </a:lnTo>
                <a:lnTo>
                  <a:pt x="834065" y="1352425"/>
                </a:lnTo>
                <a:lnTo>
                  <a:pt x="872469" y="1345864"/>
                </a:lnTo>
                <a:lnTo>
                  <a:pt x="943359" y="1330261"/>
                </a:lnTo>
                <a:lnTo>
                  <a:pt x="1005375" y="1311645"/>
                </a:lnTo>
                <a:lnTo>
                  <a:pt x="1057337" y="1290373"/>
                </a:lnTo>
                <a:lnTo>
                  <a:pt x="1098065" y="1266801"/>
                </a:lnTo>
                <a:lnTo>
                  <a:pt x="1126381" y="1241285"/>
                </a:lnTo>
                <a:lnTo>
                  <a:pt x="1143000" y="1200150"/>
                </a:lnTo>
                <a:lnTo>
                  <a:pt x="1143000" y="171449"/>
                </a:lnTo>
                <a:lnTo>
                  <a:pt x="1126381" y="130314"/>
                </a:lnTo>
                <a:lnTo>
                  <a:pt x="1098065" y="104798"/>
                </a:lnTo>
                <a:lnTo>
                  <a:pt x="1057337" y="81226"/>
                </a:lnTo>
                <a:lnTo>
                  <a:pt x="1005375" y="59954"/>
                </a:lnTo>
                <a:lnTo>
                  <a:pt x="943359" y="41338"/>
                </a:lnTo>
                <a:lnTo>
                  <a:pt x="872469" y="25735"/>
                </a:lnTo>
                <a:lnTo>
                  <a:pt x="834065" y="19174"/>
                </a:lnTo>
                <a:lnTo>
                  <a:pt x="793884" y="13501"/>
                </a:lnTo>
                <a:lnTo>
                  <a:pt x="752075" y="8759"/>
                </a:lnTo>
                <a:lnTo>
                  <a:pt x="708785" y="4994"/>
                </a:lnTo>
                <a:lnTo>
                  <a:pt x="664160" y="2249"/>
                </a:lnTo>
                <a:lnTo>
                  <a:pt x="618349" y="569"/>
                </a:lnTo>
                <a:lnTo>
                  <a:pt x="571499" y="0"/>
                </a:lnTo>
                <a:close/>
              </a:path>
            </a:pathLst>
          </a:custGeom>
          <a:ln w="9525">
            <a:solidFill>
              <a:srgbClr val="D6DAE4"/>
            </a:solidFill>
          </a:ln>
        </p:spPr>
        <p:txBody>
          <a:bodyPr wrap="square" lIns="0" tIns="0" rIns="0" bIns="0" rtlCol="0">
            <a:spAutoFit/>
          </a:bodyPr>
          <a:lstStyle/>
          <a:p>
            <a:endParaRPr/>
          </a:p>
        </p:txBody>
      </p:sp>
      <p:sp>
        <p:nvSpPr>
          <p:cNvPr id="10" name="object 10"/>
          <p:cNvSpPr/>
          <p:nvPr/>
        </p:nvSpPr>
        <p:spPr>
          <a:xfrm>
            <a:off x="597039" y="2603245"/>
            <a:ext cx="1143000" cy="171450"/>
          </a:xfrm>
          <a:custGeom>
            <a:avLst/>
            <a:gdLst/>
            <a:ahLst/>
            <a:cxnLst/>
            <a:rect l="l" t="t" r="r" b="b"/>
            <a:pathLst>
              <a:path w="1143000" h="171450">
                <a:moveTo>
                  <a:pt x="0" y="0"/>
                </a:moveTo>
                <a:lnTo>
                  <a:pt x="16618" y="41135"/>
                </a:lnTo>
                <a:lnTo>
                  <a:pt x="44934" y="66651"/>
                </a:lnTo>
                <a:lnTo>
                  <a:pt x="85662" y="90223"/>
                </a:lnTo>
                <a:lnTo>
                  <a:pt x="137624" y="111495"/>
                </a:lnTo>
                <a:lnTo>
                  <a:pt x="199640" y="130111"/>
                </a:lnTo>
                <a:lnTo>
                  <a:pt x="270530" y="145714"/>
                </a:lnTo>
                <a:lnTo>
                  <a:pt x="308934" y="152275"/>
                </a:lnTo>
                <a:lnTo>
                  <a:pt x="349115" y="157948"/>
                </a:lnTo>
                <a:lnTo>
                  <a:pt x="390924" y="162690"/>
                </a:lnTo>
                <a:lnTo>
                  <a:pt x="434214" y="166455"/>
                </a:lnTo>
                <a:lnTo>
                  <a:pt x="478839" y="169200"/>
                </a:lnTo>
                <a:lnTo>
                  <a:pt x="524650" y="170880"/>
                </a:lnTo>
                <a:lnTo>
                  <a:pt x="571500" y="171449"/>
                </a:lnTo>
                <a:lnTo>
                  <a:pt x="618349" y="170880"/>
                </a:lnTo>
                <a:lnTo>
                  <a:pt x="664160" y="169200"/>
                </a:lnTo>
                <a:lnTo>
                  <a:pt x="708785" y="166455"/>
                </a:lnTo>
                <a:lnTo>
                  <a:pt x="752075" y="162690"/>
                </a:lnTo>
                <a:lnTo>
                  <a:pt x="793884" y="157948"/>
                </a:lnTo>
                <a:lnTo>
                  <a:pt x="834065" y="152275"/>
                </a:lnTo>
                <a:lnTo>
                  <a:pt x="872469" y="145714"/>
                </a:lnTo>
                <a:lnTo>
                  <a:pt x="943359" y="130111"/>
                </a:lnTo>
                <a:lnTo>
                  <a:pt x="1005375" y="111495"/>
                </a:lnTo>
                <a:lnTo>
                  <a:pt x="1057337" y="90223"/>
                </a:lnTo>
                <a:lnTo>
                  <a:pt x="1098065" y="66651"/>
                </a:lnTo>
                <a:lnTo>
                  <a:pt x="1126381" y="41135"/>
                </a:lnTo>
                <a:lnTo>
                  <a:pt x="1141104" y="14034"/>
                </a:lnTo>
                <a:lnTo>
                  <a:pt x="1143000" y="0"/>
                </a:lnTo>
              </a:path>
            </a:pathLst>
          </a:custGeom>
          <a:ln w="9525">
            <a:solidFill>
              <a:srgbClr val="D6DAE4"/>
            </a:solidFill>
          </a:ln>
        </p:spPr>
        <p:txBody>
          <a:bodyPr wrap="square" lIns="0" tIns="0" rIns="0" bIns="0" rtlCol="0">
            <a:spAutoFit/>
          </a:bodyPr>
          <a:lstStyle/>
          <a:p>
            <a:endParaRPr/>
          </a:p>
        </p:txBody>
      </p:sp>
      <p:sp>
        <p:nvSpPr>
          <p:cNvPr id="11" name="object 11"/>
          <p:cNvSpPr/>
          <p:nvPr/>
        </p:nvSpPr>
        <p:spPr>
          <a:xfrm>
            <a:off x="4197489" y="1822195"/>
            <a:ext cx="114300" cy="762000"/>
          </a:xfrm>
          <a:custGeom>
            <a:avLst/>
            <a:gdLst/>
            <a:ahLst/>
            <a:cxnLst/>
            <a:rect l="l" t="t" r="r" b="b"/>
            <a:pathLst>
              <a:path w="114300" h="762000">
                <a:moveTo>
                  <a:pt x="114300" y="647700"/>
                </a:moveTo>
                <a:lnTo>
                  <a:pt x="0" y="647700"/>
                </a:lnTo>
                <a:lnTo>
                  <a:pt x="38100" y="723900"/>
                </a:lnTo>
                <a:lnTo>
                  <a:pt x="38100" y="666750"/>
                </a:lnTo>
                <a:lnTo>
                  <a:pt x="76200" y="666750"/>
                </a:lnTo>
                <a:lnTo>
                  <a:pt x="76200" y="723900"/>
                </a:lnTo>
                <a:lnTo>
                  <a:pt x="114300" y="647700"/>
                </a:lnTo>
                <a:close/>
              </a:path>
              <a:path w="114300" h="762000">
                <a:moveTo>
                  <a:pt x="76200" y="647700"/>
                </a:moveTo>
                <a:lnTo>
                  <a:pt x="76200" y="0"/>
                </a:lnTo>
                <a:lnTo>
                  <a:pt x="38100" y="0"/>
                </a:lnTo>
                <a:lnTo>
                  <a:pt x="38100" y="647700"/>
                </a:lnTo>
                <a:lnTo>
                  <a:pt x="76200" y="647700"/>
                </a:lnTo>
                <a:close/>
              </a:path>
              <a:path w="114300" h="762000">
                <a:moveTo>
                  <a:pt x="76200" y="723900"/>
                </a:moveTo>
                <a:lnTo>
                  <a:pt x="76200" y="666750"/>
                </a:lnTo>
                <a:lnTo>
                  <a:pt x="38100" y="666750"/>
                </a:lnTo>
                <a:lnTo>
                  <a:pt x="38100" y="723900"/>
                </a:lnTo>
                <a:lnTo>
                  <a:pt x="57150" y="762000"/>
                </a:lnTo>
                <a:lnTo>
                  <a:pt x="76200" y="723900"/>
                </a:lnTo>
                <a:close/>
              </a:path>
            </a:pathLst>
          </a:custGeom>
          <a:solidFill>
            <a:srgbClr val="000000"/>
          </a:solidFill>
        </p:spPr>
        <p:txBody>
          <a:bodyPr wrap="square" lIns="0" tIns="0" rIns="0" bIns="0" rtlCol="0">
            <a:spAutoFit/>
          </a:bodyPr>
          <a:lstStyle/>
          <a:p>
            <a:endParaRPr/>
          </a:p>
        </p:txBody>
      </p:sp>
      <p:sp>
        <p:nvSpPr>
          <p:cNvPr id="12" name="object 12"/>
          <p:cNvSpPr/>
          <p:nvPr/>
        </p:nvSpPr>
        <p:spPr>
          <a:xfrm>
            <a:off x="4197489" y="5327396"/>
            <a:ext cx="114300" cy="762000"/>
          </a:xfrm>
          <a:custGeom>
            <a:avLst/>
            <a:gdLst/>
            <a:ahLst/>
            <a:cxnLst/>
            <a:rect l="l" t="t" r="r" b="b"/>
            <a:pathLst>
              <a:path w="114300" h="762000">
                <a:moveTo>
                  <a:pt x="114300" y="647700"/>
                </a:moveTo>
                <a:lnTo>
                  <a:pt x="0" y="647700"/>
                </a:lnTo>
                <a:lnTo>
                  <a:pt x="38100" y="723900"/>
                </a:lnTo>
                <a:lnTo>
                  <a:pt x="38100" y="666750"/>
                </a:lnTo>
                <a:lnTo>
                  <a:pt x="76200" y="666750"/>
                </a:lnTo>
                <a:lnTo>
                  <a:pt x="76200" y="723900"/>
                </a:lnTo>
                <a:lnTo>
                  <a:pt x="114300" y="647700"/>
                </a:lnTo>
                <a:close/>
              </a:path>
              <a:path w="114300" h="762000">
                <a:moveTo>
                  <a:pt x="76200" y="647700"/>
                </a:moveTo>
                <a:lnTo>
                  <a:pt x="76199" y="0"/>
                </a:lnTo>
                <a:lnTo>
                  <a:pt x="38099" y="0"/>
                </a:lnTo>
                <a:lnTo>
                  <a:pt x="38100" y="647700"/>
                </a:lnTo>
                <a:lnTo>
                  <a:pt x="76200" y="647700"/>
                </a:lnTo>
                <a:close/>
              </a:path>
              <a:path w="114300" h="762000">
                <a:moveTo>
                  <a:pt x="76200" y="723900"/>
                </a:moveTo>
                <a:lnTo>
                  <a:pt x="76200" y="666750"/>
                </a:lnTo>
                <a:lnTo>
                  <a:pt x="38100" y="666750"/>
                </a:lnTo>
                <a:lnTo>
                  <a:pt x="38100" y="723900"/>
                </a:lnTo>
                <a:lnTo>
                  <a:pt x="57150" y="762000"/>
                </a:lnTo>
                <a:lnTo>
                  <a:pt x="76200" y="723900"/>
                </a:lnTo>
                <a:close/>
              </a:path>
            </a:pathLst>
          </a:custGeom>
          <a:solidFill>
            <a:srgbClr val="000000"/>
          </a:solidFill>
        </p:spPr>
        <p:txBody>
          <a:bodyPr wrap="square" lIns="0" tIns="0" rIns="0" bIns="0" rtlCol="0">
            <a:spAutoFit/>
          </a:bodyPr>
          <a:lstStyle/>
          <a:p>
            <a:endParaRPr/>
          </a:p>
        </p:txBody>
      </p:sp>
      <p:sp>
        <p:nvSpPr>
          <p:cNvPr id="13" name="object 13"/>
          <p:cNvSpPr/>
          <p:nvPr/>
        </p:nvSpPr>
        <p:spPr>
          <a:xfrm>
            <a:off x="5054739" y="1898395"/>
            <a:ext cx="76200" cy="2438400"/>
          </a:xfrm>
          <a:custGeom>
            <a:avLst/>
            <a:gdLst/>
            <a:ahLst/>
            <a:cxnLst/>
            <a:rect l="l" t="t" r="r" b="b"/>
            <a:pathLst>
              <a:path w="76200" h="2438400">
                <a:moveTo>
                  <a:pt x="76200" y="2362200"/>
                </a:moveTo>
                <a:lnTo>
                  <a:pt x="0" y="2362200"/>
                </a:lnTo>
                <a:lnTo>
                  <a:pt x="25145" y="2412491"/>
                </a:lnTo>
                <a:lnTo>
                  <a:pt x="25145" y="2375154"/>
                </a:lnTo>
                <a:lnTo>
                  <a:pt x="51053" y="2375154"/>
                </a:lnTo>
                <a:lnTo>
                  <a:pt x="51053" y="2412492"/>
                </a:lnTo>
                <a:lnTo>
                  <a:pt x="76200" y="2362200"/>
                </a:lnTo>
                <a:close/>
              </a:path>
              <a:path w="76200" h="2438400">
                <a:moveTo>
                  <a:pt x="51053" y="2362200"/>
                </a:moveTo>
                <a:lnTo>
                  <a:pt x="51053" y="0"/>
                </a:lnTo>
                <a:lnTo>
                  <a:pt x="25145" y="0"/>
                </a:lnTo>
                <a:lnTo>
                  <a:pt x="25145" y="2362200"/>
                </a:lnTo>
                <a:lnTo>
                  <a:pt x="51053" y="2362200"/>
                </a:lnTo>
                <a:close/>
              </a:path>
              <a:path w="76200" h="2438400">
                <a:moveTo>
                  <a:pt x="51053" y="2412492"/>
                </a:moveTo>
                <a:lnTo>
                  <a:pt x="51053" y="2375154"/>
                </a:lnTo>
                <a:lnTo>
                  <a:pt x="25145" y="2375154"/>
                </a:lnTo>
                <a:lnTo>
                  <a:pt x="25145" y="2412491"/>
                </a:lnTo>
                <a:lnTo>
                  <a:pt x="38100" y="2438400"/>
                </a:lnTo>
                <a:lnTo>
                  <a:pt x="51053" y="2412492"/>
                </a:lnTo>
                <a:close/>
              </a:path>
            </a:pathLst>
          </a:custGeom>
          <a:solidFill>
            <a:srgbClr val="FF0000"/>
          </a:solidFill>
        </p:spPr>
        <p:txBody>
          <a:bodyPr wrap="square" lIns="0" tIns="0" rIns="0" bIns="0" rtlCol="0">
            <a:spAutoFit/>
          </a:bodyPr>
          <a:lstStyle/>
          <a:p>
            <a:endParaRPr/>
          </a:p>
        </p:txBody>
      </p:sp>
      <p:sp>
        <p:nvSpPr>
          <p:cNvPr id="14" name="object 14"/>
          <p:cNvSpPr/>
          <p:nvPr/>
        </p:nvSpPr>
        <p:spPr>
          <a:xfrm>
            <a:off x="1740039" y="2698495"/>
            <a:ext cx="1219200" cy="76200"/>
          </a:xfrm>
          <a:custGeom>
            <a:avLst/>
            <a:gdLst/>
            <a:ahLst/>
            <a:cxnLst/>
            <a:rect l="l" t="t" r="r" b="b"/>
            <a:pathLst>
              <a:path w="1219200" h="76200">
                <a:moveTo>
                  <a:pt x="76199" y="25145"/>
                </a:moveTo>
                <a:lnTo>
                  <a:pt x="76200" y="0"/>
                </a:lnTo>
                <a:lnTo>
                  <a:pt x="0" y="38099"/>
                </a:lnTo>
                <a:lnTo>
                  <a:pt x="63246" y="69723"/>
                </a:lnTo>
                <a:lnTo>
                  <a:pt x="63246" y="25145"/>
                </a:lnTo>
                <a:lnTo>
                  <a:pt x="76199" y="25145"/>
                </a:lnTo>
                <a:close/>
              </a:path>
              <a:path w="1219200" h="76200">
                <a:moveTo>
                  <a:pt x="1219200" y="51053"/>
                </a:moveTo>
                <a:lnTo>
                  <a:pt x="1219200" y="25145"/>
                </a:lnTo>
                <a:lnTo>
                  <a:pt x="63246" y="25145"/>
                </a:lnTo>
                <a:lnTo>
                  <a:pt x="63246" y="51053"/>
                </a:lnTo>
                <a:lnTo>
                  <a:pt x="1219200" y="51053"/>
                </a:lnTo>
                <a:close/>
              </a:path>
              <a:path w="1219200" h="76200">
                <a:moveTo>
                  <a:pt x="76200" y="76199"/>
                </a:moveTo>
                <a:lnTo>
                  <a:pt x="76199" y="51053"/>
                </a:lnTo>
                <a:lnTo>
                  <a:pt x="63246" y="51053"/>
                </a:lnTo>
                <a:lnTo>
                  <a:pt x="63246" y="69723"/>
                </a:lnTo>
                <a:lnTo>
                  <a:pt x="76200" y="76199"/>
                </a:lnTo>
                <a:close/>
              </a:path>
            </a:pathLst>
          </a:custGeom>
          <a:solidFill>
            <a:srgbClr val="FF0000"/>
          </a:solidFill>
        </p:spPr>
        <p:txBody>
          <a:bodyPr wrap="square" lIns="0" tIns="0" rIns="0" bIns="0" rtlCol="0">
            <a:spAutoFit/>
          </a:bodyPr>
          <a:lstStyle/>
          <a:p>
            <a:endParaRPr/>
          </a:p>
        </p:txBody>
      </p:sp>
      <p:sp>
        <p:nvSpPr>
          <p:cNvPr id="15" name="object 15"/>
          <p:cNvSpPr/>
          <p:nvPr/>
        </p:nvSpPr>
        <p:spPr>
          <a:xfrm>
            <a:off x="4197489" y="3574796"/>
            <a:ext cx="114300" cy="762000"/>
          </a:xfrm>
          <a:custGeom>
            <a:avLst/>
            <a:gdLst/>
            <a:ahLst/>
            <a:cxnLst/>
            <a:rect l="l" t="t" r="r" b="b"/>
            <a:pathLst>
              <a:path w="114300" h="762000">
                <a:moveTo>
                  <a:pt x="114300" y="647700"/>
                </a:moveTo>
                <a:lnTo>
                  <a:pt x="0" y="647700"/>
                </a:lnTo>
                <a:lnTo>
                  <a:pt x="38100" y="723900"/>
                </a:lnTo>
                <a:lnTo>
                  <a:pt x="38100" y="666750"/>
                </a:lnTo>
                <a:lnTo>
                  <a:pt x="76200" y="666750"/>
                </a:lnTo>
                <a:lnTo>
                  <a:pt x="76200" y="723900"/>
                </a:lnTo>
                <a:lnTo>
                  <a:pt x="114300" y="647700"/>
                </a:lnTo>
                <a:close/>
              </a:path>
              <a:path w="114300" h="762000">
                <a:moveTo>
                  <a:pt x="76200" y="647700"/>
                </a:moveTo>
                <a:lnTo>
                  <a:pt x="76200" y="0"/>
                </a:lnTo>
                <a:lnTo>
                  <a:pt x="38100" y="0"/>
                </a:lnTo>
                <a:lnTo>
                  <a:pt x="38100" y="647700"/>
                </a:lnTo>
                <a:lnTo>
                  <a:pt x="76200" y="647700"/>
                </a:lnTo>
                <a:close/>
              </a:path>
              <a:path w="114300" h="762000">
                <a:moveTo>
                  <a:pt x="76200" y="723900"/>
                </a:moveTo>
                <a:lnTo>
                  <a:pt x="76200" y="666750"/>
                </a:lnTo>
                <a:lnTo>
                  <a:pt x="38100" y="666750"/>
                </a:lnTo>
                <a:lnTo>
                  <a:pt x="38100" y="723900"/>
                </a:lnTo>
                <a:lnTo>
                  <a:pt x="57150" y="762000"/>
                </a:lnTo>
                <a:lnTo>
                  <a:pt x="76200" y="723900"/>
                </a:lnTo>
                <a:close/>
              </a:path>
            </a:pathLst>
          </a:custGeom>
          <a:solidFill>
            <a:srgbClr val="000000"/>
          </a:solidFill>
        </p:spPr>
        <p:txBody>
          <a:bodyPr wrap="square" lIns="0" tIns="0" rIns="0" bIns="0" rtlCol="0">
            <a:spAutoFit/>
          </a:bodyPr>
          <a:lstStyle/>
          <a:p>
            <a:endParaRPr/>
          </a:p>
        </p:txBody>
      </p:sp>
      <p:sp>
        <p:nvSpPr>
          <p:cNvPr id="16" name="object 16"/>
          <p:cNvSpPr/>
          <p:nvPr/>
        </p:nvSpPr>
        <p:spPr>
          <a:xfrm>
            <a:off x="1854339" y="3257041"/>
            <a:ext cx="1591945" cy="1080135"/>
          </a:xfrm>
          <a:custGeom>
            <a:avLst/>
            <a:gdLst/>
            <a:ahLst/>
            <a:cxnLst/>
            <a:rect l="l" t="t" r="r" b="b"/>
            <a:pathLst>
              <a:path w="1591945" h="1080135">
                <a:moveTo>
                  <a:pt x="1568174" y="1002371"/>
                </a:moveTo>
                <a:lnTo>
                  <a:pt x="1566671" y="0"/>
                </a:lnTo>
                <a:lnTo>
                  <a:pt x="0" y="0"/>
                </a:lnTo>
                <a:lnTo>
                  <a:pt x="0" y="25908"/>
                </a:lnTo>
                <a:lnTo>
                  <a:pt x="1541526" y="25908"/>
                </a:lnTo>
                <a:lnTo>
                  <a:pt x="1541526" y="12954"/>
                </a:lnTo>
                <a:lnTo>
                  <a:pt x="1554479" y="25908"/>
                </a:lnTo>
                <a:lnTo>
                  <a:pt x="1554479" y="1003892"/>
                </a:lnTo>
                <a:lnTo>
                  <a:pt x="1568174" y="1002371"/>
                </a:lnTo>
                <a:close/>
              </a:path>
              <a:path w="1591945" h="1080135">
                <a:moveTo>
                  <a:pt x="1568195" y="1063341"/>
                </a:moveTo>
                <a:lnTo>
                  <a:pt x="1568195" y="1016508"/>
                </a:lnTo>
                <a:lnTo>
                  <a:pt x="1543050" y="1016508"/>
                </a:lnTo>
                <a:lnTo>
                  <a:pt x="1543032" y="1005164"/>
                </a:lnTo>
                <a:lnTo>
                  <a:pt x="1516379" y="1008126"/>
                </a:lnTo>
                <a:lnTo>
                  <a:pt x="1562100" y="1079754"/>
                </a:lnTo>
                <a:lnTo>
                  <a:pt x="1568195" y="1063341"/>
                </a:lnTo>
                <a:close/>
              </a:path>
              <a:path w="1591945" h="1080135">
                <a:moveTo>
                  <a:pt x="1554479" y="25908"/>
                </a:moveTo>
                <a:lnTo>
                  <a:pt x="1541526" y="12954"/>
                </a:lnTo>
                <a:lnTo>
                  <a:pt x="1541545" y="25908"/>
                </a:lnTo>
                <a:lnTo>
                  <a:pt x="1554479" y="25908"/>
                </a:lnTo>
                <a:close/>
              </a:path>
              <a:path w="1591945" h="1080135">
                <a:moveTo>
                  <a:pt x="1541545" y="25908"/>
                </a:moveTo>
                <a:lnTo>
                  <a:pt x="1541526" y="12954"/>
                </a:lnTo>
                <a:lnTo>
                  <a:pt x="1541526" y="25908"/>
                </a:lnTo>
                <a:close/>
              </a:path>
              <a:path w="1591945" h="1080135">
                <a:moveTo>
                  <a:pt x="1554479" y="1003892"/>
                </a:moveTo>
                <a:lnTo>
                  <a:pt x="1554479" y="25908"/>
                </a:lnTo>
                <a:lnTo>
                  <a:pt x="1541545" y="25908"/>
                </a:lnTo>
                <a:lnTo>
                  <a:pt x="1543032" y="1005164"/>
                </a:lnTo>
                <a:lnTo>
                  <a:pt x="1554479" y="1003892"/>
                </a:lnTo>
                <a:close/>
              </a:path>
              <a:path w="1591945" h="1080135">
                <a:moveTo>
                  <a:pt x="1568195" y="1016508"/>
                </a:moveTo>
                <a:lnTo>
                  <a:pt x="1568174" y="1002371"/>
                </a:lnTo>
                <a:lnTo>
                  <a:pt x="1543032" y="1005164"/>
                </a:lnTo>
                <a:lnTo>
                  <a:pt x="1543050" y="1016508"/>
                </a:lnTo>
                <a:lnTo>
                  <a:pt x="1568195" y="1016508"/>
                </a:lnTo>
                <a:close/>
              </a:path>
              <a:path w="1591945" h="1080135">
                <a:moveTo>
                  <a:pt x="1591817" y="999744"/>
                </a:moveTo>
                <a:lnTo>
                  <a:pt x="1568174" y="1002371"/>
                </a:lnTo>
                <a:lnTo>
                  <a:pt x="1568195" y="1063341"/>
                </a:lnTo>
                <a:lnTo>
                  <a:pt x="1591817" y="999744"/>
                </a:lnTo>
                <a:close/>
              </a:path>
            </a:pathLst>
          </a:custGeom>
          <a:solidFill>
            <a:srgbClr val="0000FF"/>
          </a:solidFill>
        </p:spPr>
        <p:txBody>
          <a:bodyPr wrap="square" lIns="0" tIns="0" rIns="0" bIns="0" rtlCol="0">
            <a:spAutoFit/>
          </a:bodyPr>
          <a:lstStyle/>
          <a:p>
            <a:endParaRPr/>
          </a:p>
        </p:txBody>
      </p:sp>
      <p:sp>
        <p:nvSpPr>
          <p:cNvPr id="17" name="object 17"/>
          <p:cNvSpPr txBox="1"/>
          <p:nvPr/>
        </p:nvSpPr>
        <p:spPr>
          <a:xfrm>
            <a:off x="69983" y="1409953"/>
            <a:ext cx="7679690" cy="3570604"/>
          </a:xfrm>
          <a:prstGeom prst="rect">
            <a:avLst/>
          </a:prstGeom>
        </p:spPr>
        <p:txBody>
          <a:bodyPr vert="horz" wrap="square" lIns="0" tIns="0" rIns="0" bIns="0" rtlCol="0">
            <a:spAutoFit/>
          </a:bodyPr>
          <a:lstStyle/>
          <a:p>
            <a:pPr marL="3277235">
              <a:lnSpc>
                <a:spcPct val="100000"/>
              </a:lnSpc>
            </a:pPr>
            <a:r>
              <a:rPr sz="2400" i="1" u="heavy" dirty="0">
                <a:latin typeface="Verdana"/>
                <a:cs typeface="Verdana"/>
              </a:rPr>
              <a:t>Source code</a:t>
            </a:r>
            <a:endParaRPr sz="2400">
              <a:latin typeface="Verdana"/>
              <a:cs typeface="Verdana"/>
            </a:endParaRPr>
          </a:p>
          <a:p>
            <a:pPr marL="5066665">
              <a:lnSpc>
                <a:spcPct val="100000"/>
              </a:lnSpc>
              <a:spcBef>
                <a:spcPts val="915"/>
              </a:spcBef>
            </a:pPr>
            <a:r>
              <a:rPr sz="2800" i="1" dirty="0">
                <a:solidFill>
                  <a:srgbClr val="FF3300"/>
                </a:solidFill>
                <a:latin typeface="Verdana"/>
                <a:cs typeface="Verdana"/>
              </a:rPr>
              <a:t>macro</a:t>
            </a:r>
            <a:r>
              <a:rPr sz="2800" i="1" spc="5" dirty="0">
                <a:solidFill>
                  <a:srgbClr val="FF3300"/>
                </a:solidFill>
                <a:latin typeface="Verdana"/>
                <a:cs typeface="Verdana"/>
              </a:rPr>
              <a:t> </a:t>
            </a:r>
            <a:r>
              <a:rPr sz="2800" i="1" dirty="0">
                <a:solidFill>
                  <a:srgbClr val="FF3300"/>
                </a:solidFill>
                <a:latin typeface="Verdana"/>
                <a:cs typeface="Verdana"/>
              </a:rPr>
              <a:t>process</a:t>
            </a:r>
            <a:endParaRPr sz="2800">
              <a:latin typeface="Verdana"/>
              <a:cs typeface="Verdana"/>
            </a:endParaRPr>
          </a:p>
          <a:p>
            <a:pPr marL="1782445">
              <a:lnSpc>
                <a:spcPct val="100000"/>
              </a:lnSpc>
              <a:spcBef>
                <a:spcPts val="45"/>
              </a:spcBef>
            </a:pPr>
            <a:r>
              <a:rPr sz="2400" i="1" dirty="0">
                <a:solidFill>
                  <a:srgbClr val="FF3300"/>
                </a:solidFill>
                <a:latin typeface="Verdana"/>
                <a:cs typeface="Verdana"/>
              </a:rPr>
              <a:t>define</a:t>
            </a:r>
            <a:endParaRPr sz="2400">
              <a:latin typeface="Verdana"/>
              <a:cs typeface="Verdana"/>
            </a:endParaRPr>
          </a:p>
          <a:p>
            <a:pPr marL="1069340" algn="ctr">
              <a:lnSpc>
                <a:spcPct val="100000"/>
              </a:lnSpc>
              <a:spcBef>
                <a:spcPts val="1620"/>
              </a:spcBef>
            </a:pPr>
            <a:r>
              <a:rPr sz="2400" dirty="0">
                <a:latin typeface="Verdana"/>
                <a:cs typeface="Verdana"/>
              </a:rPr>
              <a:t>Macro</a:t>
            </a:r>
            <a:r>
              <a:rPr sz="2400" spc="5" dirty="0">
                <a:latin typeface="Verdana"/>
                <a:cs typeface="Verdana"/>
              </a:rPr>
              <a:t> </a:t>
            </a:r>
            <a:r>
              <a:rPr sz="2400" dirty="0">
                <a:latin typeface="Verdana"/>
                <a:cs typeface="Verdana"/>
              </a:rPr>
              <a:t>processor</a:t>
            </a:r>
            <a:endParaRPr sz="2400">
              <a:latin typeface="Verdana"/>
              <a:cs typeface="Verdana"/>
            </a:endParaRPr>
          </a:p>
          <a:p>
            <a:pPr marL="586740" indent="1242695">
              <a:lnSpc>
                <a:spcPct val="100000"/>
              </a:lnSpc>
              <a:spcBef>
                <a:spcPts val="420"/>
              </a:spcBef>
            </a:pPr>
            <a:r>
              <a:rPr sz="2400" i="1" dirty="0">
                <a:latin typeface="Verdana"/>
                <a:cs typeface="Verdana"/>
              </a:rPr>
              <a:t>expand</a:t>
            </a:r>
            <a:endParaRPr sz="2400">
              <a:latin typeface="Verdana"/>
              <a:cs typeface="Verdana"/>
            </a:endParaRPr>
          </a:p>
          <a:p>
            <a:pPr marL="12700" marR="5487035" indent="574040">
              <a:lnSpc>
                <a:spcPct val="100000"/>
              </a:lnSpc>
              <a:spcBef>
                <a:spcPts val="1930"/>
              </a:spcBef>
            </a:pPr>
            <a:r>
              <a:rPr sz="2400" dirty="0">
                <a:latin typeface="Verdana"/>
                <a:cs typeface="Verdana"/>
              </a:rPr>
              <a:t>Marco data structure</a:t>
            </a:r>
            <a:endParaRPr sz="2400">
              <a:latin typeface="Verdana"/>
              <a:cs typeface="Verdana"/>
            </a:endParaRPr>
          </a:p>
          <a:p>
            <a:pPr marL="1069340" algn="ctr">
              <a:lnSpc>
                <a:spcPts val="2515"/>
              </a:lnSpc>
            </a:pPr>
            <a:r>
              <a:rPr sz="2400" dirty="0">
                <a:latin typeface="Verdana"/>
                <a:cs typeface="Verdana"/>
              </a:rPr>
              <a:t>Assembler</a:t>
            </a:r>
            <a:endParaRPr sz="2400">
              <a:latin typeface="Verdana"/>
              <a:cs typeface="Verdana"/>
            </a:endParaRPr>
          </a:p>
        </p:txBody>
      </p:sp>
      <p:sp>
        <p:nvSpPr>
          <p:cNvPr id="18" name="object 18"/>
          <p:cNvSpPr txBox="1">
            <a:spLocks noGrp="1"/>
          </p:cNvSpPr>
          <p:nvPr>
            <p:ph type="title"/>
          </p:nvPr>
        </p:nvSpPr>
        <p:spPr>
          <a:prstGeom prst="rect">
            <a:avLst/>
          </a:prstGeom>
        </p:spPr>
        <p:txBody>
          <a:bodyPr vert="horz" wrap="square" lIns="0" tIns="182122" rIns="0" bIns="0" rtlCol="0">
            <a:spAutoFit/>
          </a:bodyPr>
          <a:lstStyle/>
          <a:p>
            <a:pPr marL="1249680">
              <a:lnSpc>
                <a:spcPts val="4690"/>
              </a:lnSpc>
            </a:pPr>
            <a:r>
              <a:rPr sz="4000" b="1" dirty="0">
                <a:solidFill>
                  <a:srgbClr val="FF0000"/>
                </a:solidFill>
                <a:latin typeface="Verdana"/>
                <a:cs typeface="Verdana"/>
              </a:rPr>
              <a:t>Macro</a:t>
            </a:r>
            <a:r>
              <a:rPr sz="4000" b="1" spc="-10" dirty="0">
                <a:solidFill>
                  <a:srgbClr val="FF0000"/>
                </a:solidFill>
                <a:latin typeface="Verdana"/>
                <a:cs typeface="Verdana"/>
              </a:rPr>
              <a:t> </a:t>
            </a:r>
            <a:r>
              <a:rPr sz="4000" b="1" dirty="0">
                <a:solidFill>
                  <a:srgbClr val="FF0000"/>
                </a:solidFill>
                <a:latin typeface="Verdana"/>
                <a:cs typeface="Verdana"/>
              </a:rPr>
              <a:t>Process</a:t>
            </a:r>
            <a:endParaRPr sz="4000">
              <a:latin typeface="Verdana"/>
              <a:cs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3725" y="477510"/>
            <a:ext cx="6671945" cy="1205865"/>
          </a:xfrm>
          <a:prstGeom prst="rect">
            <a:avLst/>
          </a:prstGeom>
        </p:spPr>
        <p:txBody>
          <a:bodyPr vert="horz" wrap="square" lIns="0" tIns="0" rIns="0" bIns="0" rtlCol="0">
            <a:spAutoFit/>
          </a:bodyPr>
          <a:lstStyle/>
          <a:p>
            <a:pPr marL="12700">
              <a:lnSpc>
                <a:spcPct val="100000"/>
              </a:lnSpc>
              <a:tabLst>
                <a:tab pos="4793615" algn="l"/>
              </a:tabLst>
            </a:pPr>
            <a:r>
              <a:rPr sz="4000" b="1" spc="-5" dirty="0">
                <a:solidFill>
                  <a:srgbClr val="FF0000"/>
                </a:solidFill>
                <a:latin typeface="Verdana"/>
                <a:cs typeface="Verdana"/>
              </a:rPr>
              <a:t>Dat</a:t>
            </a:r>
            <a:r>
              <a:rPr sz="4000" b="1" dirty="0">
                <a:solidFill>
                  <a:srgbClr val="FF0000"/>
                </a:solidFill>
                <a:latin typeface="Verdana"/>
                <a:cs typeface="Verdana"/>
              </a:rPr>
              <a:t>a</a:t>
            </a:r>
            <a:r>
              <a:rPr sz="4000" b="1" spc="-10" dirty="0">
                <a:solidFill>
                  <a:srgbClr val="FF0000"/>
                </a:solidFill>
                <a:latin typeface="Verdana"/>
                <a:cs typeface="Verdana"/>
              </a:rPr>
              <a:t> </a:t>
            </a:r>
            <a:r>
              <a:rPr sz="4000" b="1" spc="-5" dirty="0">
                <a:solidFill>
                  <a:srgbClr val="FF0000"/>
                </a:solidFill>
                <a:latin typeface="Verdana"/>
                <a:cs typeface="Verdana"/>
              </a:rPr>
              <a:t>structure</a:t>
            </a:r>
            <a:r>
              <a:rPr sz="4000" b="1" dirty="0">
                <a:solidFill>
                  <a:srgbClr val="FF0000"/>
                </a:solidFill>
                <a:latin typeface="Verdana"/>
                <a:cs typeface="Verdana"/>
              </a:rPr>
              <a:t>s	</a:t>
            </a:r>
            <a:r>
              <a:rPr sz="4000" b="1" spc="-5" dirty="0">
                <a:solidFill>
                  <a:srgbClr val="FF0000"/>
                </a:solidFill>
                <a:latin typeface="Verdana"/>
                <a:cs typeface="Verdana"/>
              </a:rPr>
              <a:t>in</a:t>
            </a:r>
            <a:endParaRPr sz="4000">
              <a:latin typeface="Verdana"/>
              <a:cs typeface="Verdana"/>
            </a:endParaRPr>
          </a:p>
          <a:p>
            <a:pPr marL="1964689">
              <a:lnSpc>
                <a:spcPts val="4690"/>
              </a:lnSpc>
            </a:pPr>
            <a:r>
              <a:rPr sz="4000" b="1" dirty="0">
                <a:solidFill>
                  <a:srgbClr val="FF0000"/>
                </a:solidFill>
                <a:latin typeface="Verdana"/>
                <a:cs typeface="Verdana"/>
              </a:rPr>
              <a:t>Macro</a:t>
            </a:r>
            <a:r>
              <a:rPr sz="4000" b="1" spc="-10" dirty="0">
                <a:solidFill>
                  <a:srgbClr val="FF0000"/>
                </a:solidFill>
                <a:latin typeface="Verdana"/>
                <a:cs typeface="Verdana"/>
              </a:rPr>
              <a:t> </a:t>
            </a:r>
            <a:r>
              <a:rPr sz="4000" b="1" dirty="0">
                <a:solidFill>
                  <a:srgbClr val="FF0000"/>
                </a:solidFill>
                <a:latin typeface="Verdana"/>
                <a:cs typeface="Verdana"/>
              </a:rPr>
              <a:t>processor</a:t>
            </a:r>
            <a:endParaRPr sz="4000">
              <a:latin typeface="Verdana"/>
              <a:cs typeface="Verdana"/>
            </a:endParaRPr>
          </a:p>
        </p:txBody>
      </p:sp>
      <p:sp>
        <p:nvSpPr>
          <p:cNvPr id="3" name="object 3"/>
          <p:cNvSpPr txBox="1"/>
          <p:nvPr/>
        </p:nvSpPr>
        <p:spPr>
          <a:xfrm>
            <a:off x="905135" y="1941576"/>
            <a:ext cx="6878320" cy="2872581"/>
          </a:xfrm>
          <a:prstGeom prst="rect">
            <a:avLst/>
          </a:prstGeom>
        </p:spPr>
        <p:txBody>
          <a:bodyPr vert="horz" wrap="square" lIns="0" tIns="0" rIns="0" bIns="0" rtlCol="0">
            <a:spAutoFit/>
          </a:bodyPr>
          <a:lstStyle/>
          <a:p>
            <a:pPr marL="12700" marR="1027430">
              <a:lnSpc>
                <a:spcPct val="100000"/>
              </a:lnSpc>
            </a:pPr>
            <a:r>
              <a:rPr sz="3200" spc="-20" dirty="0">
                <a:latin typeface="Verdana"/>
                <a:cs typeface="Verdana"/>
              </a:rPr>
              <a:t>There are three main data structures involved </a:t>
            </a:r>
            <a:r>
              <a:rPr sz="3200" spc="-15" dirty="0">
                <a:latin typeface="Verdana"/>
                <a:cs typeface="Verdana"/>
              </a:rPr>
              <a:t>in </a:t>
            </a:r>
            <a:r>
              <a:rPr sz="3200" spc="-20" dirty="0">
                <a:latin typeface="Verdana"/>
                <a:cs typeface="Verdana"/>
              </a:rPr>
              <a:t>macro</a:t>
            </a:r>
            <a:r>
              <a:rPr sz="3200" spc="-15" dirty="0">
                <a:latin typeface="Verdana"/>
                <a:cs typeface="Verdana"/>
              </a:rPr>
              <a:t> </a:t>
            </a:r>
            <a:r>
              <a:rPr sz="3200" spc="-25" dirty="0">
                <a:latin typeface="Verdana"/>
                <a:cs typeface="Verdana"/>
              </a:rPr>
              <a:t>processo</a:t>
            </a:r>
            <a:r>
              <a:rPr sz="3200" spc="-15" dirty="0">
                <a:latin typeface="Verdana"/>
                <a:cs typeface="Verdana"/>
              </a:rPr>
              <a:t>r</a:t>
            </a:r>
            <a:r>
              <a:rPr sz="3200" spc="-5" dirty="0">
                <a:latin typeface="Verdana"/>
                <a:cs typeface="Verdana"/>
              </a:rPr>
              <a:t> </a:t>
            </a:r>
            <a:r>
              <a:rPr sz="3200" spc="-15" dirty="0">
                <a:latin typeface="Verdana"/>
                <a:cs typeface="Verdana"/>
              </a:rPr>
              <a:t>:</a:t>
            </a:r>
            <a:endParaRPr sz="3200" dirty="0">
              <a:latin typeface="Verdana"/>
              <a:cs typeface="Verdana"/>
            </a:endParaRPr>
          </a:p>
          <a:p>
            <a:pPr>
              <a:lnSpc>
                <a:spcPts val="3200"/>
              </a:lnSpc>
            </a:pPr>
            <a:endParaRPr sz="3200" dirty="0"/>
          </a:p>
          <a:p>
            <a:pPr marL="12700" marR="6350">
              <a:lnSpc>
                <a:spcPct val="100000"/>
              </a:lnSpc>
            </a:pPr>
            <a:r>
              <a:rPr sz="3200" spc="-25" dirty="0">
                <a:solidFill>
                  <a:srgbClr val="FF0065"/>
                </a:solidFill>
                <a:latin typeface="Verdana"/>
                <a:cs typeface="Verdana"/>
              </a:rPr>
              <a:t>DEFTAB</a:t>
            </a:r>
            <a:r>
              <a:rPr sz="3200" spc="-10" dirty="0">
                <a:solidFill>
                  <a:srgbClr val="FF0065"/>
                </a:solidFill>
                <a:latin typeface="Verdana"/>
                <a:cs typeface="Verdana"/>
              </a:rPr>
              <a:t> </a:t>
            </a:r>
            <a:r>
              <a:rPr sz="3200" spc="-15" dirty="0">
                <a:latin typeface="Verdana"/>
                <a:cs typeface="Verdana"/>
              </a:rPr>
              <a:t>:</a:t>
            </a:r>
            <a:r>
              <a:rPr sz="3200" dirty="0">
                <a:latin typeface="Verdana"/>
                <a:cs typeface="Verdana"/>
              </a:rPr>
              <a:t> </a:t>
            </a:r>
            <a:r>
              <a:rPr sz="3200" spc="-20" dirty="0">
                <a:latin typeface="Verdana"/>
                <a:cs typeface="Verdana"/>
              </a:rPr>
              <a:t>define</a:t>
            </a:r>
            <a:r>
              <a:rPr sz="3200" dirty="0">
                <a:latin typeface="Verdana"/>
                <a:cs typeface="Verdana"/>
              </a:rPr>
              <a:t> </a:t>
            </a:r>
            <a:r>
              <a:rPr sz="3200" spc="-20" dirty="0">
                <a:latin typeface="Verdana"/>
                <a:cs typeface="Verdana"/>
              </a:rPr>
              <a:t>table,</a:t>
            </a:r>
            <a:r>
              <a:rPr sz="3200" dirty="0">
                <a:latin typeface="Verdana"/>
                <a:cs typeface="Verdana"/>
              </a:rPr>
              <a:t> </a:t>
            </a:r>
            <a:r>
              <a:rPr sz="3200" spc="-20" dirty="0">
                <a:latin typeface="Verdana"/>
                <a:cs typeface="Verdana"/>
              </a:rPr>
              <a:t>the</a:t>
            </a:r>
            <a:r>
              <a:rPr sz="3200" dirty="0">
                <a:latin typeface="Verdana"/>
                <a:cs typeface="Verdana"/>
              </a:rPr>
              <a:t> </a:t>
            </a:r>
            <a:r>
              <a:rPr sz="3200" spc="-20" dirty="0">
                <a:latin typeface="Verdana"/>
                <a:cs typeface="Verdana"/>
              </a:rPr>
              <a:t>macro body,</a:t>
            </a:r>
            <a:endParaRPr sz="3200" dirty="0">
              <a:latin typeface="Verdana"/>
              <a:cs typeface="Verdana"/>
            </a:endParaRPr>
          </a:p>
        </p:txBody>
      </p:sp>
      <p:sp>
        <p:nvSpPr>
          <p:cNvPr id="4" name="object 4"/>
          <p:cNvSpPr txBox="1"/>
          <p:nvPr/>
        </p:nvSpPr>
        <p:spPr>
          <a:xfrm>
            <a:off x="905135" y="4851410"/>
            <a:ext cx="4674235" cy="1560830"/>
          </a:xfrm>
          <a:prstGeom prst="rect">
            <a:avLst/>
          </a:prstGeom>
        </p:spPr>
        <p:txBody>
          <a:bodyPr vert="horz" wrap="square" lIns="0" tIns="0" rIns="0" bIns="0" rtlCol="0">
            <a:spAutoFit/>
          </a:bodyPr>
          <a:lstStyle/>
          <a:p>
            <a:pPr marL="12700" marR="6350">
              <a:lnSpc>
                <a:spcPct val="100000"/>
              </a:lnSpc>
            </a:pPr>
            <a:r>
              <a:rPr sz="3200" spc="-25" dirty="0">
                <a:solidFill>
                  <a:srgbClr val="00009A"/>
                </a:solidFill>
                <a:latin typeface="Verdana"/>
                <a:cs typeface="Verdana"/>
              </a:rPr>
              <a:t>NAMTAB </a:t>
            </a:r>
            <a:r>
              <a:rPr sz="3200" spc="-15" dirty="0">
                <a:latin typeface="Verdana"/>
                <a:cs typeface="Verdana"/>
              </a:rPr>
              <a:t>: </a:t>
            </a:r>
            <a:r>
              <a:rPr sz="3200" spc="-25" dirty="0">
                <a:latin typeface="Verdana"/>
                <a:cs typeface="Verdana"/>
              </a:rPr>
              <a:t>name </a:t>
            </a:r>
            <a:r>
              <a:rPr sz="3200" spc="-20" dirty="0">
                <a:latin typeface="Verdana"/>
                <a:cs typeface="Verdana"/>
              </a:rPr>
              <a:t>table, DEFTAB,</a:t>
            </a:r>
            <a:endParaRPr sz="3200" dirty="0">
              <a:latin typeface="Verdana"/>
              <a:cs typeface="Verdana"/>
            </a:endParaRPr>
          </a:p>
          <a:p>
            <a:pPr marL="12700">
              <a:lnSpc>
                <a:spcPct val="100000"/>
              </a:lnSpc>
              <a:spcBef>
                <a:spcPts val="760"/>
              </a:spcBef>
            </a:pPr>
            <a:r>
              <a:rPr sz="3200" spc="-25" dirty="0">
                <a:solidFill>
                  <a:srgbClr val="5E93C9"/>
                </a:solidFill>
                <a:latin typeface="Verdana"/>
                <a:cs typeface="Verdana"/>
              </a:rPr>
              <a:t>ARGTAB </a:t>
            </a:r>
            <a:r>
              <a:rPr sz="3200" spc="-15" dirty="0">
                <a:latin typeface="Verdana"/>
                <a:cs typeface="Verdana"/>
              </a:rPr>
              <a:t>:</a:t>
            </a:r>
            <a:r>
              <a:rPr sz="3200" spc="-5" dirty="0">
                <a:latin typeface="Verdana"/>
                <a:cs typeface="Verdana"/>
              </a:rPr>
              <a:t> </a:t>
            </a:r>
            <a:r>
              <a:rPr sz="3200" spc="-20" dirty="0">
                <a:latin typeface="Verdana"/>
                <a:cs typeface="Verdana"/>
              </a:rPr>
              <a:t>arguments.</a:t>
            </a:r>
            <a:endParaRPr sz="3200" dirty="0">
              <a:latin typeface="Verdana"/>
              <a:cs typeface="Verdana"/>
            </a:endParaRPr>
          </a:p>
        </p:txBody>
      </p:sp>
      <p:sp>
        <p:nvSpPr>
          <p:cNvPr id="5" name="object 5"/>
          <p:cNvSpPr txBox="1"/>
          <p:nvPr/>
        </p:nvSpPr>
        <p:spPr>
          <a:xfrm>
            <a:off x="5840256" y="4851410"/>
            <a:ext cx="1682114" cy="489584"/>
          </a:xfrm>
          <a:prstGeom prst="rect">
            <a:avLst/>
          </a:prstGeom>
        </p:spPr>
        <p:txBody>
          <a:bodyPr vert="horz" wrap="square" lIns="0" tIns="0" rIns="0" bIns="0" rtlCol="0">
            <a:spAutoFit/>
          </a:bodyPr>
          <a:lstStyle/>
          <a:p>
            <a:pPr marL="12700">
              <a:lnSpc>
                <a:spcPct val="100000"/>
              </a:lnSpc>
            </a:pPr>
            <a:r>
              <a:rPr sz="3200" spc="-20" dirty="0">
                <a:latin typeface="Verdana"/>
                <a:cs typeface="Verdana"/>
              </a:rPr>
              <a:t>index to</a:t>
            </a:r>
            <a:endParaRPr sz="3200">
              <a:latin typeface="Verdana"/>
              <a:cs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901699" y="1727140"/>
            <a:ext cx="7620001" cy="2000548"/>
          </a:xfrm>
        </p:spPr>
        <p:txBody>
          <a:bodyPr/>
          <a:lstStyle/>
          <a:p>
            <a:r>
              <a:rPr lang="zh-TW" altLang="en-US" sz="2600" dirty="0" smtClean="0">
                <a:solidFill>
                  <a:schemeClr val="tx1"/>
                </a:solidFill>
              </a:rPr>
              <a:t>　　</a:t>
            </a:r>
            <a:r>
              <a:rPr lang="en-US" altLang="zh-TW" sz="2600" dirty="0" smtClean="0">
                <a:solidFill>
                  <a:schemeClr val="tx1"/>
                </a:solidFill>
              </a:rPr>
              <a:t>Two-pass macro processor in which all macro definitions during the first pass, and invocation statements are expanded during the second pass, macro instruction definitions in Fig. 4.3.</a:t>
            </a:r>
            <a:endParaRPr lang="zh-TW" altLang="en-US" sz="2600" dirty="0">
              <a:solidFill>
                <a:schemeClr val="tx1"/>
              </a:solidFill>
            </a:endParaRPr>
          </a:p>
        </p:txBody>
      </p:sp>
      <p:sp>
        <p:nvSpPr>
          <p:cNvPr id="4" name="object 2"/>
          <p:cNvSpPr txBox="1"/>
          <p:nvPr/>
        </p:nvSpPr>
        <p:spPr>
          <a:xfrm>
            <a:off x="1133725" y="477510"/>
            <a:ext cx="6671945" cy="1205865"/>
          </a:xfrm>
          <a:prstGeom prst="rect">
            <a:avLst/>
          </a:prstGeom>
        </p:spPr>
        <p:txBody>
          <a:bodyPr vert="horz" wrap="square" lIns="0" tIns="0" rIns="0" bIns="0" rtlCol="0">
            <a:spAutoFit/>
          </a:bodyPr>
          <a:lstStyle/>
          <a:p>
            <a:pPr marL="12700">
              <a:lnSpc>
                <a:spcPct val="100000"/>
              </a:lnSpc>
              <a:tabLst>
                <a:tab pos="4793615" algn="l"/>
              </a:tabLst>
            </a:pPr>
            <a:r>
              <a:rPr sz="4000" b="1" spc="-5" dirty="0">
                <a:solidFill>
                  <a:srgbClr val="FF0000"/>
                </a:solidFill>
                <a:latin typeface="Verdana"/>
                <a:cs typeface="Verdana"/>
              </a:rPr>
              <a:t>Dat</a:t>
            </a:r>
            <a:r>
              <a:rPr sz="4000" b="1" dirty="0">
                <a:solidFill>
                  <a:srgbClr val="FF0000"/>
                </a:solidFill>
                <a:latin typeface="Verdana"/>
                <a:cs typeface="Verdana"/>
              </a:rPr>
              <a:t>a</a:t>
            </a:r>
            <a:r>
              <a:rPr sz="4000" b="1" spc="-10" dirty="0">
                <a:solidFill>
                  <a:srgbClr val="FF0000"/>
                </a:solidFill>
                <a:latin typeface="Verdana"/>
                <a:cs typeface="Verdana"/>
              </a:rPr>
              <a:t> </a:t>
            </a:r>
            <a:r>
              <a:rPr sz="4000" b="1" spc="-5" dirty="0">
                <a:solidFill>
                  <a:srgbClr val="FF0000"/>
                </a:solidFill>
                <a:latin typeface="Verdana"/>
                <a:cs typeface="Verdana"/>
              </a:rPr>
              <a:t>structure</a:t>
            </a:r>
            <a:r>
              <a:rPr sz="4000" b="1" dirty="0">
                <a:solidFill>
                  <a:srgbClr val="FF0000"/>
                </a:solidFill>
                <a:latin typeface="Verdana"/>
                <a:cs typeface="Verdana"/>
              </a:rPr>
              <a:t>s	</a:t>
            </a:r>
            <a:r>
              <a:rPr sz="4000" b="1" spc="-5" dirty="0">
                <a:solidFill>
                  <a:srgbClr val="FF0000"/>
                </a:solidFill>
                <a:latin typeface="Verdana"/>
                <a:cs typeface="Verdana"/>
              </a:rPr>
              <a:t>in</a:t>
            </a:r>
            <a:endParaRPr sz="4000">
              <a:latin typeface="Verdana"/>
              <a:cs typeface="Verdana"/>
            </a:endParaRPr>
          </a:p>
          <a:p>
            <a:pPr marL="1964689">
              <a:lnSpc>
                <a:spcPts val="4690"/>
              </a:lnSpc>
            </a:pPr>
            <a:r>
              <a:rPr sz="4000" b="1" dirty="0">
                <a:solidFill>
                  <a:srgbClr val="FF0000"/>
                </a:solidFill>
                <a:latin typeface="Verdana"/>
                <a:cs typeface="Verdana"/>
              </a:rPr>
              <a:t>Macro</a:t>
            </a:r>
            <a:r>
              <a:rPr sz="4000" b="1" spc="-10" dirty="0">
                <a:solidFill>
                  <a:srgbClr val="FF0000"/>
                </a:solidFill>
                <a:latin typeface="Verdana"/>
                <a:cs typeface="Verdana"/>
              </a:rPr>
              <a:t> </a:t>
            </a:r>
            <a:r>
              <a:rPr sz="4000" b="1" dirty="0">
                <a:solidFill>
                  <a:srgbClr val="FF0000"/>
                </a:solidFill>
                <a:latin typeface="Verdana"/>
                <a:cs typeface="Verdana"/>
              </a:rPr>
              <a:t>processor</a:t>
            </a:r>
            <a:endParaRPr sz="4000">
              <a:latin typeface="Verdana"/>
              <a:cs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a:spLocks noGrp="1"/>
          </p:cNvSpPr>
          <p:nvPr>
            <p:ph type="body" idx="1"/>
          </p:nvPr>
        </p:nvSpPr>
        <p:spPr>
          <a:xfrm>
            <a:off x="901699" y="1727140"/>
            <a:ext cx="7620001" cy="4401205"/>
          </a:xfrm>
        </p:spPr>
        <p:txBody>
          <a:bodyPr/>
          <a:lstStyle/>
          <a:p>
            <a:r>
              <a:rPr lang="zh-TW" altLang="en-US" sz="2600" dirty="0" smtClean="0">
                <a:solidFill>
                  <a:schemeClr val="tx1"/>
                </a:solidFill>
              </a:rPr>
              <a:t>　　</a:t>
            </a:r>
            <a:r>
              <a:rPr lang="en-US" altLang="zh-TW" sz="2600" dirty="0" smtClean="0">
                <a:solidFill>
                  <a:schemeClr val="tx1"/>
                </a:solidFill>
              </a:rPr>
              <a:t>Processor that can alternate between macro definition is able to handle macros like those in Fig. 4.3. Macro invocation statement that preceded the definition of the confusing anyone reading the program.</a:t>
            </a:r>
            <a:endParaRPr lang="en-US" altLang="zh-TW" sz="2600" smtClean="0">
              <a:solidFill>
                <a:schemeClr val="tx1"/>
              </a:solidFill>
            </a:endParaRPr>
          </a:p>
          <a:p>
            <a:endParaRPr lang="en-US" altLang="zh-TW" sz="2600" dirty="0" smtClean="0">
              <a:solidFill>
                <a:schemeClr val="tx1"/>
              </a:solidFill>
            </a:endParaRPr>
          </a:p>
          <a:p>
            <a:r>
              <a:rPr lang="zh-TW" altLang="en-US" sz="2600" dirty="0" smtClean="0">
                <a:solidFill>
                  <a:schemeClr val="tx1"/>
                </a:solidFill>
              </a:rPr>
              <a:t>　　</a:t>
            </a:r>
            <a:r>
              <a:rPr lang="en-US" altLang="zh-TW" sz="2600" dirty="0" smtClean="0">
                <a:solidFill>
                  <a:schemeClr val="tx1"/>
                </a:solidFill>
              </a:rPr>
              <a:t>Definition table (DEFTAB), comment lines the macro definition are not DEFTAB. The macro entered into NAMTAB, an index to DEFTAB. For the beginning and end in DEFTAB.</a:t>
            </a:r>
            <a:endParaRPr lang="zh-TW" altLang="en-US" sz="2600" dirty="0">
              <a:solidFill>
                <a:schemeClr val="tx1"/>
              </a:solidFill>
            </a:endParaRPr>
          </a:p>
        </p:txBody>
      </p:sp>
      <p:sp>
        <p:nvSpPr>
          <p:cNvPr id="5" name="object 2"/>
          <p:cNvSpPr txBox="1"/>
          <p:nvPr/>
        </p:nvSpPr>
        <p:spPr>
          <a:xfrm>
            <a:off x="1133725" y="477510"/>
            <a:ext cx="6671945" cy="1205865"/>
          </a:xfrm>
          <a:prstGeom prst="rect">
            <a:avLst/>
          </a:prstGeom>
        </p:spPr>
        <p:txBody>
          <a:bodyPr vert="horz" wrap="square" lIns="0" tIns="0" rIns="0" bIns="0" rtlCol="0">
            <a:spAutoFit/>
          </a:bodyPr>
          <a:lstStyle/>
          <a:p>
            <a:pPr marL="12700">
              <a:lnSpc>
                <a:spcPct val="100000"/>
              </a:lnSpc>
              <a:tabLst>
                <a:tab pos="4793615" algn="l"/>
              </a:tabLst>
            </a:pPr>
            <a:r>
              <a:rPr sz="4000" b="1" spc="-5" dirty="0">
                <a:solidFill>
                  <a:srgbClr val="FF0000"/>
                </a:solidFill>
                <a:latin typeface="Verdana"/>
                <a:cs typeface="Verdana"/>
              </a:rPr>
              <a:t>Dat</a:t>
            </a:r>
            <a:r>
              <a:rPr sz="4000" b="1" dirty="0">
                <a:solidFill>
                  <a:srgbClr val="FF0000"/>
                </a:solidFill>
                <a:latin typeface="Verdana"/>
                <a:cs typeface="Verdana"/>
              </a:rPr>
              <a:t>a</a:t>
            </a:r>
            <a:r>
              <a:rPr sz="4000" b="1" spc="-10" dirty="0">
                <a:solidFill>
                  <a:srgbClr val="FF0000"/>
                </a:solidFill>
                <a:latin typeface="Verdana"/>
                <a:cs typeface="Verdana"/>
              </a:rPr>
              <a:t> </a:t>
            </a:r>
            <a:r>
              <a:rPr sz="4000" b="1" spc="-5" dirty="0">
                <a:solidFill>
                  <a:srgbClr val="FF0000"/>
                </a:solidFill>
                <a:latin typeface="Verdana"/>
                <a:cs typeface="Verdana"/>
              </a:rPr>
              <a:t>structure</a:t>
            </a:r>
            <a:r>
              <a:rPr sz="4000" b="1" dirty="0">
                <a:solidFill>
                  <a:srgbClr val="FF0000"/>
                </a:solidFill>
                <a:latin typeface="Verdana"/>
                <a:cs typeface="Verdana"/>
              </a:rPr>
              <a:t>s	</a:t>
            </a:r>
            <a:r>
              <a:rPr sz="4000" b="1" spc="-5" dirty="0">
                <a:solidFill>
                  <a:srgbClr val="FF0000"/>
                </a:solidFill>
                <a:latin typeface="Verdana"/>
                <a:cs typeface="Verdana"/>
              </a:rPr>
              <a:t>in</a:t>
            </a:r>
            <a:endParaRPr sz="4000" dirty="0">
              <a:latin typeface="Verdana"/>
              <a:cs typeface="Verdana"/>
            </a:endParaRPr>
          </a:p>
          <a:p>
            <a:pPr marL="1964689">
              <a:lnSpc>
                <a:spcPts val="4690"/>
              </a:lnSpc>
            </a:pPr>
            <a:r>
              <a:rPr sz="4000" b="1" dirty="0">
                <a:solidFill>
                  <a:srgbClr val="FF0000"/>
                </a:solidFill>
                <a:latin typeface="Verdana"/>
                <a:cs typeface="Verdana"/>
              </a:rPr>
              <a:t>Macro</a:t>
            </a:r>
            <a:r>
              <a:rPr sz="4000" b="1" spc="-10" dirty="0">
                <a:solidFill>
                  <a:srgbClr val="FF0000"/>
                </a:solidFill>
                <a:latin typeface="Verdana"/>
                <a:cs typeface="Verdana"/>
              </a:rPr>
              <a:t> </a:t>
            </a:r>
            <a:r>
              <a:rPr sz="4000" b="1" dirty="0">
                <a:solidFill>
                  <a:srgbClr val="FF0000"/>
                </a:solidFill>
                <a:latin typeface="Verdana"/>
                <a:cs typeface="Verdana"/>
              </a:rPr>
              <a:t>processor</a:t>
            </a:r>
            <a:endParaRPr sz="4000" dirty="0">
              <a:latin typeface="Verdana"/>
              <a:cs typeface="Verdan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758315"/>
            <a:ext cx="8420620" cy="5478423"/>
          </a:xfrm>
        </p:spPr>
        <p:txBody>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sz="1200" dirty="0" smtClean="0"/>
          </a:p>
          <a:p>
            <a:endParaRPr lang="en-US" altLang="zh-TW" sz="1200" dirty="0"/>
          </a:p>
          <a:p>
            <a:endParaRPr lang="en-US" altLang="zh-TW" sz="1200" dirty="0" smtClean="0"/>
          </a:p>
          <a:p>
            <a:endParaRPr lang="en-US" altLang="zh-TW" sz="1200" dirty="0"/>
          </a:p>
          <a:p>
            <a:r>
              <a:rPr lang="en-US" altLang="zh-TW" sz="2600" dirty="0" smtClean="0">
                <a:solidFill>
                  <a:schemeClr val="tx1"/>
                </a:solidFill>
              </a:rPr>
              <a:t>Figure 4.3 Example of the definition of macros 			within a macro body</a:t>
            </a:r>
          </a:p>
          <a:p>
            <a:endParaRPr lang="zh-TW"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980" y="166038"/>
            <a:ext cx="5381203" cy="570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054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682115"/>
            <a:ext cx="8420620" cy="3200876"/>
          </a:xfrm>
        </p:spPr>
        <p:txBody>
          <a:bodyPr/>
          <a:lstStyle/>
          <a:p>
            <a:r>
              <a:rPr lang="zh-TW" altLang="en-US" sz="2600" dirty="0" smtClean="0"/>
              <a:t>　</a:t>
            </a:r>
            <a:r>
              <a:rPr lang="zh-TW" altLang="en-US" sz="2600" dirty="0" smtClean="0">
                <a:solidFill>
                  <a:schemeClr val="tx1"/>
                </a:solidFill>
              </a:rPr>
              <a:t>　</a:t>
            </a:r>
            <a:r>
              <a:rPr lang="en-US" altLang="zh-TW" sz="2600" dirty="0" smtClean="0">
                <a:solidFill>
                  <a:schemeClr val="tx1"/>
                </a:solidFill>
              </a:rPr>
              <a:t>Argument table (ARGTAB), the arguments are stored in ARGTAB according to their position in the argument list. ARGTAB are substituted for the corresponding parameters in the macro body.</a:t>
            </a:r>
          </a:p>
          <a:p>
            <a:endParaRPr lang="en-US" altLang="zh-TW" sz="2600" dirty="0" smtClean="0">
              <a:solidFill>
                <a:schemeClr val="tx1"/>
              </a:solidFill>
            </a:endParaRPr>
          </a:p>
          <a:p>
            <a:r>
              <a:rPr lang="zh-TW" altLang="en-US" sz="2600" dirty="0">
                <a:solidFill>
                  <a:schemeClr val="tx1"/>
                </a:solidFill>
              </a:rPr>
              <a:t>　</a:t>
            </a:r>
            <a:r>
              <a:rPr lang="zh-TW" altLang="en-US" sz="2600" dirty="0" smtClean="0">
                <a:solidFill>
                  <a:schemeClr val="tx1"/>
                </a:solidFill>
              </a:rPr>
              <a:t>　</a:t>
            </a:r>
            <a:r>
              <a:rPr lang="en-US" altLang="zh-TW" sz="2600" dirty="0" smtClean="0">
                <a:solidFill>
                  <a:schemeClr val="tx1"/>
                </a:solidFill>
              </a:rPr>
              <a:t>Figure. 4.4(a) shows the definition, entry in NAMTAB identifying the beginning and end of the definition.</a:t>
            </a:r>
            <a:endParaRPr lang="zh-TW" altLang="en-US" sz="2600" dirty="0">
              <a:solidFill>
                <a:schemeClr val="tx1"/>
              </a:solidFill>
            </a:endParaRPr>
          </a:p>
        </p:txBody>
      </p:sp>
      <p:sp>
        <p:nvSpPr>
          <p:cNvPr id="4"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4793615" algn="l"/>
              </a:tabLst>
            </a:pPr>
            <a:r>
              <a:rPr sz="4000" b="1" spc="-5" dirty="0">
                <a:solidFill>
                  <a:srgbClr val="FF0000"/>
                </a:solidFill>
                <a:latin typeface="Verdana"/>
                <a:cs typeface="Verdana"/>
              </a:rPr>
              <a:t>Dat</a:t>
            </a:r>
            <a:r>
              <a:rPr sz="4000" b="1" dirty="0">
                <a:solidFill>
                  <a:srgbClr val="FF0000"/>
                </a:solidFill>
                <a:latin typeface="Verdana"/>
                <a:cs typeface="Verdana"/>
              </a:rPr>
              <a:t>a</a:t>
            </a:r>
            <a:r>
              <a:rPr sz="4000" b="1" spc="-10" dirty="0">
                <a:solidFill>
                  <a:srgbClr val="FF0000"/>
                </a:solidFill>
                <a:latin typeface="Verdana"/>
                <a:cs typeface="Verdana"/>
              </a:rPr>
              <a:t> </a:t>
            </a:r>
            <a:r>
              <a:rPr sz="4000" b="1" spc="-5" dirty="0">
                <a:solidFill>
                  <a:srgbClr val="FF0000"/>
                </a:solidFill>
                <a:latin typeface="Verdana"/>
                <a:cs typeface="Verdana"/>
              </a:rPr>
              <a:t>structure</a:t>
            </a:r>
            <a:r>
              <a:rPr sz="4000" b="1" dirty="0">
                <a:solidFill>
                  <a:srgbClr val="FF0000"/>
                </a:solidFill>
                <a:latin typeface="Verdana"/>
                <a:cs typeface="Verdana"/>
              </a:rPr>
              <a:t>s	</a:t>
            </a:r>
            <a:r>
              <a:rPr sz="4000" b="1" spc="-5" dirty="0">
                <a:solidFill>
                  <a:srgbClr val="FF0000"/>
                </a:solidFill>
                <a:latin typeface="Verdana"/>
                <a:cs typeface="Verdana"/>
              </a:rPr>
              <a:t>in</a:t>
            </a:r>
            <a:endParaRPr sz="4000" dirty="0">
              <a:latin typeface="Verdana"/>
              <a:cs typeface="Verdana"/>
            </a:endParaRPr>
          </a:p>
          <a:p>
            <a:pPr marL="1964689">
              <a:lnSpc>
                <a:spcPts val="4690"/>
              </a:lnSpc>
            </a:pPr>
            <a:r>
              <a:rPr sz="4000" b="1" dirty="0">
                <a:solidFill>
                  <a:srgbClr val="FF0000"/>
                </a:solidFill>
                <a:latin typeface="Verdana"/>
                <a:cs typeface="Verdana"/>
              </a:rPr>
              <a:t>Macro</a:t>
            </a:r>
            <a:r>
              <a:rPr sz="4000" b="1" spc="-10" dirty="0">
                <a:solidFill>
                  <a:srgbClr val="FF0000"/>
                </a:solidFill>
                <a:latin typeface="Verdana"/>
                <a:cs typeface="Verdana"/>
              </a:rPr>
              <a:t> </a:t>
            </a:r>
            <a:r>
              <a:rPr sz="4000" b="1" dirty="0">
                <a:solidFill>
                  <a:srgbClr val="FF0000"/>
                </a:solidFill>
                <a:latin typeface="Verdana"/>
                <a:cs typeface="Verdana"/>
              </a:rPr>
              <a:t>processor</a:t>
            </a:r>
            <a:endParaRPr sz="4000" dirty="0">
              <a:latin typeface="Verdana"/>
              <a:cs typeface="Verdana"/>
            </a:endParaRPr>
          </a:p>
        </p:txBody>
      </p:sp>
    </p:spTree>
    <p:extLst>
      <p:ext uri="{BB962C8B-B14F-4D97-AF65-F5344CB8AC3E}">
        <p14:creationId xmlns:p14="http://schemas.microsoft.com/office/powerpoint/2010/main" val="2128140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678980" y="0"/>
            <a:ext cx="5480446" cy="6782858"/>
          </a:xfrm>
          <a:prstGeom prst="rect">
            <a:avLst/>
          </a:prstGeom>
        </p:spPr>
      </p:pic>
    </p:spTree>
    <p:extLst>
      <p:ext uri="{BB962C8B-B14F-4D97-AF65-F5344CB8AC3E}">
        <p14:creationId xmlns:p14="http://schemas.microsoft.com/office/powerpoint/2010/main" val="1057878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605915"/>
            <a:ext cx="8420620" cy="3600986"/>
          </a:xfrm>
        </p:spPr>
        <p:txBody>
          <a:bodyPr/>
          <a:lstStyle/>
          <a:p>
            <a:r>
              <a:rPr lang="zh-TW" altLang="en-US" sz="2600" dirty="0" smtClean="0"/>
              <a:t>　　</a:t>
            </a:r>
            <a:r>
              <a:rPr lang="en-US" altLang="zh-TW" sz="2600" dirty="0" smtClean="0">
                <a:solidFill>
                  <a:schemeClr val="tx1"/>
                </a:solidFill>
              </a:rPr>
              <a:t>The parameter &amp;INDEV has been converted to ?1 (indicating the first parameter in the prototype), &amp;BUFADR has been converted to ?2, and so on. Notation is recognized in a line from DEFTAB.</a:t>
            </a:r>
          </a:p>
          <a:p>
            <a:r>
              <a:rPr lang="zh-TW" altLang="en-US" sz="2600" dirty="0">
                <a:solidFill>
                  <a:schemeClr val="tx1"/>
                </a:solidFill>
              </a:rPr>
              <a:t>　</a:t>
            </a:r>
            <a:r>
              <a:rPr lang="zh-TW" altLang="en-US" sz="2600" dirty="0" smtClean="0">
                <a:solidFill>
                  <a:schemeClr val="tx1"/>
                </a:solidFill>
              </a:rPr>
              <a:t>　</a:t>
            </a:r>
            <a:r>
              <a:rPr lang="en-US" altLang="zh-TW" sz="2600" dirty="0" smtClean="0">
                <a:solidFill>
                  <a:schemeClr val="tx1"/>
                </a:solidFill>
              </a:rPr>
              <a:t>The procedure DEFINE, which is called when the beginning of a macro definition is recognized, DEFTAB and NAMTAB. EXPAND is called to set up the argument values in ARGTAB.</a:t>
            </a:r>
            <a:endParaRPr lang="zh-TW" altLang="en-US" sz="2600" dirty="0"/>
          </a:p>
        </p:txBody>
      </p:sp>
      <p:sp>
        <p:nvSpPr>
          <p:cNvPr id="4" name="object 2"/>
          <p:cNvSpPr txBox="1">
            <a:spLocks noGrp="1"/>
          </p:cNvSpPr>
          <p:nvPr>
            <p:ph type="title"/>
          </p:nvPr>
        </p:nvSpPr>
        <p:spPr>
          <a:xfrm>
            <a:off x="353449" y="295132"/>
            <a:ext cx="8411700" cy="1098550"/>
          </a:xfrm>
          <a:prstGeom prst="rect">
            <a:avLst/>
          </a:prstGeom>
        </p:spPr>
        <p:txBody>
          <a:bodyPr vert="horz" wrap="square" lIns="0" tIns="0" rIns="0" bIns="0" rtlCol="0">
            <a:spAutoFit/>
          </a:bodyPr>
          <a:lstStyle/>
          <a:p>
            <a:pPr marL="12700">
              <a:lnSpc>
                <a:spcPct val="100000"/>
              </a:lnSpc>
              <a:tabLst>
                <a:tab pos="4793615" algn="l"/>
              </a:tabLst>
            </a:pPr>
            <a:r>
              <a:rPr sz="4000" b="1" spc="-5" dirty="0">
                <a:solidFill>
                  <a:srgbClr val="FF0000"/>
                </a:solidFill>
                <a:latin typeface="Verdana"/>
                <a:cs typeface="Verdana"/>
              </a:rPr>
              <a:t>Dat</a:t>
            </a:r>
            <a:r>
              <a:rPr sz="4000" b="1" dirty="0">
                <a:solidFill>
                  <a:srgbClr val="FF0000"/>
                </a:solidFill>
                <a:latin typeface="Verdana"/>
                <a:cs typeface="Verdana"/>
              </a:rPr>
              <a:t>a</a:t>
            </a:r>
            <a:r>
              <a:rPr sz="4000" b="1" spc="-10" dirty="0">
                <a:solidFill>
                  <a:srgbClr val="FF0000"/>
                </a:solidFill>
                <a:latin typeface="Verdana"/>
                <a:cs typeface="Verdana"/>
              </a:rPr>
              <a:t> </a:t>
            </a:r>
            <a:r>
              <a:rPr sz="4000" b="1" spc="-5" dirty="0">
                <a:solidFill>
                  <a:srgbClr val="FF0000"/>
                </a:solidFill>
                <a:latin typeface="Verdana"/>
                <a:cs typeface="Verdana"/>
              </a:rPr>
              <a:t>structure</a:t>
            </a:r>
            <a:r>
              <a:rPr sz="4000" b="1" dirty="0">
                <a:solidFill>
                  <a:srgbClr val="FF0000"/>
                </a:solidFill>
                <a:latin typeface="Verdana"/>
                <a:cs typeface="Verdana"/>
              </a:rPr>
              <a:t>s	</a:t>
            </a:r>
            <a:r>
              <a:rPr sz="4000" b="1" spc="-5" dirty="0">
                <a:solidFill>
                  <a:srgbClr val="FF0000"/>
                </a:solidFill>
                <a:latin typeface="Verdana"/>
                <a:cs typeface="Verdana"/>
              </a:rPr>
              <a:t>in</a:t>
            </a:r>
            <a:endParaRPr sz="4000" dirty="0">
              <a:latin typeface="Verdana"/>
              <a:cs typeface="Verdana"/>
            </a:endParaRPr>
          </a:p>
          <a:p>
            <a:pPr marL="1964689">
              <a:lnSpc>
                <a:spcPts val="4690"/>
              </a:lnSpc>
            </a:pPr>
            <a:r>
              <a:rPr sz="4000" b="1" dirty="0">
                <a:solidFill>
                  <a:srgbClr val="FF0000"/>
                </a:solidFill>
                <a:latin typeface="Verdana"/>
                <a:cs typeface="Verdana"/>
              </a:rPr>
              <a:t>Macro</a:t>
            </a:r>
            <a:r>
              <a:rPr sz="4000" b="1" spc="-10" dirty="0">
                <a:solidFill>
                  <a:srgbClr val="FF0000"/>
                </a:solidFill>
                <a:latin typeface="Verdana"/>
                <a:cs typeface="Verdana"/>
              </a:rPr>
              <a:t> </a:t>
            </a:r>
            <a:r>
              <a:rPr sz="4000" b="1" dirty="0">
                <a:solidFill>
                  <a:srgbClr val="FF0000"/>
                </a:solidFill>
                <a:latin typeface="Verdana"/>
                <a:cs typeface="Verdana"/>
              </a:rPr>
              <a:t>processor</a:t>
            </a:r>
            <a:endParaRPr sz="4000" dirty="0">
              <a:latin typeface="Verdana"/>
              <a:cs typeface="Verdana"/>
            </a:endParaRPr>
          </a:p>
        </p:txBody>
      </p:sp>
    </p:spTree>
    <p:extLst>
      <p:ext uri="{BB962C8B-B14F-4D97-AF65-F5344CB8AC3E}">
        <p14:creationId xmlns:p14="http://schemas.microsoft.com/office/powerpoint/2010/main" val="4250764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593850"/>
            <a:ext cx="8420620" cy="5109091"/>
          </a:xfrm>
        </p:spPr>
        <p:txBody>
          <a:bodyPr/>
          <a:lstStyle/>
          <a:p>
            <a:r>
              <a:rPr lang="zh-TW" altLang="en-US" sz="2600" dirty="0" smtClean="0">
                <a:solidFill>
                  <a:schemeClr val="tx1"/>
                </a:solidFill>
              </a:rPr>
              <a:t>　　</a:t>
            </a:r>
            <a:r>
              <a:rPr lang="en-US" altLang="zh-TW" sz="2600" dirty="0" smtClean="0">
                <a:solidFill>
                  <a:schemeClr val="tx1"/>
                </a:solidFill>
              </a:rPr>
              <a:t>The normal approach would be to directive is reached. DEFINE procedure maintains named LEVEL. Each time a MACRO directive is read, the value of LEVEL is increased by 1; MEND directive is read, the value of LEVEL is decreased by 1.</a:t>
            </a:r>
          </a:p>
          <a:p>
            <a:endParaRPr lang="en-US" altLang="zh-TW" sz="2600" dirty="0">
              <a:solidFill>
                <a:schemeClr val="tx1"/>
              </a:solidFill>
            </a:endParaRPr>
          </a:p>
          <a:p>
            <a:endParaRPr lang="en-US" altLang="zh-TW" sz="2600" dirty="0" smtClean="0">
              <a:solidFill>
                <a:schemeClr val="tx1"/>
              </a:solidFill>
            </a:endParaRPr>
          </a:p>
          <a:p>
            <a:endParaRPr lang="en-US" altLang="zh-TW" sz="2600" dirty="0">
              <a:solidFill>
                <a:schemeClr val="tx1"/>
              </a:solidFill>
            </a:endParaRPr>
          </a:p>
          <a:p>
            <a:endParaRPr lang="en-US" altLang="zh-TW" sz="2600" dirty="0" smtClean="0">
              <a:solidFill>
                <a:schemeClr val="tx1"/>
              </a:solidFill>
            </a:endParaRPr>
          </a:p>
          <a:p>
            <a:endParaRPr lang="en-US" altLang="zh-TW" sz="2600" dirty="0">
              <a:solidFill>
                <a:schemeClr val="tx1"/>
              </a:solidFill>
            </a:endParaRPr>
          </a:p>
          <a:p>
            <a:endParaRPr lang="en-US" altLang="zh-TW" sz="2600" dirty="0" smtClean="0">
              <a:solidFill>
                <a:schemeClr val="tx1"/>
              </a:solidFill>
            </a:endParaRPr>
          </a:p>
          <a:p>
            <a:endParaRPr lang="en-US" altLang="zh-TW" sz="2600" dirty="0" smtClean="0">
              <a:solidFill>
                <a:schemeClr val="tx1"/>
              </a:solidFill>
            </a:endParaRPr>
          </a:p>
          <a:p>
            <a:r>
              <a:rPr lang="en-US" altLang="zh-TW" sz="2200" dirty="0" smtClean="0">
                <a:solidFill>
                  <a:schemeClr val="tx1"/>
                </a:solidFill>
              </a:rPr>
              <a:t>Figure  4.5 Algorithm for a one-pass macro processor</a:t>
            </a:r>
            <a:endParaRPr lang="zh-TW" altLang="en-US" sz="2200" dirty="0">
              <a:solidFill>
                <a:schemeClr val="tx1"/>
              </a:solidFill>
            </a:endParaRPr>
          </a:p>
        </p:txBody>
      </p:sp>
      <p:sp>
        <p:nvSpPr>
          <p:cNvPr id="4"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4793615" algn="l"/>
              </a:tabLst>
            </a:pPr>
            <a:r>
              <a:rPr sz="4000" b="1" spc="-5" dirty="0">
                <a:solidFill>
                  <a:srgbClr val="FF0000"/>
                </a:solidFill>
                <a:latin typeface="Verdana"/>
                <a:cs typeface="Verdana"/>
              </a:rPr>
              <a:t>Dat</a:t>
            </a:r>
            <a:r>
              <a:rPr sz="4000" b="1" dirty="0">
                <a:solidFill>
                  <a:srgbClr val="FF0000"/>
                </a:solidFill>
                <a:latin typeface="Verdana"/>
                <a:cs typeface="Verdana"/>
              </a:rPr>
              <a:t>a</a:t>
            </a:r>
            <a:r>
              <a:rPr sz="4000" b="1" spc="-10" dirty="0">
                <a:solidFill>
                  <a:srgbClr val="FF0000"/>
                </a:solidFill>
                <a:latin typeface="Verdana"/>
                <a:cs typeface="Verdana"/>
              </a:rPr>
              <a:t> </a:t>
            </a:r>
            <a:r>
              <a:rPr sz="4000" b="1" spc="-5" dirty="0">
                <a:solidFill>
                  <a:srgbClr val="FF0000"/>
                </a:solidFill>
                <a:latin typeface="Verdana"/>
                <a:cs typeface="Verdana"/>
              </a:rPr>
              <a:t>structure</a:t>
            </a:r>
            <a:r>
              <a:rPr sz="4000" b="1" dirty="0">
                <a:solidFill>
                  <a:srgbClr val="FF0000"/>
                </a:solidFill>
                <a:latin typeface="Verdana"/>
                <a:cs typeface="Verdana"/>
              </a:rPr>
              <a:t>s	</a:t>
            </a:r>
            <a:r>
              <a:rPr sz="4000" b="1" spc="-5" dirty="0">
                <a:solidFill>
                  <a:srgbClr val="FF0000"/>
                </a:solidFill>
                <a:latin typeface="Verdana"/>
                <a:cs typeface="Verdana"/>
              </a:rPr>
              <a:t>in</a:t>
            </a:r>
            <a:endParaRPr sz="4000" dirty="0">
              <a:latin typeface="Verdana"/>
              <a:cs typeface="Verdana"/>
            </a:endParaRPr>
          </a:p>
          <a:p>
            <a:pPr marL="1964689">
              <a:lnSpc>
                <a:spcPts val="4690"/>
              </a:lnSpc>
            </a:pPr>
            <a:r>
              <a:rPr sz="4000" b="1" dirty="0">
                <a:solidFill>
                  <a:srgbClr val="FF0000"/>
                </a:solidFill>
                <a:latin typeface="Verdana"/>
                <a:cs typeface="Verdana"/>
              </a:rPr>
              <a:t>Macro</a:t>
            </a:r>
            <a:r>
              <a:rPr sz="4000" b="1" spc="-10" dirty="0">
                <a:solidFill>
                  <a:srgbClr val="FF0000"/>
                </a:solidFill>
                <a:latin typeface="Verdana"/>
                <a:cs typeface="Verdana"/>
              </a:rPr>
              <a:t> </a:t>
            </a:r>
            <a:r>
              <a:rPr sz="4000" b="1" dirty="0">
                <a:solidFill>
                  <a:srgbClr val="FF0000"/>
                </a:solidFill>
                <a:latin typeface="Verdana"/>
                <a:cs typeface="Verdana"/>
              </a:rPr>
              <a:t>processor</a:t>
            </a:r>
            <a:endParaRPr sz="4000" dirty="0">
              <a:latin typeface="Verdana"/>
              <a:cs typeface="Verdan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900" y="3566665"/>
            <a:ext cx="4530725" cy="273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83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749299" y="1834515"/>
            <a:ext cx="7696201" cy="2462213"/>
          </a:xfrm>
        </p:spPr>
        <p:txBody>
          <a:bodyPr/>
          <a:lstStyle/>
          <a:p>
            <a:r>
              <a:rPr lang="zh-TW" altLang="en-US" sz="2600" dirty="0" smtClean="0"/>
              <a:t>　　</a:t>
            </a:r>
            <a:r>
              <a:rPr lang="en-US" altLang="zh-TW" dirty="0" smtClean="0">
                <a:solidFill>
                  <a:schemeClr val="tx1"/>
                </a:solidFill>
              </a:rPr>
              <a:t>Macro instruction represents a commonly used group of statements in the source programming language. Expanding the macros by the macro processor.</a:t>
            </a:r>
            <a:endParaRPr lang="zh-TW" altLang="en-US" dirty="0">
              <a:solidFill>
                <a:schemeClr val="tx1"/>
              </a:solidFill>
            </a:endParaRPr>
          </a:p>
        </p:txBody>
      </p:sp>
      <p:sp>
        <p:nvSpPr>
          <p:cNvPr id="4" name="object 2"/>
          <p:cNvSpPr txBox="1"/>
          <p:nvPr/>
        </p:nvSpPr>
        <p:spPr>
          <a:xfrm>
            <a:off x="1057525" y="537707"/>
            <a:ext cx="6924675" cy="615553"/>
          </a:xfrm>
          <a:prstGeom prst="rect">
            <a:avLst/>
          </a:prstGeom>
        </p:spPr>
        <p:txBody>
          <a:bodyPr vert="horz" wrap="square" lIns="0" tIns="0" rIns="0" bIns="0" rtlCol="0">
            <a:spAutoFit/>
          </a:bodyPr>
          <a:lstStyle/>
          <a:p>
            <a:pPr marL="12700">
              <a:lnSpc>
                <a:spcPct val="100000"/>
              </a:lnSpc>
              <a:tabLst>
                <a:tab pos="5395595" algn="l"/>
              </a:tabLst>
            </a:pPr>
            <a:r>
              <a:rPr sz="4000" b="1" spc="-5" dirty="0">
                <a:solidFill>
                  <a:srgbClr val="FF0000"/>
                </a:solidFill>
                <a:latin typeface="Verdana"/>
                <a:cs typeface="Verdana"/>
              </a:rPr>
              <a:t>Macr</a:t>
            </a:r>
            <a:r>
              <a:rPr sz="4000" b="1" dirty="0">
                <a:solidFill>
                  <a:srgbClr val="FF0000"/>
                </a:solidFill>
                <a:latin typeface="Verdana"/>
                <a:cs typeface="Verdana"/>
              </a:rPr>
              <a:t>o</a:t>
            </a:r>
            <a:r>
              <a:rPr sz="4000" b="1" spc="-5" dirty="0">
                <a:solidFill>
                  <a:srgbClr val="FF0000"/>
                </a:solidFill>
                <a:latin typeface="Verdana"/>
                <a:cs typeface="Verdana"/>
              </a:rPr>
              <a:t> </a:t>
            </a:r>
            <a:r>
              <a:rPr lang="en-US" sz="4000" b="1" spc="-5" dirty="0" smtClean="0">
                <a:solidFill>
                  <a:srgbClr val="FF0000"/>
                </a:solidFill>
                <a:latin typeface="Verdana"/>
                <a:cs typeface="Verdana"/>
              </a:rPr>
              <a:t>Processors</a:t>
            </a:r>
            <a:endParaRPr sz="4000" dirty="0">
              <a:latin typeface="Verdana"/>
              <a:cs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a:xfrm>
            <a:off x="166812" y="6014938"/>
            <a:ext cx="8420620" cy="492443"/>
          </a:xfrm>
        </p:spPr>
        <p:txBody>
          <a:bodyPr/>
          <a:lstStyle/>
          <a:p>
            <a:r>
              <a:rPr lang="en-US" altLang="zh-TW" dirty="0">
                <a:solidFill>
                  <a:schemeClr val="tx1"/>
                </a:solidFill>
              </a:rPr>
              <a:t>Figure  </a:t>
            </a:r>
            <a:r>
              <a:rPr lang="en-US" altLang="zh-TW" dirty="0" smtClean="0">
                <a:solidFill>
                  <a:schemeClr val="tx1"/>
                </a:solidFill>
              </a:rPr>
              <a:t>4.5</a:t>
            </a:r>
            <a:r>
              <a:rPr lang="zh-TW" altLang="en-US" dirty="0" smtClean="0">
                <a:solidFill>
                  <a:schemeClr val="tx1"/>
                </a:solidFill>
              </a:rPr>
              <a:t> </a:t>
            </a:r>
            <a:r>
              <a:rPr lang="en-US" altLang="zh-TW" dirty="0" smtClean="0">
                <a:solidFill>
                  <a:schemeClr val="tx1"/>
                </a:solidFill>
              </a:rPr>
              <a:t>cont’d</a:t>
            </a:r>
            <a:endParaRPr lang="zh-TW" altLang="en-US" dirty="0"/>
          </a:p>
        </p:txBody>
      </p:sp>
      <p:pic>
        <p:nvPicPr>
          <p:cNvPr id="5" name="圖片 4"/>
          <p:cNvPicPr>
            <a:picLocks noChangeAspect="1"/>
          </p:cNvPicPr>
          <p:nvPr/>
        </p:nvPicPr>
        <p:blipFill>
          <a:blip r:embed="rId2"/>
          <a:stretch>
            <a:fillRect/>
          </a:stretch>
        </p:blipFill>
        <p:spPr>
          <a:xfrm>
            <a:off x="2039020" y="5831"/>
            <a:ext cx="4896544" cy="6879954"/>
          </a:xfrm>
          <a:prstGeom prst="rect">
            <a:avLst/>
          </a:prstGeom>
        </p:spPr>
      </p:pic>
    </p:spTree>
    <p:extLst>
      <p:ext uri="{BB962C8B-B14F-4D97-AF65-F5344CB8AC3E}">
        <p14:creationId xmlns:p14="http://schemas.microsoft.com/office/powerpoint/2010/main" val="2340121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9439" y="679195"/>
            <a:ext cx="1819910" cy="1635760"/>
          </a:xfrm>
          <a:custGeom>
            <a:avLst/>
            <a:gdLst/>
            <a:ahLst/>
            <a:cxnLst/>
            <a:rect l="l" t="t" r="r" b="b"/>
            <a:pathLst>
              <a:path w="1819910" h="1635760">
                <a:moveTo>
                  <a:pt x="0" y="0"/>
                </a:moveTo>
                <a:lnTo>
                  <a:pt x="0" y="1635252"/>
                </a:lnTo>
                <a:lnTo>
                  <a:pt x="1819656" y="1635251"/>
                </a:lnTo>
                <a:lnTo>
                  <a:pt x="1819656" y="0"/>
                </a:lnTo>
                <a:lnTo>
                  <a:pt x="0" y="0"/>
                </a:lnTo>
                <a:close/>
              </a:path>
            </a:pathLst>
          </a:custGeom>
          <a:solidFill>
            <a:srgbClr val="BFDEE3"/>
          </a:solidFill>
        </p:spPr>
        <p:txBody>
          <a:bodyPr wrap="square" lIns="0" tIns="0" rIns="0" bIns="0" rtlCol="0">
            <a:spAutoFit/>
          </a:bodyPr>
          <a:lstStyle/>
          <a:p>
            <a:endParaRPr/>
          </a:p>
        </p:txBody>
      </p:sp>
      <p:sp>
        <p:nvSpPr>
          <p:cNvPr id="3" name="object 3"/>
          <p:cNvSpPr txBox="1"/>
          <p:nvPr/>
        </p:nvSpPr>
        <p:spPr>
          <a:xfrm>
            <a:off x="828935" y="723138"/>
            <a:ext cx="1659889" cy="1548765"/>
          </a:xfrm>
          <a:prstGeom prst="rect">
            <a:avLst/>
          </a:prstGeom>
        </p:spPr>
        <p:txBody>
          <a:bodyPr vert="horz" wrap="square" lIns="0" tIns="0" rIns="0" bIns="0" rtlCol="0">
            <a:spAutoFit/>
          </a:bodyPr>
          <a:lstStyle/>
          <a:p>
            <a:pPr marL="12700">
              <a:lnSpc>
                <a:spcPct val="100000"/>
              </a:lnSpc>
            </a:pPr>
            <a:r>
              <a:rPr sz="2000" b="1" spc="-15" dirty="0">
                <a:solidFill>
                  <a:srgbClr val="00009A"/>
                </a:solidFill>
                <a:latin typeface="Tahoma"/>
                <a:cs typeface="Tahoma"/>
              </a:rPr>
              <a:t>m</a:t>
            </a:r>
            <a:r>
              <a:rPr sz="2000" b="1" spc="-20" dirty="0">
                <a:solidFill>
                  <a:srgbClr val="00009A"/>
                </a:solidFill>
                <a:latin typeface="Tahoma"/>
                <a:cs typeface="Tahoma"/>
              </a:rPr>
              <a:t>a</a:t>
            </a:r>
            <a:r>
              <a:rPr sz="2000" b="1" spc="-10" dirty="0">
                <a:solidFill>
                  <a:srgbClr val="00009A"/>
                </a:solidFill>
                <a:latin typeface="Tahoma"/>
                <a:cs typeface="Tahoma"/>
              </a:rPr>
              <a:t>c</a:t>
            </a:r>
            <a:r>
              <a:rPr sz="2000" b="1" spc="-15" dirty="0">
                <a:solidFill>
                  <a:srgbClr val="00009A"/>
                </a:solidFill>
                <a:latin typeface="Tahoma"/>
                <a:cs typeface="Tahoma"/>
              </a:rPr>
              <a:t>ro</a:t>
            </a:r>
            <a:endParaRPr sz="2000">
              <a:latin typeface="Tahoma"/>
              <a:cs typeface="Tahoma"/>
            </a:endParaRPr>
          </a:p>
          <a:p>
            <a:pPr marL="12700" marR="631825">
              <a:lnSpc>
                <a:spcPts val="3250"/>
              </a:lnSpc>
              <a:spcBef>
                <a:spcPts val="285"/>
              </a:spcBef>
            </a:pPr>
            <a:r>
              <a:rPr sz="1800" b="1" dirty="0">
                <a:solidFill>
                  <a:srgbClr val="00009A"/>
                </a:solidFill>
                <a:latin typeface="Tahoma"/>
                <a:cs typeface="Tahoma"/>
              </a:rPr>
              <a:t>… </a:t>
            </a:r>
            <a:r>
              <a:rPr sz="1800" b="1" spc="-5" dirty="0">
                <a:solidFill>
                  <a:srgbClr val="FF0000"/>
                </a:solidFill>
                <a:latin typeface="Tahoma"/>
                <a:cs typeface="Tahoma"/>
              </a:rPr>
              <a:t>GETLINE</a:t>
            </a:r>
            <a:endParaRPr sz="1800">
              <a:latin typeface="Tahoma"/>
              <a:cs typeface="Tahoma"/>
            </a:endParaRPr>
          </a:p>
          <a:p>
            <a:pPr marL="12700">
              <a:lnSpc>
                <a:spcPct val="100000"/>
              </a:lnSpc>
              <a:spcBef>
                <a:spcPts val="795"/>
              </a:spcBef>
            </a:pPr>
            <a:r>
              <a:rPr sz="1800" b="1" dirty="0">
                <a:solidFill>
                  <a:srgbClr val="FFFF00"/>
                </a:solidFill>
                <a:latin typeface="Tahoma"/>
                <a:cs typeface="Tahoma"/>
              </a:rPr>
              <a:t>PROCESSLINE</a:t>
            </a:r>
            <a:endParaRPr sz="1800">
              <a:latin typeface="Tahoma"/>
              <a:cs typeface="Tahoma"/>
            </a:endParaRPr>
          </a:p>
        </p:txBody>
      </p:sp>
      <p:sp>
        <p:nvSpPr>
          <p:cNvPr id="4" name="object 4"/>
          <p:cNvSpPr/>
          <p:nvPr/>
        </p:nvSpPr>
        <p:spPr>
          <a:xfrm>
            <a:off x="2112657" y="554990"/>
            <a:ext cx="2980690" cy="1131570"/>
          </a:xfrm>
          <a:custGeom>
            <a:avLst/>
            <a:gdLst/>
            <a:ahLst/>
            <a:cxnLst/>
            <a:rect l="l" t="t" r="r" b="b"/>
            <a:pathLst>
              <a:path w="2980690" h="1131570">
                <a:moveTo>
                  <a:pt x="2867400" y="76136"/>
                </a:moveTo>
                <a:lnTo>
                  <a:pt x="2864353" y="38037"/>
                </a:lnTo>
                <a:lnTo>
                  <a:pt x="2827662" y="40851"/>
                </a:lnTo>
                <a:lnTo>
                  <a:pt x="2772555" y="45780"/>
                </a:lnTo>
                <a:lnTo>
                  <a:pt x="2718037" y="51372"/>
                </a:lnTo>
                <a:lnTo>
                  <a:pt x="2664053" y="57638"/>
                </a:lnTo>
                <a:lnTo>
                  <a:pt x="2610551" y="64590"/>
                </a:lnTo>
                <a:lnTo>
                  <a:pt x="2557480" y="72237"/>
                </a:lnTo>
                <a:lnTo>
                  <a:pt x="2504787" y="80590"/>
                </a:lnTo>
                <a:lnTo>
                  <a:pt x="2452419" y="89660"/>
                </a:lnTo>
                <a:lnTo>
                  <a:pt x="2400324" y="99458"/>
                </a:lnTo>
                <a:lnTo>
                  <a:pt x="2348450" y="109994"/>
                </a:lnTo>
                <a:lnTo>
                  <a:pt x="2296744" y="121279"/>
                </a:lnTo>
                <a:lnTo>
                  <a:pt x="2245154" y="133325"/>
                </a:lnTo>
                <a:lnTo>
                  <a:pt x="2193628" y="146140"/>
                </a:lnTo>
                <a:lnTo>
                  <a:pt x="2142113" y="159736"/>
                </a:lnTo>
                <a:lnTo>
                  <a:pt x="2090557" y="174125"/>
                </a:lnTo>
                <a:lnTo>
                  <a:pt x="2038907" y="189316"/>
                </a:lnTo>
                <a:lnTo>
                  <a:pt x="1987111" y="205320"/>
                </a:lnTo>
                <a:lnTo>
                  <a:pt x="1935117" y="222147"/>
                </a:lnTo>
                <a:lnTo>
                  <a:pt x="1882872" y="239810"/>
                </a:lnTo>
                <a:lnTo>
                  <a:pt x="1830324" y="258317"/>
                </a:lnTo>
                <a:lnTo>
                  <a:pt x="1736727" y="293721"/>
                </a:lnTo>
                <a:lnTo>
                  <a:pt x="1643385" y="330291"/>
                </a:lnTo>
                <a:lnTo>
                  <a:pt x="1550293" y="367951"/>
                </a:lnTo>
                <a:lnTo>
                  <a:pt x="1457443" y="406620"/>
                </a:lnTo>
                <a:lnTo>
                  <a:pt x="1364831" y="446219"/>
                </a:lnTo>
                <a:lnTo>
                  <a:pt x="1272449" y="486669"/>
                </a:lnTo>
                <a:lnTo>
                  <a:pt x="1180293" y="527892"/>
                </a:lnTo>
                <a:lnTo>
                  <a:pt x="1088355" y="569807"/>
                </a:lnTo>
                <a:lnTo>
                  <a:pt x="996630" y="612337"/>
                </a:lnTo>
                <a:lnTo>
                  <a:pt x="905113" y="655400"/>
                </a:lnTo>
                <a:lnTo>
                  <a:pt x="813796" y="698920"/>
                </a:lnTo>
                <a:lnTo>
                  <a:pt x="722674" y="742816"/>
                </a:lnTo>
                <a:lnTo>
                  <a:pt x="631741" y="787009"/>
                </a:lnTo>
                <a:lnTo>
                  <a:pt x="540992" y="831421"/>
                </a:lnTo>
                <a:lnTo>
                  <a:pt x="0" y="1098042"/>
                </a:lnTo>
                <a:lnTo>
                  <a:pt x="16763" y="1131570"/>
                </a:lnTo>
                <a:lnTo>
                  <a:pt x="106462" y="1087792"/>
                </a:lnTo>
                <a:lnTo>
                  <a:pt x="557065" y="866105"/>
                </a:lnTo>
                <a:lnTo>
                  <a:pt x="647660" y="821789"/>
                </a:lnTo>
                <a:lnTo>
                  <a:pt x="738429" y="777674"/>
                </a:lnTo>
                <a:lnTo>
                  <a:pt x="829382" y="733842"/>
                </a:lnTo>
                <a:lnTo>
                  <a:pt x="920524" y="690376"/>
                </a:lnTo>
                <a:lnTo>
                  <a:pt x="1011864" y="647360"/>
                </a:lnTo>
                <a:lnTo>
                  <a:pt x="1103409" y="604877"/>
                </a:lnTo>
                <a:lnTo>
                  <a:pt x="1195166" y="563009"/>
                </a:lnTo>
                <a:lnTo>
                  <a:pt x="1287144" y="521839"/>
                </a:lnTo>
                <a:lnTo>
                  <a:pt x="1379348" y="481451"/>
                </a:lnTo>
                <a:lnTo>
                  <a:pt x="1471787" y="441927"/>
                </a:lnTo>
                <a:lnTo>
                  <a:pt x="1564469" y="403350"/>
                </a:lnTo>
                <a:lnTo>
                  <a:pt x="1657399" y="365803"/>
                </a:lnTo>
                <a:lnTo>
                  <a:pt x="1750587" y="329369"/>
                </a:lnTo>
                <a:lnTo>
                  <a:pt x="1844039" y="294131"/>
                </a:lnTo>
                <a:lnTo>
                  <a:pt x="1895500" y="275815"/>
                </a:lnTo>
                <a:lnTo>
                  <a:pt x="1946840" y="258329"/>
                </a:lnTo>
                <a:lnTo>
                  <a:pt x="1998093" y="241666"/>
                </a:lnTo>
                <a:lnTo>
                  <a:pt x="2049289" y="225814"/>
                </a:lnTo>
                <a:lnTo>
                  <a:pt x="2100461" y="210764"/>
                </a:lnTo>
                <a:lnTo>
                  <a:pt x="2151639" y="196507"/>
                </a:lnTo>
                <a:lnTo>
                  <a:pt x="2202855" y="183032"/>
                </a:lnTo>
                <a:lnTo>
                  <a:pt x="2254141" y="170331"/>
                </a:lnTo>
                <a:lnTo>
                  <a:pt x="2305527" y="158393"/>
                </a:lnTo>
                <a:lnTo>
                  <a:pt x="2357046" y="147208"/>
                </a:lnTo>
                <a:lnTo>
                  <a:pt x="2408730" y="136768"/>
                </a:lnTo>
                <a:lnTo>
                  <a:pt x="2460608" y="127061"/>
                </a:lnTo>
                <a:lnTo>
                  <a:pt x="2512714" y="118080"/>
                </a:lnTo>
                <a:lnTo>
                  <a:pt x="2565078" y="109812"/>
                </a:lnTo>
                <a:lnTo>
                  <a:pt x="2617733" y="102250"/>
                </a:lnTo>
                <a:lnTo>
                  <a:pt x="2670708" y="95384"/>
                </a:lnTo>
                <a:lnTo>
                  <a:pt x="2724037" y="89202"/>
                </a:lnTo>
                <a:lnTo>
                  <a:pt x="2777750" y="83697"/>
                </a:lnTo>
                <a:lnTo>
                  <a:pt x="2831879" y="78858"/>
                </a:lnTo>
                <a:lnTo>
                  <a:pt x="2867400" y="76136"/>
                </a:lnTo>
                <a:close/>
              </a:path>
              <a:path w="2980690" h="1131570">
                <a:moveTo>
                  <a:pt x="2980182" y="48005"/>
                </a:moveTo>
                <a:lnTo>
                  <a:pt x="2861310" y="0"/>
                </a:lnTo>
                <a:lnTo>
                  <a:pt x="2864353" y="38037"/>
                </a:lnTo>
                <a:lnTo>
                  <a:pt x="2883408" y="36575"/>
                </a:lnTo>
                <a:lnTo>
                  <a:pt x="2886455" y="74675"/>
                </a:lnTo>
                <a:lnTo>
                  <a:pt x="2886455" y="104632"/>
                </a:lnTo>
                <a:lnTo>
                  <a:pt x="2980182" y="48005"/>
                </a:lnTo>
                <a:close/>
              </a:path>
              <a:path w="2980690" h="1131570">
                <a:moveTo>
                  <a:pt x="2886455" y="74675"/>
                </a:moveTo>
                <a:lnTo>
                  <a:pt x="2883408" y="36575"/>
                </a:lnTo>
                <a:lnTo>
                  <a:pt x="2864353" y="38037"/>
                </a:lnTo>
                <a:lnTo>
                  <a:pt x="2867400" y="76136"/>
                </a:lnTo>
                <a:lnTo>
                  <a:pt x="2886455" y="74675"/>
                </a:lnTo>
                <a:close/>
              </a:path>
              <a:path w="2980690" h="1131570">
                <a:moveTo>
                  <a:pt x="2886455" y="104632"/>
                </a:moveTo>
                <a:lnTo>
                  <a:pt x="2886455" y="74675"/>
                </a:lnTo>
                <a:lnTo>
                  <a:pt x="2867400" y="76136"/>
                </a:lnTo>
                <a:lnTo>
                  <a:pt x="2870454" y="114299"/>
                </a:lnTo>
                <a:lnTo>
                  <a:pt x="2886455" y="104632"/>
                </a:lnTo>
                <a:close/>
              </a:path>
            </a:pathLst>
          </a:custGeom>
          <a:solidFill>
            <a:srgbClr val="FF0000"/>
          </a:solidFill>
        </p:spPr>
        <p:txBody>
          <a:bodyPr wrap="square" lIns="0" tIns="0" rIns="0" bIns="0" rtlCol="0">
            <a:spAutoFit/>
          </a:bodyPr>
          <a:lstStyle/>
          <a:p>
            <a:endParaRPr/>
          </a:p>
        </p:txBody>
      </p:sp>
      <p:sp>
        <p:nvSpPr>
          <p:cNvPr id="5" name="object 5"/>
          <p:cNvSpPr txBox="1"/>
          <p:nvPr/>
        </p:nvSpPr>
        <p:spPr>
          <a:xfrm>
            <a:off x="5248535" y="509270"/>
            <a:ext cx="1033780" cy="280670"/>
          </a:xfrm>
          <a:prstGeom prst="rect">
            <a:avLst/>
          </a:prstGeom>
        </p:spPr>
        <p:txBody>
          <a:bodyPr vert="horz" wrap="square" lIns="0" tIns="0" rIns="0" bIns="0" rtlCol="0">
            <a:spAutoFit/>
          </a:bodyPr>
          <a:lstStyle/>
          <a:p>
            <a:pPr marL="12700">
              <a:lnSpc>
                <a:spcPct val="100000"/>
              </a:lnSpc>
            </a:pPr>
            <a:r>
              <a:rPr sz="1800" b="1" spc="-5" dirty="0">
                <a:solidFill>
                  <a:srgbClr val="FF0000"/>
                </a:solidFill>
                <a:latin typeface="Tahoma"/>
                <a:cs typeface="Tahoma"/>
              </a:rPr>
              <a:t>GETLINE</a:t>
            </a:r>
            <a:endParaRPr sz="1800">
              <a:latin typeface="Tahoma"/>
              <a:cs typeface="Tahoma"/>
            </a:endParaRPr>
          </a:p>
        </p:txBody>
      </p:sp>
      <p:sp>
        <p:nvSpPr>
          <p:cNvPr id="6" name="object 6"/>
          <p:cNvSpPr/>
          <p:nvPr/>
        </p:nvSpPr>
        <p:spPr>
          <a:xfrm>
            <a:off x="5245239" y="769873"/>
            <a:ext cx="984885" cy="367030"/>
          </a:xfrm>
          <a:custGeom>
            <a:avLst/>
            <a:gdLst/>
            <a:ahLst/>
            <a:cxnLst/>
            <a:rect l="l" t="t" r="r" b="b"/>
            <a:pathLst>
              <a:path w="984885" h="367030">
                <a:moveTo>
                  <a:pt x="0" y="0"/>
                </a:moveTo>
                <a:lnTo>
                  <a:pt x="0" y="366521"/>
                </a:lnTo>
                <a:lnTo>
                  <a:pt x="984504" y="366521"/>
                </a:lnTo>
                <a:lnTo>
                  <a:pt x="984504" y="0"/>
                </a:lnTo>
                <a:lnTo>
                  <a:pt x="0" y="0"/>
                </a:lnTo>
                <a:close/>
              </a:path>
            </a:pathLst>
          </a:custGeom>
          <a:solidFill>
            <a:srgbClr val="BFDEE3"/>
          </a:solidFill>
        </p:spPr>
        <p:txBody>
          <a:bodyPr wrap="square" lIns="0" tIns="0" rIns="0" bIns="0" rtlCol="0">
            <a:spAutoFit/>
          </a:bodyPr>
          <a:lstStyle/>
          <a:p>
            <a:endParaRPr/>
          </a:p>
        </p:txBody>
      </p:sp>
      <p:sp>
        <p:nvSpPr>
          <p:cNvPr id="7" name="object 7"/>
          <p:cNvSpPr txBox="1"/>
          <p:nvPr/>
        </p:nvSpPr>
        <p:spPr>
          <a:xfrm>
            <a:off x="5477135" y="1118870"/>
            <a:ext cx="1191260" cy="280670"/>
          </a:xfrm>
          <a:prstGeom prst="rect">
            <a:avLst/>
          </a:prstGeom>
        </p:spPr>
        <p:txBody>
          <a:bodyPr vert="horz" wrap="square" lIns="0" tIns="0" rIns="0" bIns="0" rtlCol="0">
            <a:spAutoFit/>
          </a:bodyPr>
          <a:lstStyle/>
          <a:p>
            <a:pPr marL="12700">
              <a:lnSpc>
                <a:spcPct val="100000"/>
              </a:lnSpc>
            </a:pPr>
            <a:r>
              <a:rPr sz="1800" b="1" dirty="0">
                <a:latin typeface="Tahoma"/>
                <a:cs typeface="Tahoma"/>
              </a:rPr>
              <a:t>Read ne</a:t>
            </a:r>
            <a:r>
              <a:rPr sz="1800" b="1" spc="-5" dirty="0">
                <a:latin typeface="Tahoma"/>
                <a:cs typeface="Tahoma"/>
              </a:rPr>
              <a:t>x</a:t>
            </a:r>
            <a:r>
              <a:rPr sz="1800" b="1" dirty="0">
                <a:latin typeface="Tahoma"/>
                <a:cs typeface="Tahoma"/>
              </a:rPr>
              <a:t>t</a:t>
            </a:r>
            <a:endParaRPr sz="1800">
              <a:latin typeface="Tahoma"/>
              <a:cs typeface="Tahoma"/>
            </a:endParaRPr>
          </a:p>
        </p:txBody>
      </p:sp>
      <p:sp>
        <p:nvSpPr>
          <p:cNvPr id="8" name="object 8"/>
          <p:cNvSpPr/>
          <p:nvPr/>
        </p:nvSpPr>
        <p:spPr>
          <a:xfrm>
            <a:off x="2498991" y="1725422"/>
            <a:ext cx="2974975" cy="421005"/>
          </a:xfrm>
          <a:custGeom>
            <a:avLst/>
            <a:gdLst/>
            <a:ahLst/>
            <a:cxnLst/>
            <a:rect l="l" t="t" r="r" b="b"/>
            <a:pathLst>
              <a:path w="2974975" h="421005">
                <a:moveTo>
                  <a:pt x="2864951" y="38632"/>
                </a:moveTo>
                <a:lnTo>
                  <a:pt x="2805302" y="31658"/>
                </a:lnTo>
                <a:lnTo>
                  <a:pt x="2765824" y="28491"/>
                </a:lnTo>
                <a:lnTo>
                  <a:pt x="2725804" y="26261"/>
                </a:lnTo>
                <a:lnTo>
                  <a:pt x="2685461" y="24918"/>
                </a:lnTo>
                <a:lnTo>
                  <a:pt x="2644851" y="24397"/>
                </a:lnTo>
                <a:lnTo>
                  <a:pt x="2604028" y="24632"/>
                </a:lnTo>
                <a:lnTo>
                  <a:pt x="2563046" y="25560"/>
                </a:lnTo>
                <a:lnTo>
                  <a:pt x="2521960" y="27115"/>
                </a:lnTo>
                <a:lnTo>
                  <a:pt x="2480824" y="29232"/>
                </a:lnTo>
                <a:lnTo>
                  <a:pt x="2439693" y="31846"/>
                </a:lnTo>
                <a:lnTo>
                  <a:pt x="2398622" y="34893"/>
                </a:lnTo>
                <a:lnTo>
                  <a:pt x="2357665" y="38308"/>
                </a:lnTo>
                <a:lnTo>
                  <a:pt x="2315980" y="42112"/>
                </a:lnTo>
                <a:lnTo>
                  <a:pt x="2276310" y="45980"/>
                </a:lnTo>
                <a:lnTo>
                  <a:pt x="2236022" y="50109"/>
                </a:lnTo>
                <a:lnTo>
                  <a:pt x="2196066" y="54345"/>
                </a:lnTo>
                <a:lnTo>
                  <a:pt x="2156497" y="58625"/>
                </a:lnTo>
                <a:lnTo>
                  <a:pt x="2117368" y="62884"/>
                </a:lnTo>
                <a:lnTo>
                  <a:pt x="2078736" y="67055"/>
                </a:lnTo>
                <a:lnTo>
                  <a:pt x="1974542" y="80358"/>
                </a:lnTo>
                <a:lnTo>
                  <a:pt x="1870378" y="94104"/>
                </a:lnTo>
                <a:lnTo>
                  <a:pt x="1766245" y="108264"/>
                </a:lnTo>
                <a:lnTo>
                  <a:pt x="1662141" y="122806"/>
                </a:lnTo>
                <a:lnTo>
                  <a:pt x="1558066" y="137700"/>
                </a:lnTo>
                <a:lnTo>
                  <a:pt x="1454019" y="152916"/>
                </a:lnTo>
                <a:lnTo>
                  <a:pt x="1349999" y="168422"/>
                </a:lnTo>
                <a:lnTo>
                  <a:pt x="1246007" y="184188"/>
                </a:lnTo>
                <a:lnTo>
                  <a:pt x="1142041" y="200184"/>
                </a:lnTo>
                <a:lnTo>
                  <a:pt x="1038101" y="216379"/>
                </a:lnTo>
                <a:lnTo>
                  <a:pt x="934186" y="232742"/>
                </a:lnTo>
                <a:lnTo>
                  <a:pt x="830296" y="249242"/>
                </a:lnTo>
                <a:lnTo>
                  <a:pt x="726430" y="265850"/>
                </a:lnTo>
                <a:lnTo>
                  <a:pt x="622588" y="282534"/>
                </a:lnTo>
                <a:lnTo>
                  <a:pt x="311198" y="332737"/>
                </a:lnTo>
                <a:lnTo>
                  <a:pt x="207444" y="349419"/>
                </a:lnTo>
                <a:lnTo>
                  <a:pt x="103712" y="366025"/>
                </a:lnTo>
                <a:lnTo>
                  <a:pt x="0" y="382523"/>
                </a:lnTo>
                <a:lnTo>
                  <a:pt x="6095" y="420623"/>
                </a:lnTo>
                <a:lnTo>
                  <a:pt x="112075" y="403645"/>
                </a:lnTo>
                <a:lnTo>
                  <a:pt x="218097" y="386559"/>
                </a:lnTo>
                <a:lnTo>
                  <a:pt x="324159" y="369397"/>
                </a:lnTo>
                <a:lnTo>
                  <a:pt x="536401" y="334985"/>
                </a:lnTo>
                <a:lnTo>
                  <a:pt x="642577" y="317803"/>
                </a:lnTo>
                <a:lnTo>
                  <a:pt x="748789" y="300682"/>
                </a:lnTo>
                <a:lnTo>
                  <a:pt x="855034" y="283655"/>
                </a:lnTo>
                <a:lnTo>
                  <a:pt x="961311" y="266757"/>
                </a:lnTo>
                <a:lnTo>
                  <a:pt x="1067619" y="250021"/>
                </a:lnTo>
                <a:lnTo>
                  <a:pt x="1173956" y="233482"/>
                </a:lnTo>
                <a:lnTo>
                  <a:pt x="1280321" y="217173"/>
                </a:lnTo>
                <a:lnTo>
                  <a:pt x="1386713" y="201128"/>
                </a:lnTo>
                <a:lnTo>
                  <a:pt x="1493129" y="185382"/>
                </a:lnTo>
                <a:lnTo>
                  <a:pt x="1599570" y="169967"/>
                </a:lnTo>
                <a:lnTo>
                  <a:pt x="1706032" y="154918"/>
                </a:lnTo>
                <a:lnTo>
                  <a:pt x="1812515" y="140269"/>
                </a:lnTo>
                <a:lnTo>
                  <a:pt x="1919018" y="126054"/>
                </a:lnTo>
                <a:lnTo>
                  <a:pt x="2025539" y="112306"/>
                </a:lnTo>
                <a:lnTo>
                  <a:pt x="2132076" y="99059"/>
                </a:lnTo>
                <a:lnTo>
                  <a:pt x="2204720" y="91486"/>
                </a:lnTo>
                <a:lnTo>
                  <a:pt x="2278640" y="83974"/>
                </a:lnTo>
                <a:lnTo>
                  <a:pt x="2316876" y="80297"/>
                </a:lnTo>
                <a:lnTo>
                  <a:pt x="2391222" y="73779"/>
                </a:lnTo>
                <a:lnTo>
                  <a:pt x="2466950" y="68333"/>
                </a:lnTo>
                <a:lnTo>
                  <a:pt x="2542850" y="64477"/>
                </a:lnTo>
                <a:lnTo>
                  <a:pt x="2618607" y="62646"/>
                </a:lnTo>
                <a:lnTo>
                  <a:pt x="2656333" y="62626"/>
                </a:lnTo>
                <a:lnTo>
                  <a:pt x="2693905" y="63276"/>
                </a:lnTo>
                <a:lnTo>
                  <a:pt x="2768429" y="66805"/>
                </a:lnTo>
                <a:lnTo>
                  <a:pt x="2841863" y="73668"/>
                </a:lnTo>
                <a:lnTo>
                  <a:pt x="2858902" y="75935"/>
                </a:lnTo>
                <a:lnTo>
                  <a:pt x="2864951" y="38632"/>
                </a:lnTo>
                <a:close/>
              </a:path>
              <a:path w="2974975" h="421005">
                <a:moveTo>
                  <a:pt x="2883407" y="103250"/>
                </a:moveTo>
                <a:lnTo>
                  <a:pt x="2883407" y="41147"/>
                </a:lnTo>
                <a:lnTo>
                  <a:pt x="2878074" y="78485"/>
                </a:lnTo>
                <a:lnTo>
                  <a:pt x="2858902" y="75935"/>
                </a:lnTo>
                <a:lnTo>
                  <a:pt x="2852928" y="112775"/>
                </a:lnTo>
                <a:lnTo>
                  <a:pt x="2883407" y="103250"/>
                </a:lnTo>
                <a:close/>
              </a:path>
              <a:path w="2974975" h="421005">
                <a:moveTo>
                  <a:pt x="2883407" y="41147"/>
                </a:moveTo>
                <a:lnTo>
                  <a:pt x="2864951" y="38632"/>
                </a:lnTo>
                <a:lnTo>
                  <a:pt x="2858902" y="75935"/>
                </a:lnTo>
                <a:lnTo>
                  <a:pt x="2878074" y="78485"/>
                </a:lnTo>
                <a:lnTo>
                  <a:pt x="2883407" y="41147"/>
                </a:lnTo>
                <a:close/>
              </a:path>
              <a:path w="2974975" h="421005">
                <a:moveTo>
                  <a:pt x="2974835" y="74675"/>
                </a:moveTo>
                <a:lnTo>
                  <a:pt x="2871216" y="0"/>
                </a:lnTo>
                <a:lnTo>
                  <a:pt x="2864951" y="38632"/>
                </a:lnTo>
                <a:lnTo>
                  <a:pt x="2883407" y="41147"/>
                </a:lnTo>
                <a:lnTo>
                  <a:pt x="2883407" y="103250"/>
                </a:lnTo>
                <a:lnTo>
                  <a:pt x="2974835" y="74675"/>
                </a:lnTo>
                <a:close/>
              </a:path>
            </a:pathLst>
          </a:custGeom>
          <a:solidFill>
            <a:srgbClr val="FFFF00"/>
          </a:solidFill>
        </p:spPr>
        <p:txBody>
          <a:bodyPr wrap="square" lIns="0" tIns="0" rIns="0" bIns="0" rtlCol="0">
            <a:spAutoFit/>
          </a:bodyPr>
          <a:lstStyle/>
          <a:p>
            <a:endParaRPr/>
          </a:p>
        </p:txBody>
      </p:sp>
      <p:sp>
        <p:nvSpPr>
          <p:cNvPr id="9" name="object 9"/>
          <p:cNvSpPr txBox="1"/>
          <p:nvPr/>
        </p:nvSpPr>
        <p:spPr>
          <a:xfrm>
            <a:off x="5553335" y="1652270"/>
            <a:ext cx="1659889" cy="280670"/>
          </a:xfrm>
          <a:prstGeom prst="rect">
            <a:avLst/>
          </a:prstGeom>
        </p:spPr>
        <p:txBody>
          <a:bodyPr vert="horz" wrap="square" lIns="0" tIns="0" rIns="0" bIns="0" rtlCol="0">
            <a:spAutoFit/>
          </a:bodyPr>
          <a:lstStyle/>
          <a:p>
            <a:pPr marL="12700">
              <a:lnSpc>
                <a:spcPct val="100000"/>
              </a:lnSpc>
            </a:pPr>
            <a:r>
              <a:rPr sz="1800" b="1" dirty="0">
                <a:solidFill>
                  <a:srgbClr val="FFFF00"/>
                </a:solidFill>
                <a:latin typeface="Tahoma"/>
                <a:cs typeface="Tahoma"/>
              </a:rPr>
              <a:t>PROCESSLINE</a:t>
            </a:r>
            <a:endParaRPr sz="1800">
              <a:latin typeface="Tahoma"/>
              <a:cs typeface="Tahoma"/>
            </a:endParaRPr>
          </a:p>
        </p:txBody>
      </p:sp>
      <p:sp>
        <p:nvSpPr>
          <p:cNvPr id="10" name="object 10"/>
          <p:cNvSpPr/>
          <p:nvPr/>
        </p:nvSpPr>
        <p:spPr>
          <a:xfrm>
            <a:off x="5550027" y="1957070"/>
            <a:ext cx="1219200" cy="779780"/>
          </a:xfrm>
          <a:custGeom>
            <a:avLst/>
            <a:gdLst/>
            <a:ahLst/>
            <a:cxnLst/>
            <a:rect l="l" t="t" r="r" b="b"/>
            <a:pathLst>
              <a:path w="1219200" h="779780">
                <a:moveTo>
                  <a:pt x="0" y="0"/>
                </a:moveTo>
                <a:lnTo>
                  <a:pt x="0" y="779526"/>
                </a:lnTo>
                <a:lnTo>
                  <a:pt x="1219200" y="779526"/>
                </a:lnTo>
                <a:lnTo>
                  <a:pt x="1219200" y="0"/>
                </a:lnTo>
                <a:lnTo>
                  <a:pt x="0" y="0"/>
                </a:lnTo>
                <a:close/>
              </a:path>
            </a:pathLst>
          </a:custGeom>
          <a:solidFill>
            <a:srgbClr val="BFDEE3"/>
          </a:solidFill>
        </p:spPr>
        <p:txBody>
          <a:bodyPr wrap="square" lIns="0" tIns="0" rIns="0" bIns="0" rtlCol="0">
            <a:spAutoFit/>
          </a:bodyPr>
          <a:lstStyle/>
          <a:p>
            <a:endParaRPr/>
          </a:p>
        </p:txBody>
      </p:sp>
      <p:sp>
        <p:nvSpPr>
          <p:cNvPr id="11" name="object 11"/>
          <p:cNvSpPr txBox="1"/>
          <p:nvPr/>
        </p:nvSpPr>
        <p:spPr>
          <a:xfrm>
            <a:off x="5629535" y="1862459"/>
            <a:ext cx="740410" cy="832485"/>
          </a:xfrm>
          <a:prstGeom prst="rect">
            <a:avLst/>
          </a:prstGeom>
        </p:spPr>
        <p:txBody>
          <a:bodyPr vert="horz" wrap="square" lIns="0" tIns="0" rIns="0" bIns="0" rtlCol="0">
            <a:spAutoFit/>
          </a:bodyPr>
          <a:lstStyle/>
          <a:p>
            <a:pPr marL="12700" marR="6350">
              <a:lnSpc>
                <a:spcPct val="150600"/>
              </a:lnSpc>
            </a:pPr>
            <a:r>
              <a:rPr sz="1800" b="1" spc="-5" dirty="0">
                <a:latin typeface="Tahoma"/>
                <a:cs typeface="Tahoma"/>
              </a:rPr>
              <a:t>Found </a:t>
            </a:r>
            <a:r>
              <a:rPr sz="1800" b="1" spc="-5" dirty="0">
                <a:solidFill>
                  <a:srgbClr val="9A00FF"/>
                </a:solidFill>
                <a:latin typeface="Tahoma"/>
                <a:cs typeface="Tahoma"/>
              </a:rPr>
              <a:t>macro</a:t>
            </a:r>
            <a:endParaRPr sz="1800">
              <a:latin typeface="Tahoma"/>
              <a:cs typeface="Tahoma"/>
            </a:endParaRPr>
          </a:p>
        </p:txBody>
      </p:sp>
      <p:sp>
        <p:nvSpPr>
          <p:cNvPr id="12" name="object 12"/>
          <p:cNvSpPr txBox="1"/>
          <p:nvPr/>
        </p:nvSpPr>
        <p:spPr>
          <a:xfrm>
            <a:off x="5782011" y="2780791"/>
            <a:ext cx="1874520" cy="554990"/>
          </a:xfrm>
          <a:prstGeom prst="rect">
            <a:avLst/>
          </a:prstGeom>
        </p:spPr>
        <p:txBody>
          <a:bodyPr vert="horz" wrap="square" lIns="0" tIns="0" rIns="0" bIns="0" rtlCol="0">
            <a:spAutoFit/>
          </a:bodyPr>
          <a:lstStyle/>
          <a:p>
            <a:pPr marL="12700" marR="6350">
              <a:lnSpc>
                <a:spcPct val="100000"/>
              </a:lnSpc>
            </a:pPr>
            <a:r>
              <a:rPr sz="1800" b="1" spc="-5" dirty="0">
                <a:solidFill>
                  <a:srgbClr val="3333CC"/>
                </a:solidFill>
                <a:latin typeface="Tahoma"/>
                <a:cs typeface="Tahoma"/>
              </a:rPr>
              <a:t>Writ</a:t>
            </a:r>
            <a:r>
              <a:rPr sz="1800" b="1" dirty="0">
                <a:solidFill>
                  <a:srgbClr val="3333CC"/>
                </a:solidFill>
                <a:latin typeface="Tahoma"/>
                <a:cs typeface="Tahoma"/>
              </a:rPr>
              <a:t>e </a:t>
            </a:r>
            <a:r>
              <a:rPr sz="1800" b="1" spc="-5" dirty="0">
                <a:solidFill>
                  <a:srgbClr val="3333CC"/>
                </a:solidFill>
                <a:latin typeface="Tahoma"/>
                <a:cs typeface="Tahoma"/>
              </a:rPr>
              <a:t>sourc</a:t>
            </a:r>
            <a:r>
              <a:rPr sz="1800" b="1" dirty="0">
                <a:solidFill>
                  <a:srgbClr val="3333CC"/>
                </a:solidFill>
                <a:latin typeface="Tahoma"/>
                <a:cs typeface="Tahoma"/>
              </a:rPr>
              <a:t>e </a:t>
            </a:r>
            <a:r>
              <a:rPr sz="1800" b="1" spc="-5" dirty="0">
                <a:solidFill>
                  <a:srgbClr val="3333CC"/>
                </a:solidFill>
                <a:latin typeface="Tahoma"/>
                <a:cs typeface="Tahoma"/>
              </a:rPr>
              <a:t>to </a:t>
            </a:r>
            <a:r>
              <a:rPr sz="1800" b="1" dirty="0">
                <a:solidFill>
                  <a:srgbClr val="3333CC"/>
                </a:solidFill>
                <a:latin typeface="Tahoma"/>
                <a:cs typeface="Tahoma"/>
              </a:rPr>
              <a:t>expand</a:t>
            </a:r>
            <a:r>
              <a:rPr sz="1800" b="1" spc="-5" dirty="0">
                <a:solidFill>
                  <a:srgbClr val="3333CC"/>
                </a:solidFill>
                <a:latin typeface="Tahoma"/>
                <a:cs typeface="Tahoma"/>
              </a:rPr>
              <a:t> </a:t>
            </a:r>
            <a:r>
              <a:rPr sz="1800" b="1" dirty="0">
                <a:solidFill>
                  <a:srgbClr val="3333CC"/>
                </a:solidFill>
                <a:latin typeface="Tahoma"/>
                <a:cs typeface="Tahoma"/>
              </a:rPr>
              <a:t>(fig</a:t>
            </a:r>
            <a:r>
              <a:rPr sz="1800" b="1" spc="-5" dirty="0">
                <a:solidFill>
                  <a:srgbClr val="3333CC"/>
                </a:solidFill>
                <a:latin typeface="Tahoma"/>
                <a:cs typeface="Tahoma"/>
              </a:rPr>
              <a:t> </a:t>
            </a:r>
            <a:r>
              <a:rPr sz="1800" b="1" dirty="0">
                <a:solidFill>
                  <a:srgbClr val="3333CC"/>
                </a:solidFill>
                <a:latin typeface="Tahoma"/>
                <a:cs typeface="Tahoma"/>
              </a:rPr>
              <a:t>4.2)</a:t>
            </a:r>
            <a:endParaRPr sz="1800">
              <a:latin typeface="Tahoma"/>
              <a:cs typeface="Tahoma"/>
            </a:endParaRPr>
          </a:p>
        </p:txBody>
      </p:sp>
      <p:sp>
        <p:nvSpPr>
          <p:cNvPr id="13" name="object 13"/>
          <p:cNvSpPr/>
          <p:nvPr/>
        </p:nvSpPr>
        <p:spPr>
          <a:xfrm>
            <a:off x="6760857" y="2338832"/>
            <a:ext cx="1228090" cy="626745"/>
          </a:xfrm>
          <a:custGeom>
            <a:avLst/>
            <a:gdLst/>
            <a:ahLst/>
            <a:cxnLst/>
            <a:rect l="l" t="t" r="r" b="b"/>
            <a:pathLst>
              <a:path w="1228090" h="626744">
                <a:moveTo>
                  <a:pt x="1133551" y="558393"/>
                </a:moveTo>
                <a:lnTo>
                  <a:pt x="16764" y="0"/>
                </a:lnTo>
                <a:lnTo>
                  <a:pt x="0" y="33528"/>
                </a:lnTo>
                <a:lnTo>
                  <a:pt x="1116784" y="591926"/>
                </a:lnTo>
                <a:lnTo>
                  <a:pt x="1133551" y="558393"/>
                </a:lnTo>
                <a:close/>
              </a:path>
              <a:path w="1228090" h="626744">
                <a:moveTo>
                  <a:pt x="1150620" y="626363"/>
                </a:moveTo>
                <a:lnTo>
                  <a:pt x="1150620" y="566927"/>
                </a:lnTo>
                <a:lnTo>
                  <a:pt x="1133843" y="600455"/>
                </a:lnTo>
                <a:lnTo>
                  <a:pt x="1116784" y="591926"/>
                </a:lnTo>
                <a:lnTo>
                  <a:pt x="1099566" y="626363"/>
                </a:lnTo>
                <a:lnTo>
                  <a:pt x="1150620" y="626363"/>
                </a:lnTo>
                <a:close/>
              </a:path>
              <a:path w="1228090" h="626744">
                <a:moveTo>
                  <a:pt x="1150620" y="566927"/>
                </a:moveTo>
                <a:lnTo>
                  <a:pt x="1133551" y="558393"/>
                </a:lnTo>
                <a:lnTo>
                  <a:pt x="1116784" y="591926"/>
                </a:lnTo>
                <a:lnTo>
                  <a:pt x="1133843" y="600455"/>
                </a:lnTo>
                <a:lnTo>
                  <a:pt x="1150620" y="566927"/>
                </a:lnTo>
                <a:close/>
              </a:path>
              <a:path w="1228090" h="626744">
                <a:moveTo>
                  <a:pt x="1227569" y="626363"/>
                </a:moveTo>
                <a:lnTo>
                  <a:pt x="1150620" y="524256"/>
                </a:lnTo>
                <a:lnTo>
                  <a:pt x="1133551" y="558393"/>
                </a:lnTo>
                <a:lnTo>
                  <a:pt x="1150620" y="566927"/>
                </a:lnTo>
                <a:lnTo>
                  <a:pt x="1150620" y="626363"/>
                </a:lnTo>
                <a:lnTo>
                  <a:pt x="1227569" y="626363"/>
                </a:lnTo>
                <a:close/>
              </a:path>
            </a:pathLst>
          </a:custGeom>
          <a:solidFill>
            <a:srgbClr val="3333CC"/>
          </a:solidFill>
        </p:spPr>
        <p:txBody>
          <a:bodyPr wrap="square" lIns="0" tIns="0" rIns="0" bIns="0" rtlCol="0">
            <a:spAutoFit/>
          </a:bodyPr>
          <a:lstStyle/>
          <a:p>
            <a:endParaRPr/>
          </a:p>
        </p:txBody>
      </p:sp>
      <p:sp>
        <p:nvSpPr>
          <p:cNvPr id="14" name="object 14"/>
          <p:cNvSpPr txBox="1"/>
          <p:nvPr/>
        </p:nvSpPr>
        <p:spPr>
          <a:xfrm>
            <a:off x="8067935" y="2933191"/>
            <a:ext cx="981710" cy="280670"/>
          </a:xfrm>
          <a:prstGeom prst="rect">
            <a:avLst/>
          </a:prstGeom>
        </p:spPr>
        <p:txBody>
          <a:bodyPr vert="horz" wrap="square" lIns="0" tIns="0" rIns="0" bIns="0" rtlCol="0">
            <a:spAutoFit/>
          </a:bodyPr>
          <a:lstStyle/>
          <a:p>
            <a:pPr marL="12700">
              <a:lnSpc>
                <a:spcPct val="100000"/>
              </a:lnSpc>
            </a:pPr>
            <a:r>
              <a:rPr sz="1800" b="1" spc="5" dirty="0">
                <a:solidFill>
                  <a:srgbClr val="3333CC"/>
                </a:solidFill>
                <a:latin typeface="Tahoma"/>
                <a:cs typeface="Tahoma"/>
              </a:rPr>
              <a:t>EXPA</a:t>
            </a:r>
            <a:r>
              <a:rPr sz="1800" b="1" spc="-5" dirty="0">
                <a:solidFill>
                  <a:srgbClr val="3333CC"/>
                </a:solidFill>
                <a:latin typeface="Tahoma"/>
                <a:cs typeface="Tahoma"/>
              </a:rPr>
              <a:t>N</a:t>
            </a:r>
            <a:r>
              <a:rPr sz="1800" b="1" dirty="0">
                <a:solidFill>
                  <a:srgbClr val="3333CC"/>
                </a:solidFill>
                <a:latin typeface="Tahoma"/>
                <a:cs typeface="Tahoma"/>
              </a:rPr>
              <a:t>D</a:t>
            </a:r>
            <a:endParaRPr sz="1800">
              <a:latin typeface="Tahoma"/>
              <a:cs typeface="Tahoma"/>
            </a:endParaRPr>
          </a:p>
        </p:txBody>
      </p:sp>
      <p:sp>
        <p:nvSpPr>
          <p:cNvPr id="15" name="object 15"/>
          <p:cNvSpPr/>
          <p:nvPr/>
        </p:nvSpPr>
        <p:spPr>
          <a:xfrm>
            <a:off x="7988427" y="3269996"/>
            <a:ext cx="1130300" cy="1676400"/>
          </a:xfrm>
          <a:custGeom>
            <a:avLst/>
            <a:gdLst/>
            <a:ahLst/>
            <a:cxnLst/>
            <a:rect l="l" t="t" r="r" b="b"/>
            <a:pathLst>
              <a:path w="1130300" h="1676400">
                <a:moveTo>
                  <a:pt x="0" y="0"/>
                </a:moveTo>
                <a:lnTo>
                  <a:pt x="0" y="1676400"/>
                </a:lnTo>
                <a:lnTo>
                  <a:pt x="1130173" y="1676400"/>
                </a:lnTo>
                <a:lnTo>
                  <a:pt x="1130173" y="0"/>
                </a:lnTo>
                <a:lnTo>
                  <a:pt x="0" y="0"/>
                </a:lnTo>
                <a:close/>
              </a:path>
            </a:pathLst>
          </a:custGeom>
          <a:solidFill>
            <a:srgbClr val="3333CC"/>
          </a:solidFill>
        </p:spPr>
        <p:txBody>
          <a:bodyPr wrap="square" lIns="0" tIns="0" rIns="0" bIns="0" rtlCol="0">
            <a:spAutoFit/>
          </a:bodyPr>
          <a:lstStyle/>
          <a:p>
            <a:endParaRPr/>
          </a:p>
        </p:txBody>
      </p:sp>
      <p:sp>
        <p:nvSpPr>
          <p:cNvPr id="16" name="object 16"/>
          <p:cNvSpPr/>
          <p:nvPr/>
        </p:nvSpPr>
        <p:spPr>
          <a:xfrm>
            <a:off x="7988427" y="3269996"/>
            <a:ext cx="1130300" cy="1676400"/>
          </a:xfrm>
          <a:custGeom>
            <a:avLst/>
            <a:gdLst/>
            <a:ahLst/>
            <a:cxnLst/>
            <a:rect l="l" t="t" r="r" b="b"/>
            <a:pathLst>
              <a:path w="1130300" h="1676400">
                <a:moveTo>
                  <a:pt x="0" y="0"/>
                </a:moveTo>
                <a:lnTo>
                  <a:pt x="0" y="1676400"/>
                </a:lnTo>
                <a:lnTo>
                  <a:pt x="1130173" y="1676400"/>
                </a:lnTo>
              </a:path>
            </a:pathLst>
          </a:custGeom>
          <a:ln w="9525">
            <a:solidFill>
              <a:srgbClr val="3333CC"/>
            </a:solidFill>
          </a:ln>
        </p:spPr>
        <p:txBody>
          <a:bodyPr wrap="square" lIns="0" tIns="0" rIns="0" bIns="0" rtlCol="0">
            <a:spAutoFit/>
          </a:bodyPr>
          <a:lstStyle/>
          <a:p>
            <a:endParaRPr/>
          </a:p>
        </p:txBody>
      </p:sp>
      <p:sp>
        <p:nvSpPr>
          <p:cNvPr id="17" name="object 17"/>
          <p:cNvSpPr/>
          <p:nvPr/>
        </p:nvSpPr>
        <p:spPr>
          <a:xfrm>
            <a:off x="7988427" y="3269996"/>
            <a:ext cx="1130300" cy="0"/>
          </a:xfrm>
          <a:custGeom>
            <a:avLst/>
            <a:gdLst/>
            <a:ahLst/>
            <a:cxnLst/>
            <a:rect l="l" t="t" r="r" b="b"/>
            <a:pathLst>
              <a:path w="1130300">
                <a:moveTo>
                  <a:pt x="1130173" y="0"/>
                </a:moveTo>
                <a:lnTo>
                  <a:pt x="0" y="0"/>
                </a:lnTo>
              </a:path>
            </a:pathLst>
          </a:custGeom>
          <a:ln w="9525">
            <a:solidFill>
              <a:srgbClr val="3333CC"/>
            </a:solidFill>
          </a:ln>
        </p:spPr>
        <p:txBody>
          <a:bodyPr wrap="square" lIns="0" tIns="0" rIns="0" bIns="0" rtlCol="0">
            <a:spAutoFit/>
          </a:bodyPr>
          <a:lstStyle/>
          <a:p>
            <a:endParaRPr/>
          </a:p>
        </p:txBody>
      </p:sp>
      <p:sp>
        <p:nvSpPr>
          <p:cNvPr id="18" name="object 18"/>
          <p:cNvSpPr/>
          <p:nvPr/>
        </p:nvSpPr>
        <p:spPr>
          <a:xfrm>
            <a:off x="7531227" y="4565396"/>
            <a:ext cx="381000" cy="381000"/>
          </a:xfrm>
          <a:custGeom>
            <a:avLst/>
            <a:gdLst/>
            <a:ahLst/>
            <a:cxnLst/>
            <a:rect l="l" t="t" r="r" b="b"/>
            <a:pathLst>
              <a:path w="381000" h="381000">
                <a:moveTo>
                  <a:pt x="76200" y="381000"/>
                </a:moveTo>
                <a:lnTo>
                  <a:pt x="76200" y="0"/>
                </a:lnTo>
                <a:lnTo>
                  <a:pt x="0" y="190500"/>
                </a:lnTo>
                <a:lnTo>
                  <a:pt x="76200" y="381000"/>
                </a:lnTo>
                <a:close/>
              </a:path>
              <a:path w="381000" h="381000">
                <a:moveTo>
                  <a:pt x="304800" y="285750"/>
                </a:moveTo>
                <a:lnTo>
                  <a:pt x="304800" y="95250"/>
                </a:lnTo>
                <a:lnTo>
                  <a:pt x="76200" y="95250"/>
                </a:lnTo>
                <a:lnTo>
                  <a:pt x="76200" y="285750"/>
                </a:lnTo>
                <a:lnTo>
                  <a:pt x="304800" y="285750"/>
                </a:lnTo>
                <a:close/>
              </a:path>
              <a:path w="381000" h="381000">
                <a:moveTo>
                  <a:pt x="381000" y="190500"/>
                </a:moveTo>
                <a:lnTo>
                  <a:pt x="304800" y="0"/>
                </a:lnTo>
                <a:lnTo>
                  <a:pt x="304800" y="381000"/>
                </a:lnTo>
                <a:lnTo>
                  <a:pt x="381000" y="190500"/>
                </a:lnTo>
                <a:close/>
              </a:path>
            </a:pathLst>
          </a:custGeom>
          <a:solidFill>
            <a:srgbClr val="3333CC"/>
          </a:solidFill>
        </p:spPr>
        <p:txBody>
          <a:bodyPr wrap="square" lIns="0" tIns="0" rIns="0" bIns="0" rtlCol="0">
            <a:spAutoFit/>
          </a:bodyPr>
          <a:lstStyle/>
          <a:p>
            <a:endParaRPr/>
          </a:p>
        </p:txBody>
      </p:sp>
      <p:sp>
        <p:nvSpPr>
          <p:cNvPr id="19" name="object 19"/>
          <p:cNvSpPr txBox="1"/>
          <p:nvPr/>
        </p:nvSpPr>
        <p:spPr>
          <a:xfrm>
            <a:off x="6391535" y="4533392"/>
            <a:ext cx="973455" cy="280670"/>
          </a:xfrm>
          <a:prstGeom prst="rect">
            <a:avLst/>
          </a:prstGeom>
        </p:spPr>
        <p:txBody>
          <a:bodyPr vert="horz" wrap="square" lIns="0" tIns="0" rIns="0" bIns="0" rtlCol="0">
            <a:spAutoFit/>
          </a:bodyPr>
          <a:lstStyle/>
          <a:p>
            <a:pPr marL="12700">
              <a:lnSpc>
                <a:spcPct val="100000"/>
              </a:lnSpc>
            </a:pPr>
            <a:r>
              <a:rPr sz="1800" b="1" dirty="0">
                <a:solidFill>
                  <a:srgbClr val="3333CC"/>
                </a:solidFill>
                <a:latin typeface="Tahoma"/>
                <a:cs typeface="Tahoma"/>
              </a:rPr>
              <a:t>ARGTAB</a:t>
            </a:r>
            <a:endParaRPr sz="1800">
              <a:latin typeface="Tahoma"/>
              <a:cs typeface="Tahoma"/>
            </a:endParaRPr>
          </a:p>
        </p:txBody>
      </p:sp>
      <p:sp>
        <p:nvSpPr>
          <p:cNvPr id="21" name="object 21"/>
          <p:cNvSpPr/>
          <p:nvPr/>
        </p:nvSpPr>
        <p:spPr>
          <a:xfrm>
            <a:off x="5092839" y="2800604"/>
            <a:ext cx="548005" cy="622300"/>
          </a:xfrm>
          <a:custGeom>
            <a:avLst/>
            <a:gdLst/>
            <a:ahLst/>
            <a:cxnLst/>
            <a:rect l="l" t="t" r="r" b="b"/>
            <a:pathLst>
              <a:path w="548004" h="622300">
                <a:moveTo>
                  <a:pt x="60447" y="523016"/>
                </a:moveTo>
                <a:lnTo>
                  <a:pt x="32003" y="498347"/>
                </a:lnTo>
                <a:lnTo>
                  <a:pt x="0" y="621792"/>
                </a:lnTo>
                <a:lnTo>
                  <a:pt x="48005" y="601970"/>
                </a:lnTo>
                <a:lnTo>
                  <a:pt x="48005" y="537209"/>
                </a:lnTo>
                <a:lnTo>
                  <a:pt x="60447" y="523016"/>
                </a:lnTo>
                <a:close/>
              </a:path>
              <a:path w="548004" h="622300">
                <a:moveTo>
                  <a:pt x="89410" y="548134"/>
                </a:moveTo>
                <a:lnTo>
                  <a:pt x="60447" y="523016"/>
                </a:lnTo>
                <a:lnTo>
                  <a:pt x="48005" y="537209"/>
                </a:lnTo>
                <a:lnTo>
                  <a:pt x="76962" y="562355"/>
                </a:lnTo>
                <a:lnTo>
                  <a:pt x="89410" y="548134"/>
                </a:lnTo>
                <a:close/>
              </a:path>
              <a:path w="548004" h="622300">
                <a:moveTo>
                  <a:pt x="118109" y="573023"/>
                </a:moveTo>
                <a:lnTo>
                  <a:pt x="89410" y="548134"/>
                </a:lnTo>
                <a:lnTo>
                  <a:pt x="76962" y="562355"/>
                </a:lnTo>
                <a:lnTo>
                  <a:pt x="48005" y="537209"/>
                </a:lnTo>
                <a:lnTo>
                  <a:pt x="48005" y="601970"/>
                </a:lnTo>
                <a:lnTo>
                  <a:pt x="118109" y="573023"/>
                </a:lnTo>
                <a:close/>
              </a:path>
              <a:path w="548004" h="622300">
                <a:moveTo>
                  <a:pt x="547877" y="24383"/>
                </a:moveTo>
                <a:lnTo>
                  <a:pt x="518909" y="0"/>
                </a:lnTo>
                <a:lnTo>
                  <a:pt x="60447" y="523016"/>
                </a:lnTo>
                <a:lnTo>
                  <a:pt x="89410" y="548134"/>
                </a:lnTo>
                <a:lnTo>
                  <a:pt x="547877" y="24383"/>
                </a:lnTo>
                <a:close/>
              </a:path>
            </a:pathLst>
          </a:custGeom>
          <a:solidFill>
            <a:srgbClr val="9900FF"/>
          </a:solidFill>
        </p:spPr>
        <p:txBody>
          <a:bodyPr wrap="square" lIns="0" tIns="0" rIns="0" bIns="0" rtlCol="0">
            <a:spAutoFit/>
          </a:bodyPr>
          <a:lstStyle/>
          <a:p>
            <a:endParaRPr/>
          </a:p>
        </p:txBody>
      </p:sp>
      <p:sp>
        <p:nvSpPr>
          <p:cNvPr id="22" name="object 22"/>
          <p:cNvSpPr/>
          <p:nvPr/>
        </p:nvSpPr>
        <p:spPr>
          <a:xfrm>
            <a:off x="4254639" y="3879596"/>
            <a:ext cx="1143000" cy="1447800"/>
          </a:xfrm>
          <a:custGeom>
            <a:avLst/>
            <a:gdLst/>
            <a:ahLst/>
            <a:cxnLst/>
            <a:rect l="l" t="t" r="r" b="b"/>
            <a:pathLst>
              <a:path w="1143000" h="1447800">
                <a:moveTo>
                  <a:pt x="0" y="0"/>
                </a:moveTo>
                <a:lnTo>
                  <a:pt x="0" y="1447800"/>
                </a:lnTo>
                <a:lnTo>
                  <a:pt x="1143000" y="1447800"/>
                </a:lnTo>
                <a:lnTo>
                  <a:pt x="1143000" y="0"/>
                </a:lnTo>
                <a:lnTo>
                  <a:pt x="0" y="0"/>
                </a:lnTo>
                <a:close/>
              </a:path>
            </a:pathLst>
          </a:custGeom>
          <a:solidFill>
            <a:srgbClr val="9900FF"/>
          </a:solidFill>
        </p:spPr>
        <p:txBody>
          <a:bodyPr wrap="square" lIns="0" tIns="0" rIns="0" bIns="0" rtlCol="0">
            <a:spAutoFit/>
          </a:bodyPr>
          <a:lstStyle/>
          <a:p>
            <a:endParaRPr/>
          </a:p>
        </p:txBody>
      </p:sp>
      <p:sp>
        <p:nvSpPr>
          <p:cNvPr id="23" name="object 23"/>
          <p:cNvSpPr txBox="1"/>
          <p:nvPr/>
        </p:nvSpPr>
        <p:spPr>
          <a:xfrm>
            <a:off x="4334135" y="3557270"/>
            <a:ext cx="901700" cy="280670"/>
          </a:xfrm>
          <a:prstGeom prst="rect">
            <a:avLst/>
          </a:prstGeom>
        </p:spPr>
        <p:txBody>
          <a:bodyPr vert="horz" wrap="square" lIns="0" tIns="0" rIns="0" bIns="0" rtlCol="0">
            <a:spAutoFit/>
          </a:bodyPr>
          <a:lstStyle/>
          <a:p>
            <a:pPr marL="12700">
              <a:lnSpc>
                <a:spcPct val="100000"/>
              </a:lnSpc>
            </a:pPr>
            <a:r>
              <a:rPr sz="1800" b="1" dirty="0">
                <a:solidFill>
                  <a:srgbClr val="9A00FF"/>
                </a:solidFill>
                <a:latin typeface="Tahoma"/>
                <a:cs typeface="Tahoma"/>
              </a:rPr>
              <a:t>D</a:t>
            </a:r>
            <a:r>
              <a:rPr sz="1800" b="1" spc="5" dirty="0">
                <a:solidFill>
                  <a:srgbClr val="9A00FF"/>
                </a:solidFill>
                <a:latin typeface="Tahoma"/>
                <a:cs typeface="Tahoma"/>
              </a:rPr>
              <a:t>E</a:t>
            </a:r>
            <a:r>
              <a:rPr sz="1800" b="1" dirty="0">
                <a:solidFill>
                  <a:srgbClr val="9A00FF"/>
                </a:solidFill>
                <a:latin typeface="Tahoma"/>
                <a:cs typeface="Tahoma"/>
              </a:rPr>
              <a:t>FINE</a:t>
            </a:r>
            <a:endParaRPr sz="1800">
              <a:latin typeface="Tahoma"/>
              <a:cs typeface="Tahoma"/>
            </a:endParaRPr>
          </a:p>
        </p:txBody>
      </p:sp>
      <p:sp>
        <p:nvSpPr>
          <p:cNvPr id="24" name="object 24"/>
          <p:cNvSpPr/>
          <p:nvPr/>
        </p:nvSpPr>
        <p:spPr>
          <a:xfrm>
            <a:off x="3568839" y="4203446"/>
            <a:ext cx="762000" cy="114300"/>
          </a:xfrm>
          <a:custGeom>
            <a:avLst/>
            <a:gdLst/>
            <a:ahLst/>
            <a:cxnLst/>
            <a:rect l="l" t="t" r="r" b="b"/>
            <a:pathLst>
              <a:path w="762000" h="114300">
                <a:moveTo>
                  <a:pt x="114300" y="38100"/>
                </a:moveTo>
                <a:lnTo>
                  <a:pt x="114300" y="0"/>
                </a:lnTo>
                <a:lnTo>
                  <a:pt x="0" y="57150"/>
                </a:lnTo>
                <a:lnTo>
                  <a:pt x="95250" y="104775"/>
                </a:lnTo>
                <a:lnTo>
                  <a:pt x="95250" y="38100"/>
                </a:lnTo>
                <a:lnTo>
                  <a:pt x="114300" y="38100"/>
                </a:lnTo>
                <a:close/>
              </a:path>
              <a:path w="762000" h="114300">
                <a:moveTo>
                  <a:pt x="762000" y="76200"/>
                </a:moveTo>
                <a:lnTo>
                  <a:pt x="762000" y="38100"/>
                </a:lnTo>
                <a:lnTo>
                  <a:pt x="95250" y="38100"/>
                </a:lnTo>
                <a:lnTo>
                  <a:pt x="95250" y="76200"/>
                </a:lnTo>
                <a:lnTo>
                  <a:pt x="762000" y="76200"/>
                </a:lnTo>
                <a:close/>
              </a:path>
              <a:path w="762000" h="114300">
                <a:moveTo>
                  <a:pt x="114300" y="114300"/>
                </a:moveTo>
                <a:lnTo>
                  <a:pt x="114300" y="76200"/>
                </a:lnTo>
                <a:lnTo>
                  <a:pt x="95250" y="76200"/>
                </a:lnTo>
                <a:lnTo>
                  <a:pt x="95250" y="104775"/>
                </a:lnTo>
                <a:lnTo>
                  <a:pt x="114300" y="114300"/>
                </a:lnTo>
                <a:close/>
              </a:path>
            </a:pathLst>
          </a:custGeom>
          <a:solidFill>
            <a:srgbClr val="9900FF"/>
          </a:solidFill>
        </p:spPr>
        <p:txBody>
          <a:bodyPr wrap="square" lIns="0" tIns="0" rIns="0" bIns="0" rtlCol="0">
            <a:spAutoFit/>
          </a:bodyPr>
          <a:lstStyle/>
          <a:p>
            <a:endParaRPr/>
          </a:p>
        </p:txBody>
      </p:sp>
      <p:sp>
        <p:nvSpPr>
          <p:cNvPr id="25" name="object 25"/>
          <p:cNvSpPr/>
          <p:nvPr/>
        </p:nvSpPr>
        <p:spPr>
          <a:xfrm>
            <a:off x="2349639" y="4692650"/>
            <a:ext cx="1178560" cy="1141730"/>
          </a:xfrm>
          <a:custGeom>
            <a:avLst/>
            <a:gdLst/>
            <a:ahLst/>
            <a:cxnLst/>
            <a:rect l="l" t="t" r="r" b="b"/>
            <a:pathLst>
              <a:path w="1178560" h="1141729">
                <a:moveTo>
                  <a:pt x="0" y="0"/>
                </a:moveTo>
                <a:lnTo>
                  <a:pt x="0" y="1141476"/>
                </a:lnTo>
                <a:lnTo>
                  <a:pt x="1178052" y="1141476"/>
                </a:lnTo>
                <a:lnTo>
                  <a:pt x="1178052" y="0"/>
                </a:lnTo>
                <a:lnTo>
                  <a:pt x="0" y="0"/>
                </a:lnTo>
                <a:close/>
              </a:path>
            </a:pathLst>
          </a:custGeom>
          <a:solidFill>
            <a:srgbClr val="008000"/>
          </a:solidFill>
        </p:spPr>
        <p:txBody>
          <a:bodyPr wrap="square" lIns="0" tIns="0" rIns="0" bIns="0" rtlCol="0">
            <a:spAutoFit/>
          </a:bodyPr>
          <a:lstStyle/>
          <a:p>
            <a:endParaRPr/>
          </a:p>
        </p:txBody>
      </p:sp>
      <p:sp>
        <p:nvSpPr>
          <p:cNvPr id="26" name="object 26"/>
          <p:cNvSpPr txBox="1"/>
          <p:nvPr/>
        </p:nvSpPr>
        <p:spPr>
          <a:xfrm>
            <a:off x="2429135" y="5098796"/>
            <a:ext cx="1019175" cy="280670"/>
          </a:xfrm>
          <a:prstGeom prst="rect">
            <a:avLst/>
          </a:prstGeom>
        </p:spPr>
        <p:txBody>
          <a:bodyPr vert="horz" wrap="square" lIns="0" tIns="0" rIns="0" bIns="0" rtlCol="0">
            <a:spAutoFit/>
          </a:bodyPr>
          <a:lstStyle/>
          <a:p>
            <a:pPr marL="12700">
              <a:lnSpc>
                <a:spcPct val="100000"/>
              </a:lnSpc>
            </a:pPr>
            <a:r>
              <a:rPr sz="1800" b="1" dirty="0">
                <a:latin typeface="Tahoma"/>
                <a:cs typeface="Tahoma"/>
              </a:rPr>
              <a:t>WRBUFF</a:t>
            </a:r>
            <a:endParaRPr sz="1800">
              <a:latin typeface="Tahoma"/>
              <a:cs typeface="Tahoma"/>
            </a:endParaRPr>
          </a:p>
        </p:txBody>
      </p:sp>
      <p:sp>
        <p:nvSpPr>
          <p:cNvPr id="27" name="object 27"/>
          <p:cNvSpPr/>
          <p:nvPr/>
        </p:nvSpPr>
        <p:spPr>
          <a:xfrm>
            <a:off x="1807095" y="4793996"/>
            <a:ext cx="542925" cy="321945"/>
          </a:xfrm>
          <a:custGeom>
            <a:avLst/>
            <a:gdLst/>
            <a:ahLst/>
            <a:cxnLst/>
            <a:rect l="l" t="t" r="r" b="b"/>
            <a:pathLst>
              <a:path w="542925" h="321945">
                <a:moveTo>
                  <a:pt x="452894" y="73427"/>
                </a:moveTo>
                <a:lnTo>
                  <a:pt x="433934" y="39863"/>
                </a:lnTo>
                <a:lnTo>
                  <a:pt x="0" y="288036"/>
                </a:lnTo>
                <a:lnTo>
                  <a:pt x="18287" y="321563"/>
                </a:lnTo>
                <a:lnTo>
                  <a:pt x="452894" y="73427"/>
                </a:lnTo>
                <a:close/>
              </a:path>
              <a:path w="542925" h="321945">
                <a:moveTo>
                  <a:pt x="542544" y="0"/>
                </a:moveTo>
                <a:lnTo>
                  <a:pt x="415290" y="6857"/>
                </a:lnTo>
                <a:lnTo>
                  <a:pt x="433934" y="39863"/>
                </a:lnTo>
                <a:lnTo>
                  <a:pt x="450342" y="30479"/>
                </a:lnTo>
                <a:lnTo>
                  <a:pt x="469392" y="64007"/>
                </a:lnTo>
                <a:lnTo>
                  <a:pt x="469392" y="102633"/>
                </a:lnTo>
                <a:lnTo>
                  <a:pt x="471678" y="106679"/>
                </a:lnTo>
                <a:lnTo>
                  <a:pt x="542544" y="0"/>
                </a:lnTo>
                <a:close/>
              </a:path>
              <a:path w="542925" h="321945">
                <a:moveTo>
                  <a:pt x="469392" y="64007"/>
                </a:moveTo>
                <a:lnTo>
                  <a:pt x="450342" y="30479"/>
                </a:lnTo>
                <a:lnTo>
                  <a:pt x="433934" y="39863"/>
                </a:lnTo>
                <a:lnTo>
                  <a:pt x="452894" y="73427"/>
                </a:lnTo>
                <a:lnTo>
                  <a:pt x="469392" y="64007"/>
                </a:lnTo>
                <a:close/>
              </a:path>
              <a:path w="542925" h="321945">
                <a:moveTo>
                  <a:pt x="469392" y="102633"/>
                </a:moveTo>
                <a:lnTo>
                  <a:pt x="469392" y="64007"/>
                </a:lnTo>
                <a:lnTo>
                  <a:pt x="452894" y="73427"/>
                </a:lnTo>
                <a:lnTo>
                  <a:pt x="469392" y="102633"/>
                </a:lnTo>
                <a:close/>
              </a:path>
            </a:pathLst>
          </a:custGeom>
          <a:solidFill>
            <a:srgbClr val="008000"/>
          </a:solidFill>
        </p:spPr>
        <p:txBody>
          <a:bodyPr wrap="square" lIns="0" tIns="0" rIns="0" bIns="0" rtlCol="0">
            <a:spAutoFit/>
          </a:bodyPr>
          <a:lstStyle/>
          <a:p>
            <a:endParaRPr/>
          </a:p>
        </p:txBody>
      </p:sp>
      <p:sp>
        <p:nvSpPr>
          <p:cNvPr id="28" name="object 28"/>
          <p:cNvSpPr/>
          <p:nvPr/>
        </p:nvSpPr>
        <p:spPr>
          <a:xfrm>
            <a:off x="1800999" y="5163565"/>
            <a:ext cx="548640" cy="697230"/>
          </a:xfrm>
          <a:custGeom>
            <a:avLst/>
            <a:gdLst/>
            <a:ahLst/>
            <a:cxnLst/>
            <a:rect l="l" t="t" r="r" b="b"/>
            <a:pathLst>
              <a:path w="548639" h="697229">
                <a:moveTo>
                  <a:pt x="493662" y="595520"/>
                </a:moveTo>
                <a:lnTo>
                  <a:pt x="30480" y="0"/>
                </a:lnTo>
                <a:lnTo>
                  <a:pt x="0" y="22860"/>
                </a:lnTo>
                <a:lnTo>
                  <a:pt x="463260" y="619223"/>
                </a:lnTo>
                <a:lnTo>
                  <a:pt x="493662" y="595520"/>
                </a:lnTo>
                <a:close/>
              </a:path>
              <a:path w="548639" h="697229">
                <a:moveTo>
                  <a:pt x="505206" y="676519"/>
                </a:moveTo>
                <a:lnTo>
                  <a:pt x="505206" y="610362"/>
                </a:lnTo>
                <a:lnTo>
                  <a:pt x="474725" y="633984"/>
                </a:lnTo>
                <a:lnTo>
                  <a:pt x="463260" y="619223"/>
                </a:lnTo>
                <a:lnTo>
                  <a:pt x="433577" y="642366"/>
                </a:lnTo>
                <a:lnTo>
                  <a:pt x="505206" y="676519"/>
                </a:lnTo>
                <a:close/>
              </a:path>
              <a:path w="548639" h="697229">
                <a:moveTo>
                  <a:pt x="505206" y="610362"/>
                </a:moveTo>
                <a:lnTo>
                  <a:pt x="493662" y="595520"/>
                </a:lnTo>
                <a:lnTo>
                  <a:pt x="463260" y="619223"/>
                </a:lnTo>
                <a:lnTo>
                  <a:pt x="474725" y="633984"/>
                </a:lnTo>
                <a:lnTo>
                  <a:pt x="505206" y="610362"/>
                </a:lnTo>
                <a:close/>
              </a:path>
              <a:path w="548639" h="697229">
                <a:moveTo>
                  <a:pt x="548639" y="697230"/>
                </a:moveTo>
                <a:lnTo>
                  <a:pt x="523494" y="572262"/>
                </a:lnTo>
                <a:lnTo>
                  <a:pt x="493662" y="595520"/>
                </a:lnTo>
                <a:lnTo>
                  <a:pt x="505206" y="610362"/>
                </a:lnTo>
                <a:lnTo>
                  <a:pt x="505206" y="676519"/>
                </a:lnTo>
                <a:lnTo>
                  <a:pt x="548639" y="697230"/>
                </a:lnTo>
                <a:close/>
              </a:path>
            </a:pathLst>
          </a:custGeom>
          <a:solidFill>
            <a:srgbClr val="008000"/>
          </a:solidFill>
        </p:spPr>
        <p:txBody>
          <a:bodyPr wrap="square" lIns="0" tIns="0" rIns="0" bIns="0" rtlCol="0">
            <a:spAutoFit/>
          </a:bodyPr>
          <a:lstStyle/>
          <a:p>
            <a:endParaRPr/>
          </a:p>
        </p:txBody>
      </p:sp>
      <p:sp>
        <p:nvSpPr>
          <p:cNvPr id="29" name="object 29"/>
          <p:cNvSpPr txBox="1"/>
          <p:nvPr/>
        </p:nvSpPr>
        <p:spPr>
          <a:xfrm>
            <a:off x="600335" y="3085591"/>
            <a:ext cx="1018540" cy="280670"/>
          </a:xfrm>
          <a:prstGeom prst="rect">
            <a:avLst/>
          </a:prstGeom>
        </p:spPr>
        <p:txBody>
          <a:bodyPr vert="horz" wrap="square" lIns="0" tIns="0" rIns="0" bIns="0" rtlCol="0">
            <a:spAutoFit/>
          </a:bodyPr>
          <a:lstStyle/>
          <a:p>
            <a:pPr marL="12700">
              <a:lnSpc>
                <a:spcPct val="100000"/>
              </a:lnSpc>
            </a:pPr>
            <a:r>
              <a:rPr sz="1800" b="1" dirty="0">
                <a:solidFill>
                  <a:srgbClr val="CC9A00"/>
                </a:solidFill>
                <a:latin typeface="Tahoma"/>
                <a:cs typeface="Tahoma"/>
              </a:rPr>
              <a:t>NAMTAB</a:t>
            </a:r>
            <a:endParaRPr sz="1800">
              <a:latin typeface="Tahoma"/>
              <a:cs typeface="Tahoma"/>
            </a:endParaRPr>
          </a:p>
        </p:txBody>
      </p:sp>
      <p:sp>
        <p:nvSpPr>
          <p:cNvPr id="30" name="object 30"/>
          <p:cNvSpPr txBox="1"/>
          <p:nvPr/>
        </p:nvSpPr>
        <p:spPr>
          <a:xfrm>
            <a:off x="447935" y="6072122"/>
            <a:ext cx="1292860" cy="740410"/>
          </a:xfrm>
          <a:prstGeom prst="rect">
            <a:avLst/>
          </a:prstGeom>
        </p:spPr>
        <p:txBody>
          <a:bodyPr vert="horz" wrap="square" lIns="0" tIns="0" rIns="0" bIns="0" rtlCol="0">
            <a:spAutoFit/>
          </a:bodyPr>
          <a:lstStyle/>
          <a:p>
            <a:pPr marL="12700" marR="6350">
              <a:lnSpc>
                <a:spcPct val="100000"/>
              </a:lnSpc>
            </a:pPr>
            <a:r>
              <a:rPr sz="1600" b="1" dirty="0">
                <a:latin typeface="Tahoma"/>
                <a:cs typeface="Tahoma"/>
              </a:rPr>
              <a:t>1.enter macro</a:t>
            </a:r>
            <a:r>
              <a:rPr sz="1600" b="1" spc="5" dirty="0">
                <a:latin typeface="Tahoma"/>
                <a:cs typeface="Tahoma"/>
              </a:rPr>
              <a:t> </a:t>
            </a:r>
            <a:r>
              <a:rPr sz="1600" b="1" dirty="0">
                <a:latin typeface="Tahoma"/>
                <a:cs typeface="Tahoma"/>
              </a:rPr>
              <a:t>name in</a:t>
            </a:r>
            <a:r>
              <a:rPr sz="1600" b="1" spc="5" dirty="0">
                <a:latin typeface="Tahoma"/>
                <a:cs typeface="Tahoma"/>
              </a:rPr>
              <a:t> </a:t>
            </a:r>
            <a:r>
              <a:rPr sz="1600" b="1" dirty="0">
                <a:latin typeface="Tahoma"/>
                <a:cs typeface="Tahoma"/>
              </a:rPr>
              <a:t>NAMTAB</a:t>
            </a:r>
            <a:endParaRPr sz="1600">
              <a:latin typeface="Tahoma"/>
              <a:cs typeface="Tahoma"/>
            </a:endParaRPr>
          </a:p>
        </p:txBody>
      </p:sp>
      <p:sp>
        <p:nvSpPr>
          <p:cNvPr id="31" name="object 31"/>
          <p:cNvSpPr/>
          <p:nvPr/>
        </p:nvSpPr>
        <p:spPr>
          <a:xfrm>
            <a:off x="2349639" y="3500120"/>
            <a:ext cx="1219200" cy="1192530"/>
          </a:xfrm>
          <a:custGeom>
            <a:avLst/>
            <a:gdLst/>
            <a:ahLst/>
            <a:cxnLst/>
            <a:rect l="l" t="t" r="r" b="b"/>
            <a:pathLst>
              <a:path w="1219200" h="1192529">
                <a:moveTo>
                  <a:pt x="0" y="0"/>
                </a:moveTo>
                <a:lnTo>
                  <a:pt x="0" y="1192529"/>
                </a:lnTo>
                <a:lnTo>
                  <a:pt x="1219199" y="1192529"/>
                </a:lnTo>
                <a:lnTo>
                  <a:pt x="1219199" y="0"/>
                </a:lnTo>
                <a:lnTo>
                  <a:pt x="0" y="0"/>
                </a:lnTo>
                <a:close/>
              </a:path>
            </a:pathLst>
          </a:custGeom>
          <a:solidFill>
            <a:srgbClr val="5E93C9"/>
          </a:solidFill>
        </p:spPr>
        <p:txBody>
          <a:bodyPr wrap="square" lIns="0" tIns="0" rIns="0" bIns="0" rtlCol="0">
            <a:spAutoFit/>
          </a:bodyPr>
          <a:lstStyle/>
          <a:p>
            <a:endParaRPr/>
          </a:p>
        </p:txBody>
      </p:sp>
      <p:sp>
        <p:nvSpPr>
          <p:cNvPr id="32" name="object 32"/>
          <p:cNvSpPr txBox="1"/>
          <p:nvPr/>
        </p:nvSpPr>
        <p:spPr>
          <a:xfrm>
            <a:off x="2480189" y="3957320"/>
            <a:ext cx="957580" cy="280670"/>
          </a:xfrm>
          <a:prstGeom prst="rect">
            <a:avLst/>
          </a:prstGeom>
        </p:spPr>
        <p:txBody>
          <a:bodyPr vert="horz" wrap="square" lIns="0" tIns="0" rIns="0" bIns="0" rtlCol="0">
            <a:spAutoFit/>
          </a:bodyPr>
          <a:lstStyle/>
          <a:p>
            <a:pPr marL="12700">
              <a:lnSpc>
                <a:spcPct val="100000"/>
              </a:lnSpc>
            </a:pPr>
            <a:r>
              <a:rPr sz="1800" b="1" dirty="0">
                <a:latin typeface="Tahoma"/>
                <a:cs typeface="Tahoma"/>
              </a:rPr>
              <a:t>RDBUFF</a:t>
            </a:r>
            <a:endParaRPr sz="1800">
              <a:latin typeface="Tahoma"/>
              <a:cs typeface="Tahoma"/>
            </a:endParaRPr>
          </a:p>
        </p:txBody>
      </p:sp>
      <p:sp>
        <p:nvSpPr>
          <p:cNvPr id="33" name="object 33"/>
          <p:cNvSpPr txBox="1"/>
          <p:nvPr/>
        </p:nvSpPr>
        <p:spPr>
          <a:xfrm>
            <a:off x="2429211" y="3239515"/>
            <a:ext cx="927100" cy="280670"/>
          </a:xfrm>
          <a:prstGeom prst="rect">
            <a:avLst/>
          </a:prstGeom>
        </p:spPr>
        <p:txBody>
          <a:bodyPr vert="horz" wrap="square" lIns="0" tIns="0" rIns="0" bIns="0" rtlCol="0">
            <a:spAutoFit/>
          </a:bodyPr>
          <a:lstStyle/>
          <a:p>
            <a:pPr marL="12700">
              <a:lnSpc>
                <a:spcPct val="100000"/>
              </a:lnSpc>
            </a:pPr>
            <a:r>
              <a:rPr sz="1800" b="1" dirty="0">
                <a:solidFill>
                  <a:srgbClr val="5E93C9"/>
                </a:solidFill>
                <a:latin typeface="Tahoma"/>
                <a:cs typeface="Tahoma"/>
              </a:rPr>
              <a:t>D</a:t>
            </a:r>
            <a:r>
              <a:rPr sz="1800" b="1" spc="5" dirty="0">
                <a:solidFill>
                  <a:srgbClr val="5E93C9"/>
                </a:solidFill>
                <a:latin typeface="Tahoma"/>
                <a:cs typeface="Tahoma"/>
              </a:rPr>
              <a:t>E</a:t>
            </a:r>
            <a:r>
              <a:rPr sz="1800" b="1" dirty="0">
                <a:solidFill>
                  <a:srgbClr val="5E93C9"/>
                </a:solidFill>
                <a:latin typeface="Tahoma"/>
                <a:cs typeface="Tahoma"/>
              </a:rPr>
              <a:t>FTAB</a:t>
            </a:r>
            <a:endParaRPr sz="1800">
              <a:latin typeface="Tahoma"/>
              <a:cs typeface="Tahoma"/>
            </a:endParaRPr>
          </a:p>
        </p:txBody>
      </p:sp>
      <p:sp>
        <p:nvSpPr>
          <p:cNvPr id="34" name="object 34"/>
          <p:cNvSpPr/>
          <p:nvPr/>
        </p:nvSpPr>
        <p:spPr>
          <a:xfrm>
            <a:off x="1816239" y="4624070"/>
            <a:ext cx="533400" cy="76200"/>
          </a:xfrm>
          <a:custGeom>
            <a:avLst/>
            <a:gdLst/>
            <a:ahLst/>
            <a:cxnLst/>
            <a:rect l="l" t="t" r="r" b="b"/>
            <a:pathLst>
              <a:path w="533400" h="76200">
                <a:moveTo>
                  <a:pt x="438150" y="38100"/>
                </a:moveTo>
                <a:lnTo>
                  <a:pt x="438150" y="0"/>
                </a:lnTo>
                <a:lnTo>
                  <a:pt x="0" y="0"/>
                </a:lnTo>
                <a:lnTo>
                  <a:pt x="0" y="38100"/>
                </a:lnTo>
                <a:lnTo>
                  <a:pt x="438150" y="38100"/>
                </a:lnTo>
                <a:close/>
              </a:path>
              <a:path w="533400" h="76200">
                <a:moveTo>
                  <a:pt x="533400" y="19050"/>
                </a:moveTo>
                <a:lnTo>
                  <a:pt x="419100" y="-38100"/>
                </a:lnTo>
                <a:lnTo>
                  <a:pt x="419100" y="0"/>
                </a:lnTo>
                <a:lnTo>
                  <a:pt x="438150" y="0"/>
                </a:lnTo>
                <a:lnTo>
                  <a:pt x="438150" y="66675"/>
                </a:lnTo>
                <a:lnTo>
                  <a:pt x="533400" y="19050"/>
                </a:lnTo>
                <a:close/>
              </a:path>
              <a:path w="533400" h="76200">
                <a:moveTo>
                  <a:pt x="438150" y="66675"/>
                </a:moveTo>
                <a:lnTo>
                  <a:pt x="438150" y="38100"/>
                </a:lnTo>
                <a:lnTo>
                  <a:pt x="419100" y="38100"/>
                </a:lnTo>
                <a:lnTo>
                  <a:pt x="419100" y="76200"/>
                </a:lnTo>
                <a:lnTo>
                  <a:pt x="438150" y="66675"/>
                </a:lnTo>
                <a:close/>
              </a:path>
            </a:pathLst>
          </a:custGeom>
          <a:solidFill>
            <a:srgbClr val="5E93C9"/>
          </a:solidFill>
        </p:spPr>
        <p:txBody>
          <a:bodyPr wrap="square" lIns="0" tIns="0" rIns="0" bIns="0" rtlCol="0">
            <a:spAutoFit/>
          </a:bodyPr>
          <a:lstStyle/>
          <a:p>
            <a:endParaRPr/>
          </a:p>
        </p:txBody>
      </p:sp>
      <p:sp>
        <p:nvSpPr>
          <p:cNvPr id="35" name="object 35"/>
          <p:cNvSpPr/>
          <p:nvPr/>
        </p:nvSpPr>
        <p:spPr>
          <a:xfrm>
            <a:off x="1799475" y="3576320"/>
            <a:ext cx="550545" cy="1000125"/>
          </a:xfrm>
          <a:custGeom>
            <a:avLst/>
            <a:gdLst/>
            <a:ahLst/>
            <a:cxnLst/>
            <a:rect l="l" t="t" r="r" b="b"/>
            <a:pathLst>
              <a:path w="550544" h="1000125">
                <a:moveTo>
                  <a:pt x="512808" y="109972"/>
                </a:moveTo>
                <a:lnTo>
                  <a:pt x="479174" y="91881"/>
                </a:lnTo>
                <a:lnTo>
                  <a:pt x="0" y="981455"/>
                </a:lnTo>
                <a:lnTo>
                  <a:pt x="33527" y="999743"/>
                </a:lnTo>
                <a:lnTo>
                  <a:pt x="512808" y="109972"/>
                </a:lnTo>
                <a:close/>
              </a:path>
              <a:path w="550544" h="1000125">
                <a:moveTo>
                  <a:pt x="550163" y="0"/>
                </a:moveTo>
                <a:lnTo>
                  <a:pt x="445769" y="73913"/>
                </a:lnTo>
                <a:lnTo>
                  <a:pt x="479174" y="91881"/>
                </a:lnTo>
                <a:lnTo>
                  <a:pt x="488442" y="74675"/>
                </a:lnTo>
                <a:lnTo>
                  <a:pt x="521969" y="92963"/>
                </a:lnTo>
                <a:lnTo>
                  <a:pt x="521969" y="114900"/>
                </a:lnTo>
                <a:lnTo>
                  <a:pt x="546354" y="128015"/>
                </a:lnTo>
                <a:lnTo>
                  <a:pt x="550163" y="0"/>
                </a:lnTo>
                <a:close/>
              </a:path>
              <a:path w="550544" h="1000125">
                <a:moveTo>
                  <a:pt x="521969" y="92963"/>
                </a:moveTo>
                <a:lnTo>
                  <a:pt x="488442" y="74675"/>
                </a:lnTo>
                <a:lnTo>
                  <a:pt x="479174" y="91881"/>
                </a:lnTo>
                <a:lnTo>
                  <a:pt x="512808" y="109972"/>
                </a:lnTo>
                <a:lnTo>
                  <a:pt x="521969" y="92963"/>
                </a:lnTo>
                <a:close/>
              </a:path>
              <a:path w="550544" h="1000125">
                <a:moveTo>
                  <a:pt x="521969" y="114900"/>
                </a:moveTo>
                <a:lnTo>
                  <a:pt x="521969" y="92963"/>
                </a:lnTo>
                <a:lnTo>
                  <a:pt x="512808" y="109972"/>
                </a:lnTo>
                <a:lnTo>
                  <a:pt x="521969" y="114900"/>
                </a:lnTo>
                <a:close/>
              </a:path>
            </a:pathLst>
          </a:custGeom>
          <a:solidFill>
            <a:srgbClr val="5E93C9"/>
          </a:solidFill>
        </p:spPr>
        <p:txBody>
          <a:bodyPr wrap="square" lIns="0" tIns="0" rIns="0" bIns="0" rtlCol="0">
            <a:spAutoFit/>
          </a:bodyPr>
          <a:lstStyle/>
          <a:p>
            <a:endParaRPr/>
          </a:p>
        </p:txBody>
      </p:sp>
      <p:sp>
        <p:nvSpPr>
          <p:cNvPr id="37" name="object 37"/>
          <p:cNvSpPr txBox="1"/>
          <p:nvPr/>
        </p:nvSpPr>
        <p:spPr>
          <a:xfrm>
            <a:off x="2352935" y="5827521"/>
            <a:ext cx="1288415" cy="984885"/>
          </a:xfrm>
          <a:prstGeom prst="rect">
            <a:avLst/>
          </a:prstGeom>
        </p:spPr>
        <p:txBody>
          <a:bodyPr vert="horz" wrap="square" lIns="0" tIns="0" rIns="0" bIns="0" rtlCol="0">
            <a:spAutoFit/>
          </a:bodyPr>
          <a:lstStyle/>
          <a:p>
            <a:pPr marL="12700" marR="6350">
              <a:lnSpc>
                <a:spcPct val="100000"/>
              </a:lnSpc>
            </a:pPr>
            <a:r>
              <a:rPr sz="1600" b="1" dirty="0">
                <a:latin typeface="Tahoma"/>
                <a:cs typeface="Tahoma"/>
              </a:rPr>
              <a:t>2.enter macro prototype into</a:t>
            </a:r>
            <a:r>
              <a:rPr sz="1600" b="1" spc="-5" dirty="0">
                <a:latin typeface="Tahoma"/>
                <a:cs typeface="Tahoma"/>
              </a:rPr>
              <a:t> </a:t>
            </a:r>
            <a:r>
              <a:rPr sz="1600" b="1" dirty="0">
                <a:latin typeface="Tahoma"/>
                <a:cs typeface="Tahoma"/>
              </a:rPr>
              <a:t>DEFTAB</a:t>
            </a:r>
            <a:endParaRPr sz="1600">
              <a:latin typeface="Tahoma"/>
              <a:cs typeface="Tahoma"/>
            </a:endParaRPr>
          </a:p>
        </p:txBody>
      </p:sp>
      <p:sp>
        <p:nvSpPr>
          <p:cNvPr id="38" name="object 38"/>
          <p:cNvSpPr txBox="1"/>
          <p:nvPr/>
        </p:nvSpPr>
        <p:spPr>
          <a:xfrm>
            <a:off x="4105488" y="5214718"/>
            <a:ext cx="1136650" cy="250825"/>
          </a:xfrm>
          <a:prstGeom prst="rect">
            <a:avLst/>
          </a:prstGeom>
        </p:spPr>
        <p:txBody>
          <a:bodyPr vert="horz" wrap="square" lIns="0" tIns="0" rIns="0" bIns="0" rtlCol="0">
            <a:spAutoFit/>
          </a:bodyPr>
          <a:lstStyle/>
          <a:p>
            <a:pPr marL="12700">
              <a:lnSpc>
                <a:spcPct val="100000"/>
              </a:lnSpc>
            </a:pPr>
            <a:r>
              <a:rPr sz="1600" b="1" dirty="0">
                <a:latin typeface="Tahoma"/>
                <a:cs typeface="Tahoma"/>
              </a:rPr>
              <a:t>3,4.wh</a:t>
            </a:r>
            <a:r>
              <a:rPr sz="1600" b="1" spc="5" dirty="0">
                <a:latin typeface="Tahoma"/>
                <a:cs typeface="Tahoma"/>
              </a:rPr>
              <a:t>i</a:t>
            </a:r>
            <a:r>
              <a:rPr sz="1600" b="1" dirty="0">
                <a:latin typeface="Tahoma"/>
                <a:cs typeface="Tahoma"/>
              </a:rPr>
              <a:t>le~</a:t>
            </a:r>
            <a:endParaRPr sz="1600">
              <a:latin typeface="Tahoma"/>
              <a:cs typeface="Tahoma"/>
            </a:endParaRPr>
          </a:p>
        </p:txBody>
      </p:sp>
      <p:sp>
        <p:nvSpPr>
          <p:cNvPr id="39" name="object 39"/>
          <p:cNvSpPr txBox="1"/>
          <p:nvPr/>
        </p:nvSpPr>
        <p:spPr>
          <a:xfrm>
            <a:off x="4105488" y="5580407"/>
            <a:ext cx="1274445" cy="1235710"/>
          </a:xfrm>
          <a:prstGeom prst="rect">
            <a:avLst/>
          </a:prstGeom>
        </p:spPr>
        <p:txBody>
          <a:bodyPr vert="horz" wrap="square" lIns="0" tIns="0" rIns="0" bIns="0" rtlCol="0">
            <a:spAutoFit/>
          </a:bodyPr>
          <a:lstStyle/>
          <a:p>
            <a:pPr marL="12700" marR="6350">
              <a:lnSpc>
                <a:spcPct val="100299"/>
              </a:lnSpc>
            </a:pPr>
            <a:r>
              <a:rPr sz="1600" b="1" dirty="0">
                <a:latin typeface="Tahoma"/>
                <a:cs typeface="Tahoma"/>
              </a:rPr>
              <a:t>end{while} </a:t>
            </a:r>
            <a:r>
              <a:rPr sz="1600" b="1" spc="-5" dirty="0">
                <a:latin typeface="新細明體"/>
                <a:cs typeface="新細明體"/>
              </a:rPr>
              <a:t>用來處理 </a:t>
            </a:r>
            <a:r>
              <a:rPr sz="1600" b="1" dirty="0">
                <a:latin typeface="Tahoma"/>
                <a:cs typeface="Tahoma"/>
              </a:rPr>
              <a:t>macr</a:t>
            </a:r>
            <a:r>
              <a:rPr sz="1600" b="1" spc="5" dirty="0">
                <a:latin typeface="Tahoma"/>
                <a:cs typeface="Tahoma"/>
              </a:rPr>
              <a:t>o</a:t>
            </a:r>
            <a:r>
              <a:rPr sz="1600" b="1" dirty="0">
                <a:latin typeface="新細明體"/>
                <a:cs typeface="新細明體"/>
              </a:rPr>
              <a:t>中再定 義</a:t>
            </a:r>
            <a:r>
              <a:rPr sz="1600" b="1" dirty="0">
                <a:latin typeface="Tahoma"/>
                <a:cs typeface="Tahoma"/>
              </a:rPr>
              <a:t>macr</a:t>
            </a:r>
            <a:r>
              <a:rPr sz="1600" b="1" spc="-10" dirty="0">
                <a:latin typeface="Tahoma"/>
                <a:cs typeface="Tahoma"/>
              </a:rPr>
              <a:t>o</a:t>
            </a:r>
            <a:r>
              <a:rPr sz="1600" b="1" dirty="0">
                <a:latin typeface="新細明體"/>
                <a:cs typeface="新細明體"/>
              </a:rPr>
              <a:t>使用 </a:t>
            </a:r>
            <a:r>
              <a:rPr sz="1600" b="1" spc="-5" dirty="0">
                <a:latin typeface="Tahoma"/>
                <a:cs typeface="Tahoma"/>
              </a:rPr>
              <a:t>(</a:t>
            </a:r>
            <a:r>
              <a:rPr sz="1600" b="1" dirty="0">
                <a:latin typeface="新細明體"/>
                <a:cs typeface="新細明體"/>
              </a:rPr>
              <a:t>如</a:t>
            </a:r>
            <a:r>
              <a:rPr sz="1600" b="1" dirty="0">
                <a:latin typeface="Tahoma"/>
                <a:cs typeface="Tahoma"/>
              </a:rPr>
              <a:t>Fig4.3)</a:t>
            </a:r>
            <a:endParaRPr sz="1600">
              <a:latin typeface="Tahoma"/>
              <a:cs typeface="Tahoma"/>
            </a:endParaRPr>
          </a:p>
        </p:txBody>
      </p:sp>
      <p:sp>
        <p:nvSpPr>
          <p:cNvPr id="40" name="object 40"/>
          <p:cNvSpPr txBox="1"/>
          <p:nvPr/>
        </p:nvSpPr>
        <p:spPr>
          <a:xfrm>
            <a:off x="447935" y="37592"/>
            <a:ext cx="5605780" cy="280670"/>
          </a:xfrm>
          <a:prstGeom prst="rect">
            <a:avLst/>
          </a:prstGeom>
        </p:spPr>
        <p:txBody>
          <a:bodyPr vert="horz" wrap="square" lIns="0" tIns="0" rIns="0" bIns="0" rtlCol="0">
            <a:spAutoFit/>
          </a:bodyPr>
          <a:lstStyle/>
          <a:p>
            <a:pPr marL="12700">
              <a:lnSpc>
                <a:spcPct val="100000"/>
              </a:lnSpc>
            </a:pPr>
            <a:r>
              <a:rPr sz="1800" b="1" spc="-5" dirty="0">
                <a:latin typeface="Tahoma"/>
                <a:cs typeface="Tahoma"/>
              </a:rPr>
              <a:t>Fig4.</a:t>
            </a:r>
            <a:r>
              <a:rPr sz="1800" b="1" dirty="0">
                <a:latin typeface="Tahoma"/>
                <a:cs typeface="Tahoma"/>
              </a:rPr>
              <a:t>5 </a:t>
            </a:r>
            <a:r>
              <a:rPr sz="1800" b="1" spc="-5" dirty="0">
                <a:latin typeface="Tahoma"/>
                <a:cs typeface="Tahoma"/>
              </a:rPr>
              <a:t>Algorith</a:t>
            </a:r>
            <a:r>
              <a:rPr sz="1800" b="1" dirty="0">
                <a:latin typeface="Tahoma"/>
                <a:cs typeface="Tahoma"/>
              </a:rPr>
              <a:t>m </a:t>
            </a:r>
            <a:r>
              <a:rPr sz="1800" b="1" spc="-5" dirty="0">
                <a:latin typeface="Tahoma"/>
                <a:cs typeface="Tahoma"/>
              </a:rPr>
              <a:t>fo</a:t>
            </a:r>
            <a:r>
              <a:rPr sz="1800" b="1" dirty="0">
                <a:latin typeface="Tahoma"/>
                <a:cs typeface="Tahoma"/>
              </a:rPr>
              <a:t>r a </a:t>
            </a:r>
            <a:r>
              <a:rPr sz="1800" b="1" spc="-5" dirty="0">
                <a:latin typeface="Tahoma"/>
                <a:cs typeface="Tahoma"/>
              </a:rPr>
              <a:t>one-pas</a:t>
            </a:r>
            <a:r>
              <a:rPr sz="1800" b="1" dirty="0">
                <a:latin typeface="Tahoma"/>
                <a:cs typeface="Tahoma"/>
              </a:rPr>
              <a:t>s </a:t>
            </a:r>
            <a:r>
              <a:rPr sz="1800" b="1" spc="-5" dirty="0">
                <a:latin typeface="Tahoma"/>
                <a:cs typeface="Tahoma"/>
              </a:rPr>
              <a:t>macr</a:t>
            </a:r>
            <a:r>
              <a:rPr sz="1800" b="1" dirty="0">
                <a:latin typeface="Tahoma"/>
                <a:cs typeface="Tahoma"/>
              </a:rPr>
              <a:t>o </a:t>
            </a:r>
            <a:r>
              <a:rPr sz="1800" b="1" spc="-5" dirty="0">
                <a:latin typeface="Tahoma"/>
                <a:cs typeface="Tahoma"/>
              </a:rPr>
              <a:t>processor</a:t>
            </a:r>
            <a:endParaRPr sz="1800">
              <a:latin typeface="Tahoma"/>
              <a:cs typeface="Tahoma"/>
            </a:endParaRPr>
          </a:p>
        </p:txBody>
      </p:sp>
      <p:graphicFrame>
        <p:nvGraphicFramePr>
          <p:cNvPr id="20" name="object 20"/>
          <p:cNvGraphicFramePr>
            <a:graphicFrameLocks noGrp="1"/>
          </p:cNvGraphicFramePr>
          <p:nvPr/>
        </p:nvGraphicFramePr>
        <p:xfrm>
          <a:off x="6297739" y="4779708"/>
          <a:ext cx="1143000" cy="1552193"/>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tblGrid>
              <a:tr h="517398">
                <a:tc>
                  <a:txBody>
                    <a:bodyPr/>
                    <a:lstStyle/>
                    <a:p>
                      <a:endParaRPr sz="1800">
                        <a:latin typeface="Tahoma"/>
                        <a:cs typeface="Tahoma"/>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17397">
                <a:tc>
                  <a:txBody>
                    <a:bodyPr/>
                    <a:lstStyle/>
                    <a:p>
                      <a:endParaRPr sz="1800">
                        <a:latin typeface="Tahoma"/>
                        <a:cs typeface="Tahoma"/>
                      </a:endParaRPr>
                    </a:p>
                  </a:txBody>
                  <a:tcPr marL="0" marR="0" marT="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17398">
                <a:tc>
                  <a:txBody>
                    <a:bodyPr/>
                    <a:lstStyle/>
                    <a:p>
                      <a:endParaRPr sz="1800">
                        <a:latin typeface="Tahoma"/>
                        <a:cs typeface="Tahoma"/>
                      </a:endParaRPr>
                    </a:p>
                  </a:txBody>
                  <a:tcPr marL="0" marR="0" marT="0" marB="0">
                    <a:lnL w="28575">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36" name="object 36"/>
          <p:cNvGraphicFramePr>
            <a:graphicFrameLocks noGrp="1"/>
          </p:cNvGraphicFramePr>
          <p:nvPr/>
        </p:nvGraphicFramePr>
        <p:xfrm>
          <a:off x="506552" y="3568446"/>
          <a:ext cx="1295400" cy="2438400"/>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tblGrid>
              <a:tr h="685800">
                <a:tc>
                  <a:txBody>
                    <a:bodyPr/>
                    <a:lstStyle/>
                    <a:p>
                      <a:endParaRPr sz="1800">
                        <a:latin typeface="Tahoma"/>
                        <a:cs typeface="Tahoma"/>
                      </a:endParaRPr>
                    </a:p>
                  </a:txBody>
                  <a:tcPr marL="0" marR="0" marT="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CC9900"/>
                    </a:solidFill>
                  </a:tcPr>
                </a:tc>
                <a:extLst>
                  <a:ext uri="{0D108BD9-81ED-4DB2-BD59-A6C34878D82A}">
                    <a16:rowId xmlns:a16="http://schemas.microsoft.com/office/drawing/2014/main" val="10000"/>
                  </a:ext>
                </a:extLst>
              </a:tr>
              <a:tr h="457200">
                <a:tc>
                  <a:txBody>
                    <a:bodyPr/>
                    <a:lstStyle/>
                    <a:p>
                      <a:pPr marL="77470">
                        <a:lnSpc>
                          <a:spcPts val="2105"/>
                        </a:lnSpc>
                      </a:pPr>
                      <a:r>
                        <a:rPr sz="1800" b="1" dirty="0">
                          <a:solidFill>
                            <a:srgbClr val="5E93C9"/>
                          </a:solidFill>
                          <a:latin typeface="Tahoma"/>
                          <a:cs typeface="Tahoma"/>
                        </a:rPr>
                        <a:t>RDBUFF</a:t>
                      </a:r>
                      <a:endParaRPr sz="1800">
                        <a:latin typeface="Tahoma"/>
                        <a:cs typeface="Tahoma"/>
                      </a:endParaRPr>
                    </a:p>
                  </a:txBody>
                  <a:tcPr marL="0" marR="0" marT="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CC9900"/>
                    </a:solidFill>
                  </a:tcPr>
                </a:tc>
                <a:extLst>
                  <a:ext uri="{0D108BD9-81ED-4DB2-BD59-A6C34878D82A}">
                    <a16:rowId xmlns:a16="http://schemas.microsoft.com/office/drawing/2014/main" val="10001"/>
                  </a:ext>
                </a:extLst>
              </a:tr>
              <a:tr h="533400">
                <a:tc>
                  <a:txBody>
                    <a:bodyPr/>
                    <a:lstStyle/>
                    <a:p>
                      <a:pPr marL="229870">
                        <a:lnSpc>
                          <a:spcPct val="100000"/>
                        </a:lnSpc>
                      </a:pPr>
                      <a:r>
                        <a:rPr sz="1600" b="1" dirty="0">
                          <a:solidFill>
                            <a:srgbClr val="008000"/>
                          </a:solidFill>
                          <a:latin typeface="Tahoma"/>
                          <a:cs typeface="Tahoma"/>
                        </a:rPr>
                        <a:t>WRBUFF</a:t>
                      </a:r>
                      <a:endParaRPr sz="1600">
                        <a:latin typeface="Tahoma"/>
                        <a:cs typeface="Tahoma"/>
                      </a:endParaRPr>
                    </a:p>
                  </a:txBody>
                  <a:tcPr marL="0" marR="0" marT="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CC9900"/>
                    </a:solidFill>
                  </a:tcPr>
                </a:tc>
                <a:extLst>
                  <a:ext uri="{0D108BD9-81ED-4DB2-BD59-A6C34878D82A}">
                    <a16:rowId xmlns:a16="http://schemas.microsoft.com/office/drawing/2014/main" val="10002"/>
                  </a:ext>
                </a:extLst>
              </a:tr>
              <a:tr h="762000">
                <a:tc>
                  <a:txBody>
                    <a:bodyPr/>
                    <a:lstStyle/>
                    <a:p>
                      <a:endParaRPr sz="1600">
                        <a:latin typeface="Tahoma"/>
                        <a:cs typeface="Tahoma"/>
                      </a:endParaRPr>
                    </a:p>
                  </a:txBody>
                  <a:tcPr marL="0" marR="0" marT="0" marB="0">
                    <a:lnL w="28575">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solidFill>
                      <a:srgbClr val="CC9900"/>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idx="1"/>
          </p:nvPr>
        </p:nvSpPr>
        <p:spPr>
          <a:xfrm>
            <a:off x="348989" y="1898650"/>
            <a:ext cx="8172711" cy="1877437"/>
          </a:xfrm>
        </p:spPr>
        <p:txBody>
          <a:bodyPr/>
          <a:lstStyle/>
          <a:p>
            <a:r>
              <a:rPr lang="zh-TW" altLang="en-US" dirty="0" smtClean="0">
                <a:solidFill>
                  <a:schemeClr val="tx1"/>
                </a:solidFill>
                <a:latin typeface="Verdana" panose="020B0604030504040204" pitchFamily="34" charset="0"/>
                <a:cs typeface="Verdana" panose="020B0604030504040204" pitchFamily="34" charset="0"/>
              </a:rPr>
              <a:t>　　</a:t>
            </a:r>
            <a:r>
              <a:rPr lang="en-US" altLang="zh-TW" dirty="0" smtClean="0">
                <a:solidFill>
                  <a:schemeClr val="tx1"/>
                </a:solidFill>
                <a:latin typeface="Verdana" panose="020B0604030504040204" pitchFamily="34" charset="0"/>
                <a:cs typeface="Verdana" panose="020B0604030504040204" pitchFamily="34" charset="0"/>
              </a:rPr>
              <a:t>Mention before, these extended </a:t>
            </a:r>
            <a:r>
              <a:rPr lang="en-US" altLang="zh-TW" dirty="0">
                <a:solidFill>
                  <a:schemeClr val="tx1"/>
                </a:solidFill>
                <a:latin typeface="Verdana" panose="020B0604030504040204" pitchFamily="34" charset="0"/>
                <a:cs typeface="Verdana" panose="020B0604030504040204" pitchFamily="34" charset="0"/>
              </a:rPr>
              <a:t>f</a:t>
            </a:r>
            <a:r>
              <a:rPr lang="en-US" altLang="zh-TW" dirty="0" smtClean="0">
                <a:solidFill>
                  <a:schemeClr val="tx1"/>
                </a:solidFill>
                <a:latin typeface="Verdana" panose="020B0604030504040204" pitchFamily="34" charset="0"/>
                <a:cs typeface="Verdana" panose="020B0604030504040204" pitchFamily="34" charset="0"/>
              </a:rPr>
              <a:t>eatures are not directly related to the architecture of the computer for </a:t>
            </a:r>
            <a:r>
              <a:rPr lang="en-US" altLang="zh-TW" sz="2600" dirty="0" smtClean="0">
                <a:solidFill>
                  <a:schemeClr val="tx1"/>
                </a:solidFill>
              </a:rPr>
              <a:t>Concatenation </a:t>
            </a:r>
            <a:r>
              <a:rPr lang="en-US" altLang="zh-TW" sz="2600" dirty="0">
                <a:solidFill>
                  <a:schemeClr val="tx1"/>
                </a:solidFill>
              </a:rPr>
              <a:t>of </a:t>
            </a:r>
            <a:r>
              <a:rPr lang="en-US" altLang="zh-TW" sz="2600" dirty="0" smtClean="0">
                <a:solidFill>
                  <a:schemeClr val="tx1"/>
                </a:solidFill>
              </a:rPr>
              <a:t>Macro Parameters.</a:t>
            </a:r>
            <a:endParaRPr lang="en-US" altLang="zh-TW" sz="2600" dirty="0">
              <a:solidFill>
                <a:schemeClr val="tx1"/>
              </a:solidFill>
            </a:endParaRPr>
          </a:p>
        </p:txBody>
      </p:sp>
      <p:sp>
        <p:nvSpPr>
          <p:cNvPr id="10" name="object 2"/>
          <p:cNvSpPr txBox="1"/>
          <p:nvPr/>
        </p:nvSpPr>
        <p:spPr>
          <a:xfrm>
            <a:off x="1133725" y="477510"/>
            <a:ext cx="6671945" cy="1205865"/>
          </a:xfrm>
          <a:prstGeom prst="rect">
            <a:avLst/>
          </a:prstGeom>
        </p:spPr>
        <p:txBody>
          <a:bodyPr vert="horz" wrap="square" lIns="0" tIns="0" rIns="0" bIns="0" rtlCol="0">
            <a:spAutoFit/>
          </a:bodyPr>
          <a:lstStyle/>
          <a:p>
            <a:pPr marL="12700">
              <a:lnSpc>
                <a:spcPct val="100000"/>
              </a:lnSpc>
              <a:tabLst>
                <a:tab pos="4793615" algn="l"/>
              </a:tabLst>
            </a:pPr>
            <a:r>
              <a:rPr sz="4000" b="1" spc="-5" dirty="0">
                <a:solidFill>
                  <a:srgbClr val="FF0000"/>
                </a:solidFill>
                <a:latin typeface="Verdana"/>
                <a:cs typeface="Verdana"/>
              </a:rPr>
              <a:t>Dat</a:t>
            </a:r>
            <a:r>
              <a:rPr sz="4000" b="1" dirty="0">
                <a:solidFill>
                  <a:srgbClr val="FF0000"/>
                </a:solidFill>
                <a:latin typeface="Verdana"/>
                <a:cs typeface="Verdana"/>
              </a:rPr>
              <a:t>a</a:t>
            </a:r>
            <a:r>
              <a:rPr sz="4000" b="1" spc="-10" dirty="0">
                <a:solidFill>
                  <a:srgbClr val="FF0000"/>
                </a:solidFill>
                <a:latin typeface="Verdana"/>
                <a:cs typeface="Verdana"/>
              </a:rPr>
              <a:t> </a:t>
            </a:r>
            <a:r>
              <a:rPr sz="4000" b="1" spc="-5" dirty="0">
                <a:solidFill>
                  <a:srgbClr val="FF0000"/>
                </a:solidFill>
                <a:latin typeface="Verdana"/>
                <a:cs typeface="Verdana"/>
              </a:rPr>
              <a:t>structure</a:t>
            </a:r>
            <a:r>
              <a:rPr sz="4000" b="1" dirty="0">
                <a:solidFill>
                  <a:srgbClr val="FF0000"/>
                </a:solidFill>
                <a:latin typeface="Verdana"/>
                <a:cs typeface="Verdana"/>
              </a:rPr>
              <a:t>s	</a:t>
            </a:r>
            <a:r>
              <a:rPr sz="4000" b="1" spc="-5" dirty="0">
                <a:solidFill>
                  <a:srgbClr val="FF0000"/>
                </a:solidFill>
                <a:latin typeface="Verdana"/>
                <a:cs typeface="Verdana"/>
              </a:rPr>
              <a:t>in</a:t>
            </a:r>
            <a:endParaRPr sz="4000" dirty="0">
              <a:latin typeface="Verdana"/>
              <a:cs typeface="Verdana"/>
            </a:endParaRPr>
          </a:p>
          <a:p>
            <a:pPr marL="1964689">
              <a:lnSpc>
                <a:spcPts val="4690"/>
              </a:lnSpc>
            </a:pPr>
            <a:r>
              <a:rPr sz="4000" b="1" dirty="0">
                <a:solidFill>
                  <a:srgbClr val="FF0000"/>
                </a:solidFill>
                <a:latin typeface="Verdana"/>
                <a:cs typeface="Verdana"/>
              </a:rPr>
              <a:t>Macro</a:t>
            </a:r>
            <a:r>
              <a:rPr sz="4000" b="1" spc="-10" dirty="0">
                <a:solidFill>
                  <a:srgbClr val="FF0000"/>
                </a:solidFill>
                <a:latin typeface="Verdana"/>
                <a:cs typeface="Verdana"/>
              </a:rPr>
              <a:t> </a:t>
            </a:r>
            <a:r>
              <a:rPr sz="4000" b="1" dirty="0">
                <a:solidFill>
                  <a:srgbClr val="FF0000"/>
                </a:solidFill>
                <a:latin typeface="Verdana"/>
                <a:cs typeface="Verdana"/>
              </a:rPr>
              <a:t>processor</a:t>
            </a:r>
            <a:endParaRPr sz="4000" dirty="0">
              <a:latin typeface="Verdana"/>
              <a:cs typeface="Verdana"/>
            </a:endParaRPr>
          </a:p>
        </p:txBody>
      </p:sp>
    </p:spTree>
    <p:extLst>
      <p:ext uri="{BB962C8B-B14F-4D97-AF65-F5344CB8AC3E}">
        <p14:creationId xmlns:p14="http://schemas.microsoft.com/office/powerpoint/2010/main" val="2471191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字版面配置區 2"/>
              <p:cNvSpPr>
                <a:spLocks noGrp="1"/>
              </p:cNvSpPr>
              <p:nvPr>
                <p:ph type="body" idx="1"/>
              </p:nvPr>
            </p:nvSpPr>
            <p:spPr>
              <a:xfrm>
                <a:off x="348989" y="1758315"/>
                <a:ext cx="8420620" cy="3600986"/>
              </a:xfrm>
            </p:spPr>
            <p:txBody>
              <a:bodyPr/>
              <a:lstStyle/>
              <a:p>
                <a:r>
                  <a:rPr lang="en-US" altLang="zh-TW" sz="2600" b="1" dirty="0" smtClean="0">
                    <a:solidFill>
                      <a:schemeClr val="tx1"/>
                    </a:solidFill>
                  </a:rPr>
                  <a:t>4.2.1 Concatenation of Macro Parameters</a:t>
                </a:r>
              </a:p>
              <a:p>
                <a:r>
                  <a:rPr lang="zh-TW" altLang="en-US" sz="2600" b="1" dirty="0">
                    <a:solidFill>
                      <a:schemeClr val="tx1"/>
                    </a:solidFill>
                  </a:rPr>
                  <a:t>　</a:t>
                </a:r>
                <a:r>
                  <a:rPr lang="zh-TW" altLang="en-US" sz="2600" b="1" dirty="0" smtClean="0">
                    <a:solidFill>
                      <a:schemeClr val="tx1"/>
                    </a:solidFill>
                  </a:rPr>
                  <a:t>　</a:t>
                </a:r>
                <a:r>
                  <a:rPr lang="en-US" altLang="zh-TW" sz="2600" dirty="0" smtClean="0">
                    <a:solidFill>
                      <a:schemeClr val="tx1"/>
                    </a:solidFill>
                  </a:rPr>
                  <a:t>The parameter &amp;ID is concatenated after the character string X and character string 1, and followed by the parameter &amp;ID1.</a:t>
                </a:r>
              </a:p>
              <a:p>
                <a:r>
                  <a:rPr lang="zh-TW" altLang="en-US" sz="2600" dirty="0">
                    <a:solidFill>
                      <a:schemeClr val="tx1"/>
                    </a:solidFill>
                  </a:rPr>
                  <a:t>　</a:t>
                </a:r>
                <a:r>
                  <a:rPr lang="zh-TW" altLang="en-US" sz="2600" dirty="0" smtClean="0">
                    <a:solidFill>
                      <a:schemeClr val="tx1"/>
                    </a:solidFill>
                  </a:rPr>
                  <a:t>　</a:t>
                </a:r>
                <a:endParaRPr lang="en-US" altLang="zh-TW" sz="2600" dirty="0" smtClean="0">
                  <a:solidFill>
                    <a:schemeClr val="tx1"/>
                  </a:solidFill>
                </a:endParaRPr>
              </a:p>
              <a:p>
                <a:r>
                  <a:rPr lang="zh-TW" altLang="en-US" sz="2600" dirty="0">
                    <a:solidFill>
                      <a:schemeClr val="tx1"/>
                    </a:solidFill>
                  </a:rPr>
                  <a:t>　</a:t>
                </a:r>
                <a:r>
                  <a:rPr lang="zh-TW" altLang="en-US" sz="2600" dirty="0" smtClean="0">
                    <a:solidFill>
                      <a:schemeClr val="tx1"/>
                    </a:solidFill>
                  </a:rPr>
                  <a:t>　</a:t>
                </a:r>
                <a:r>
                  <a:rPr lang="en-US" altLang="zh-TW" sz="2600" dirty="0" smtClean="0">
                    <a:solidFill>
                      <a:schemeClr val="tx1"/>
                    </a:solidFill>
                  </a:rPr>
                  <a:t>Most macro processors deal with this problem by providing a special </a:t>
                </a:r>
                <a:r>
                  <a:rPr lang="en-US" altLang="zh-TW" sz="2600" i="1" dirty="0" smtClean="0">
                    <a:solidFill>
                      <a:schemeClr val="tx1"/>
                    </a:solidFill>
                  </a:rPr>
                  <a:t>concatenation operator</a:t>
                </a:r>
                <a:r>
                  <a:rPr lang="en-US" altLang="zh-TW" sz="2600" dirty="0" smtClean="0">
                    <a:solidFill>
                      <a:schemeClr val="tx1"/>
                    </a:solidFill>
                  </a:rPr>
                  <a:t>. </a:t>
                </a:r>
                <a:r>
                  <a:rPr lang="en-US" altLang="zh-TW" sz="2600" dirty="0">
                    <a:solidFill>
                      <a:schemeClr val="tx1"/>
                    </a:solidFill>
                  </a:rPr>
                  <a:t>T</a:t>
                </a:r>
                <a:r>
                  <a:rPr lang="en-US" altLang="zh-TW" sz="2600" dirty="0" smtClean="0">
                    <a:solidFill>
                      <a:schemeClr val="tx1"/>
                    </a:solidFill>
                  </a:rPr>
                  <a:t>he parameter &amp;ID is clearly identified. The character </a:t>
                </a:r>
                <a14:m>
                  <m:oMath xmlns:m="http://schemas.openxmlformats.org/officeDocument/2006/math">
                    <m:r>
                      <a:rPr lang="en-US" altLang="zh-TW" sz="2600" i="1" smtClean="0">
                        <a:solidFill>
                          <a:schemeClr val="tx1"/>
                        </a:solidFill>
                        <a:latin typeface="Cambria Math"/>
                        <a:ea typeface="Cambria Math"/>
                      </a:rPr>
                      <m:t>→</m:t>
                    </m:r>
                  </m:oMath>
                </a14:m>
                <a:r>
                  <a:rPr lang="en-US" altLang="zh-TW" sz="2600" dirty="0" smtClean="0">
                    <a:solidFill>
                      <a:schemeClr val="tx1"/>
                    </a:solidFill>
                  </a:rPr>
                  <a:t>will not appear in the expansion.</a:t>
                </a:r>
                <a:endParaRPr lang="zh-TW" altLang="en-US" sz="2600" dirty="0">
                  <a:solidFill>
                    <a:schemeClr val="tx1"/>
                  </a:solidFill>
                </a:endParaRPr>
              </a:p>
            </p:txBody>
          </p:sp>
        </mc:Choice>
        <mc:Fallback xmlns="">
          <p:sp>
            <p:nvSpPr>
              <p:cNvPr id="3" name="文字版面配置區 2"/>
              <p:cNvSpPr>
                <a:spLocks noGrp="1" noRot="1" noChangeAspect="1" noMove="1" noResize="1" noEditPoints="1" noAdjustHandles="1" noChangeArrowheads="1" noChangeShapeType="1" noTextEdit="1"/>
              </p:cNvSpPr>
              <p:nvPr>
                <p:ph type="body" idx="1"/>
              </p:nvPr>
            </p:nvSpPr>
            <p:spPr>
              <a:xfrm>
                <a:off x="348989" y="1758315"/>
                <a:ext cx="8420620" cy="3600986"/>
              </a:xfrm>
              <a:blipFill rotWithShape="1">
                <a:blip r:embed="rId2"/>
                <a:stretch>
                  <a:fillRect l="-2315" t="-2707" r="-2315" b="-4399"/>
                </a:stretch>
              </a:blipFill>
            </p:spPr>
            <p:txBody>
              <a:bodyPr/>
              <a:lstStyle/>
              <a:p>
                <a:r>
                  <a:rPr lang="zh-TW" altLang="en-US" dirty="0">
                    <a:noFill/>
                  </a:rPr>
                  <a:t> </a:t>
                </a:r>
              </a:p>
            </p:txBody>
          </p:sp>
        </mc:Fallback>
      </mc:AlternateContent>
      <p:sp>
        <p:nvSpPr>
          <p:cNvPr id="4" name="object 2"/>
          <p:cNvSpPr txBox="1"/>
          <p:nvPr/>
        </p:nvSpPr>
        <p:spPr>
          <a:xfrm>
            <a:off x="1133725" y="477510"/>
            <a:ext cx="6671945" cy="1205865"/>
          </a:xfrm>
          <a:prstGeom prst="rect">
            <a:avLst/>
          </a:prstGeom>
        </p:spPr>
        <p:txBody>
          <a:bodyPr vert="horz" wrap="square" lIns="0" tIns="0" rIns="0" bIns="0" rtlCol="0">
            <a:spAutoFit/>
          </a:bodyPr>
          <a:lstStyle/>
          <a:p>
            <a:pPr marL="12700">
              <a:lnSpc>
                <a:spcPct val="100000"/>
              </a:lnSpc>
              <a:tabLst>
                <a:tab pos="4793615" algn="l"/>
              </a:tabLst>
            </a:pPr>
            <a:r>
              <a:rPr sz="4000" b="1" spc="-5" dirty="0">
                <a:solidFill>
                  <a:srgbClr val="FF0000"/>
                </a:solidFill>
                <a:latin typeface="Verdana"/>
                <a:cs typeface="Verdana"/>
              </a:rPr>
              <a:t>Dat</a:t>
            </a:r>
            <a:r>
              <a:rPr sz="4000" b="1" dirty="0">
                <a:solidFill>
                  <a:srgbClr val="FF0000"/>
                </a:solidFill>
                <a:latin typeface="Verdana"/>
                <a:cs typeface="Verdana"/>
              </a:rPr>
              <a:t>a</a:t>
            </a:r>
            <a:r>
              <a:rPr sz="4000" b="1" spc="-10" dirty="0">
                <a:solidFill>
                  <a:srgbClr val="FF0000"/>
                </a:solidFill>
                <a:latin typeface="Verdana"/>
                <a:cs typeface="Verdana"/>
              </a:rPr>
              <a:t> </a:t>
            </a:r>
            <a:r>
              <a:rPr sz="4000" b="1" spc="-5" dirty="0">
                <a:solidFill>
                  <a:srgbClr val="FF0000"/>
                </a:solidFill>
                <a:latin typeface="Verdana"/>
                <a:cs typeface="Verdana"/>
              </a:rPr>
              <a:t>structure</a:t>
            </a:r>
            <a:r>
              <a:rPr sz="4000" b="1" dirty="0">
                <a:solidFill>
                  <a:srgbClr val="FF0000"/>
                </a:solidFill>
                <a:latin typeface="Verdana"/>
                <a:cs typeface="Verdana"/>
              </a:rPr>
              <a:t>s	</a:t>
            </a:r>
            <a:r>
              <a:rPr sz="4000" b="1" spc="-5" dirty="0">
                <a:solidFill>
                  <a:srgbClr val="FF0000"/>
                </a:solidFill>
                <a:latin typeface="Verdana"/>
                <a:cs typeface="Verdana"/>
              </a:rPr>
              <a:t>in</a:t>
            </a:r>
            <a:endParaRPr sz="4000" dirty="0">
              <a:latin typeface="Verdana"/>
              <a:cs typeface="Verdana"/>
            </a:endParaRPr>
          </a:p>
          <a:p>
            <a:pPr marL="1964689">
              <a:lnSpc>
                <a:spcPts val="4690"/>
              </a:lnSpc>
            </a:pPr>
            <a:r>
              <a:rPr sz="4000" b="1" dirty="0">
                <a:solidFill>
                  <a:srgbClr val="FF0000"/>
                </a:solidFill>
                <a:latin typeface="Verdana"/>
                <a:cs typeface="Verdana"/>
              </a:rPr>
              <a:t>Macro</a:t>
            </a:r>
            <a:r>
              <a:rPr sz="4000" b="1" spc="-10" dirty="0">
                <a:solidFill>
                  <a:srgbClr val="FF0000"/>
                </a:solidFill>
                <a:latin typeface="Verdana"/>
                <a:cs typeface="Verdana"/>
              </a:rPr>
              <a:t> </a:t>
            </a:r>
            <a:r>
              <a:rPr sz="4000" b="1" dirty="0">
                <a:solidFill>
                  <a:srgbClr val="FF0000"/>
                </a:solidFill>
                <a:latin typeface="Verdana"/>
                <a:cs typeface="Verdana"/>
              </a:rPr>
              <a:t>processor</a:t>
            </a:r>
            <a:endParaRPr sz="4000" dirty="0">
              <a:latin typeface="Verdana"/>
              <a:cs typeface="Verdana"/>
            </a:endParaRPr>
          </a:p>
        </p:txBody>
      </p:sp>
    </p:spTree>
    <p:extLst>
      <p:ext uri="{BB962C8B-B14F-4D97-AF65-F5344CB8AC3E}">
        <p14:creationId xmlns:p14="http://schemas.microsoft.com/office/powerpoint/2010/main" val="1955614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3725" y="477510"/>
            <a:ext cx="6671945" cy="1205865"/>
          </a:xfrm>
          <a:prstGeom prst="rect">
            <a:avLst/>
          </a:prstGeom>
        </p:spPr>
        <p:txBody>
          <a:bodyPr vert="horz" wrap="square" lIns="0" tIns="0" rIns="0" bIns="0" rtlCol="0">
            <a:spAutoFit/>
          </a:bodyPr>
          <a:lstStyle/>
          <a:p>
            <a:pPr marL="12700">
              <a:lnSpc>
                <a:spcPct val="100000"/>
              </a:lnSpc>
              <a:tabLst>
                <a:tab pos="4793615" algn="l"/>
              </a:tabLst>
            </a:pPr>
            <a:r>
              <a:rPr sz="4000" b="1" spc="-5" dirty="0">
                <a:solidFill>
                  <a:srgbClr val="FF0000"/>
                </a:solidFill>
                <a:latin typeface="Verdana"/>
                <a:cs typeface="Verdana"/>
              </a:rPr>
              <a:t>Dat</a:t>
            </a:r>
            <a:r>
              <a:rPr sz="4000" b="1" dirty="0">
                <a:solidFill>
                  <a:srgbClr val="FF0000"/>
                </a:solidFill>
                <a:latin typeface="Verdana"/>
                <a:cs typeface="Verdana"/>
              </a:rPr>
              <a:t>a</a:t>
            </a:r>
            <a:r>
              <a:rPr sz="4000" b="1" spc="-10" dirty="0">
                <a:solidFill>
                  <a:srgbClr val="FF0000"/>
                </a:solidFill>
                <a:latin typeface="Verdana"/>
                <a:cs typeface="Verdana"/>
              </a:rPr>
              <a:t> </a:t>
            </a:r>
            <a:r>
              <a:rPr sz="4000" b="1" spc="-5" dirty="0">
                <a:solidFill>
                  <a:srgbClr val="FF0000"/>
                </a:solidFill>
                <a:latin typeface="Verdana"/>
                <a:cs typeface="Verdana"/>
              </a:rPr>
              <a:t>structure</a:t>
            </a:r>
            <a:r>
              <a:rPr sz="4000" b="1" dirty="0">
                <a:solidFill>
                  <a:srgbClr val="FF0000"/>
                </a:solidFill>
                <a:latin typeface="Verdana"/>
                <a:cs typeface="Verdana"/>
              </a:rPr>
              <a:t>s	</a:t>
            </a:r>
            <a:r>
              <a:rPr sz="4000" b="1" spc="-5" dirty="0">
                <a:solidFill>
                  <a:srgbClr val="FF0000"/>
                </a:solidFill>
                <a:latin typeface="Verdana"/>
                <a:cs typeface="Verdana"/>
              </a:rPr>
              <a:t>in</a:t>
            </a:r>
            <a:endParaRPr sz="4000" dirty="0">
              <a:latin typeface="Verdana"/>
              <a:cs typeface="Verdana"/>
            </a:endParaRPr>
          </a:p>
          <a:p>
            <a:pPr marL="1964689">
              <a:lnSpc>
                <a:spcPts val="4690"/>
              </a:lnSpc>
            </a:pPr>
            <a:r>
              <a:rPr sz="4000" b="1" dirty="0">
                <a:solidFill>
                  <a:srgbClr val="FF0000"/>
                </a:solidFill>
                <a:latin typeface="Verdana"/>
                <a:cs typeface="Verdana"/>
              </a:rPr>
              <a:t>Macro</a:t>
            </a:r>
            <a:r>
              <a:rPr sz="4000" b="1" spc="-10" dirty="0">
                <a:solidFill>
                  <a:srgbClr val="FF0000"/>
                </a:solidFill>
                <a:latin typeface="Verdana"/>
                <a:cs typeface="Verdana"/>
              </a:rPr>
              <a:t> </a:t>
            </a:r>
            <a:r>
              <a:rPr sz="4000" b="1" dirty="0">
                <a:solidFill>
                  <a:srgbClr val="FF0000"/>
                </a:solidFill>
                <a:latin typeface="Verdana"/>
                <a:cs typeface="Verdana"/>
              </a:rPr>
              <a:t>processor</a:t>
            </a:r>
            <a:endParaRPr sz="4000" dirty="0">
              <a:latin typeface="Verdana"/>
              <a:cs typeface="Verdana"/>
            </a:endParaRPr>
          </a:p>
        </p:txBody>
      </p:sp>
      <p:sp>
        <p:nvSpPr>
          <p:cNvPr id="3" name="object 3"/>
          <p:cNvSpPr txBox="1">
            <a:spLocks noGrp="1"/>
          </p:cNvSpPr>
          <p:nvPr>
            <p:ph type="body" idx="1"/>
          </p:nvPr>
        </p:nvSpPr>
        <p:spPr>
          <a:prstGeom prst="rect">
            <a:avLst/>
          </a:prstGeom>
        </p:spPr>
        <p:txBody>
          <a:bodyPr vert="horz" wrap="square" lIns="0" tIns="409407" rIns="0" bIns="0" rtlCol="0">
            <a:spAutoFit/>
          </a:bodyPr>
          <a:lstStyle/>
          <a:p>
            <a:pPr marL="568325" marR="6350">
              <a:lnSpc>
                <a:spcPct val="109800"/>
              </a:lnSpc>
            </a:pPr>
            <a:r>
              <a:rPr u="heavy" spc="-20" dirty="0"/>
              <a:t>Concatenation of macro parameters</a:t>
            </a:r>
            <a:r>
              <a:rPr spc="-25" dirty="0"/>
              <a:t> </a:t>
            </a:r>
            <a:r>
              <a:rPr spc="-15" dirty="0"/>
              <a:t>:</a:t>
            </a:r>
            <a:r>
              <a:rPr spc="-20" dirty="0"/>
              <a:t> concatenates</a:t>
            </a:r>
            <a:r>
              <a:rPr dirty="0"/>
              <a:t> </a:t>
            </a:r>
            <a:r>
              <a:rPr spc="-20" dirty="0"/>
              <a:t>macro</a:t>
            </a:r>
            <a:r>
              <a:rPr dirty="0"/>
              <a:t> </a:t>
            </a:r>
            <a:r>
              <a:rPr spc="-20" dirty="0"/>
              <a:t>instruction parameters</a:t>
            </a:r>
            <a:r>
              <a:rPr spc="-5" dirty="0"/>
              <a:t> </a:t>
            </a:r>
            <a:r>
              <a:rPr spc="-20" dirty="0"/>
              <a:t>with</a:t>
            </a:r>
            <a:r>
              <a:rPr spc="-5" dirty="0"/>
              <a:t> </a:t>
            </a:r>
            <a:r>
              <a:rPr spc="-20" dirty="0"/>
              <a:t>other</a:t>
            </a:r>
            <a:r>
              <a:rPr spc="-5" dirty="0"/>
              <a:t> </a:t>
            </a:r>
            <a:r>
              <a:rPr spc="-20" dirty="0"/>
              <a:t>character.</a:t>
            </a:r>
          </a:p>
          <a:p>
            <a:pPr marL="776605">
              <a:lnSpc>
                <a:spcPts val="2815"/>
              </a:lnSpc>
              <a:spcBef>
                <a:spcPts val="580"/>
              </a:spcBef>
            </a:pPr>
            <a:r>
              <a:rPr sz="2400" b="1" i="1" dirty="0">
                <a:latin typeface="Verdana"/>
                <a:cs typeface="Verdana"/>
              </a:rPr>
              <a:t>define</a:t>
            </a:r>
            <a:endParaRPr sz="2400" dirty="0">
              <a:latin typeface="Verdana"/>
              <a:cs typeface="Verdana"/>
            </a:endParaRPr>
          </a:p>
        </p:txBody>
      </p:sp>
      <p:sp>
        <p:nvSpPr>
          <p:cNvPr id="4" name="object 4"/>
          <p:cNvSpPr txBox="1"/>
          <p:nvPr/>
        </p:nvSpPr>
        <p:spPr>
          <a:xfrm>
            <a:off x="905135" y="4012793"/>
            <a:ext cx="3573779" cy="2122170"/>
          </a:xfrm>
          <a:prstGeom prst="rect">
            <a:avLst/>
          </a:prstGeom>
        </p:spPr>
        <p:txBody>
          <a:bodyPr vert="horz" wrap="square" lIns="0" tIns="0" rIns="0" bIns="0" rtlCol="0">
            <a:spAutoFit/>
          </a:bodyPr>
          <a:lstStyle/>
          <a:p>
            <a:pPr marL="12700">
              <a:lnSpc>
                <a:spcPct val="100000"/>
              </a:lnSpc>
              <a:tabLst>
                <a:tab pos="917575" algn="l"/>
                <a:tab pos="2265680" algn="l"/>
              </a:tabLst>
            </a:pPr>
            <a:r>
              <a:rPr sz="2400" dirty="0">
                <a:solidFill>
                  <a:srgbClr val="FF0000"/>
                </a:solidFill>
                <a:latin typeface="Verdana"/>
                <a:cs typeface="Verdana"/>
              </a:rPr>
              <a:t>SUM	MACRO	&amp;ID</a:t>
            </a:r>
            <a:endParaRPr sz="2400">
              <a:latin typeface="Verdana"/>
              <a:cs typeface="Verdana"/>
            </a:endParaRPr>
          </a:p>
          <a:p>
            <a:pPr marL="982980">
              <a:lnSpc>
                <a:spcPct val="100000"/>
              </a:lnSpc>
              <a:spcBef>
                <a:spcPts val="565"/>
              </a:spcBef>
              <a:tabLst>
                <a:tab pos="2246630" algn="l"/>
                <a:tab pos="3366770" algn="l"/>
              </a:tabLst>
            </a:pPr>
            <a:r>
              <a:rPr sz="2400" dirty="0">
                <a:solidFill>
                  <a:srgbClr val="FF0000"/>
                </a:solidFill>
                <a:latin typeface="Verdana"/>
                <a:cs typeface="Verdana"/>
              </a:rPr>
              <a:t>LDA	X&amp;ID	1</a:t>
            </a:r>
            <a:endParaRPr sz="2400">
              <a:latin typeface="Verdana"/>
              <a:cs typeface="Verdana"/>
            </a:endParaRPr>
          </a:p>
          <a:p>
            <a:pPr marR="2521585" algn="ctr">
              <a:lnSpc>
                <a:spcPct val="100000"/>
              </a:lnSpc>
              <a:spcBef>
                <a:spcPts val="565"/>
              </a:spcBef>
            </a:pPr>
            <a:r>
              <a:rPr sz="2400" b="1" i="1" spc="5" dirty="0">
                <a:latin typeface="Verdana"/>
                <a:cs typeface="Verdana"/>
              </a:rPr>
              <a:t>use</a:t>
            </a:r>
            <a:endParaRPr sz="2400">
              <a:latin typeface="Verdana"/>
              <a:cs typeface="Verdana"/>
            </a:endParaRPr>
          </a:p>
          <a:p>
            <a:pPr marL="12700">
              <a:lnSpc>
                <a:spcPct val="100000"/>
              </a:lnSpc>
              <a:spcBef>
                <a:spcPts val="565"/>
              </a:spcBef>
            </a:pPr>
            <a:r>
              <a:rPr sz="2400" dirty="0">
                <a:solidFill>
                  <a:srgbClr val="5E93C9"/>
                </a:solidFill>
                <a:latin typeface="Verdana"/>
                <a:cs typeface="Verdana"/>
              </a:rPr>
              <a:t>SUM</a:t>
            </a:r>
            <a:r>
              <a:rPr sz="2400" spc="10" dirty="0">
                <a:solidFill>
                  <a:srgbClr val="5E93C9"/>
                </a:solidFill>
                <a:latin typeface="Verdana"/>
                <a:cs typeface="Verdana"/>
              </a:rPr>
              <a:t> </a:t>
            </a:r>
            <a:r>
              <a:rPr sz="2400" dirty="0">
                <a:solidFill>
                  <a:srgbClr val="5E93C9"/>
                </a:solidFill>
                <a:latin typeface="Verdana"/>
                <a:cs typeface="Verdana"/>
              </a:rPr>
              <a:t>A</a:t>
            </a:r>
            <a:endParaRPr sz="2400">
              <a:latin typeface="Verdana"/>
              <a:cs typeface="Verdana"/>
            </a:endParaRPr>
          </a:p>
          <a:p>
            <a:pPr marR="586105" algn="ctr">
              <a:lnSpc>
                <a:spcPct val="100000"/>
              </a:lnSpc>
              <a:spcBef>
                <a:spcPts val="565"/>
              </a:spcBef>
              <a:tabLst>
                <a:tab pos="830580" algn="l"/>
              </a:tabLst>
            </a:pPr>
            <a:r>
              <a:rPr sz="2400" dirty="0">
                <a:solidFill>
                  <a:srgbClr val="5E93C9"/>
                </a:solidFill>
                <a:latin typeface="Verdana"/>
                <a:cs typeface="Verdana"/>
              </a:rPr>
              <a:t>LDA	XA1</a:t>
            </a:r>
            <a:endParaRPr sz="2400">
              <a:latin typeface="Verdana"/>
              <a:cs typeface="Verdana"/>
            </a:endParaRPr>
          </a:p>
        </p:txBody>
      </p:sp>
      <p:sp>
        <p:nvSpPr>
          <p:cNvPr id="5" name="object 5"/>
          <p:cNvSpPr txBox="1"/>
          <p:nvPr/>
        </p:nvSpPr>
        <p:spPr>
          <a:xfrm>
            <a:off x="3960755" y="5326786"/>
            <a:ext cx="1619885" cy="808355"/>
          </a:xfrm>
          <a:prstGeom prst="rect">
            <a:avLst/>
          </a:prstGeom>
        </p:spPr>
        <p:txBody>
          <a:bodyPr vert="horz" wrap="square" lIns="0" tIns="0" rIns="0" bIns="0" rtlCol="0">
            <a:spAutoFit/>
          </a:bodyPr>
          <a:lstStyle/>
          <a:p>
            <a:pPr marL="12700">
              <a:lnSpc>
                <a:spcPct val="100000"/>
              </a:lnSpc>
            </a:pPr>
            <a:r>
              <a:rPr sz="2400" spc="-5" dirty="0">
                <a:solidFill>
                  <a:srgbClr val="00009A"/>
                </a:solidFill>
                <a:latin typeface="Verdana"/>
                <a:cs typeface="Verdana"/>
              </a:rPr>
              <a:t>SU</a:t>
            </a:r>
            <a:r>
              <a:rPr sz="2400" dirty="0">
                <a:solidFill>
                  <a:srgbClr val="00009A"/>
                </a:solidFill>
                <a:latin typeface="Verdana"/>
                <a:cs typeface="Verdana"/>
              </a:rPr>
              <a:t>M</a:t>
            </a:r>
            <a:r>
              <a:rPr sz="2400" spc="5" dirty="0">
                <a:solidFill>
                  <a:srgbClr val="00009A"/>
                </a:solidFill>
                <a:latin typeface="Verdana"/>
                <a:cs typeface="Verdana"/>
              </a:rPr>
              <a:t> </a:t>
            </a:r>
            <a:r>
              <a:rPr sz="2400" spc="-5" dirty="0">
                <a:solidFill>
                  <a:srgbClr val="00009A"/>
                </a:solidFill>
                <a:latin typeface="Verdana"/>
                <a:cs typeface="Verdana"/>
              </a:rPr>
              <a:t>BETA</a:t>
            </a:r>
            <a:endParaRPr sz="2400">
              <a:latin typeface="Verdana"/>
              <a:cs typeface="Verdana"/>
            </a:endParaRPr>
          </a:p>
          <a:p>
            <a:pPr marL="879475">
              <a:lnSpc>
                <a:spcPct val="100000"/>
              </a:lnSpc>
              <a:spcBef>
                <a:spcPts val="565"/>
              </a:spcBef>
            </a:pPr>
            <a:r>
              <a:rPr sz="2400" dirty="0">
                <a:solidFill>
                  <a:srgbClr val="00009A"/>
                </a:solidFill>
                <a:latin typeface="Verdana"/>
                <a:cs typeface="Verdana"/>
              </a:rPr>
              <a:t>LDA</a:t>
            </a:r>
            <a:endParaRPr sz="2400">
              <a:latin typeface="Verdana"/>
              <a:cs typeface="Verdana"/>
            </a:endParaRPr>
          </a:p>
        </p:txBody>
      </p:sp>
      <p:sp>
        <p:nvSpPr>
          <p:cNvPr id="6" name="object 6"/>
          <p:cNvSpPr txBox="1"/>
          <p:nvPr/>
        </p:nvSpPr>
        <p:spPr>
          <a:xfrm>
            <a:off x="5657485" y="5764783"/>
            <a:ext cx="1227455" cy="370205"/>
          </a:xfrm>
          <a:prstGeom prst="rect">
            <a:avLst/>
          </a:prstGeom>
        </p:spPr>
        <p:txBody>
          <a:bodyPr vert="horz" wrap="square" lIns="0" tIns="0" rIns="0" bIns="0" rtlCol="0">
            <a:spAutoFit/>
          </a:bodyPr>
          <a:lstStyle/>
          <a:p>
            <a:pPr marL="12700">
              <a:lnSpc>
                <a:spcPct val="100000"/>
              </a:lnSpc>
            </a:pPr>
            <a:r>
              <a:rPr sz="2400" dirty="0">
                <a:solidFill>
                  <a:srgbClr val="00009A"/>
                </a:solidFill>
                <a:latin typeface="Verdana"/>
                <a:cs typeface="Verdana"/>
              </a:rPr>
              <a:t>XBETA1</a:t>
            </a:r>
            <a:endParaRPr sz="2400">
              <a:latin typeface="Verdana"/>
              <a:cs typeface="Verdana"/>
            </a:endParaRPr>
          </a:p>
        </p:txBody>
      </p:sp>
      <p:sp>
        <p:nvSpPr>
          <p:cNvPr id="7" name="object 7"/>
          <p:cNvSpPr/>
          <p:nvPr/>
        </p:nvSpPr>
        <p:spPr>
          <a:xfrm>
            <a:off x="4026039" y="4628641"/>
            <a:ext cx="228600" cy="51435"/>
          </a:xfrm>
          <a:custGeom>
            <a:avLst/>
            <a:gdLst/>
            <a:ahLst/>
            <a:cxnLst/>
            <a:rect l="l" t="t" r="r" b="b"/>
            <a:pathLst>
              <a:path w="228600" h="51435">
                <a:moveTo>
                  <a:pt x="165353" y="25908"/>
                </a:moveTo>
                <a:lnTo>
                  <a:pt x="165353" y="0"/>
                </a:lnTo>
                <a:lnTo>
                  <a:pt x="0" y="0"/>
                </a:lnTo>
                <a:lnTo>
                  <a:pt x="0" y="25908"/>
                </a:lnTo>
                <a:lnTo>
                  <a:pt x="165353" y="25908"/>
                </a:lnTo>
                <a:close/>
              </a:path>
              <a:path w="228600" h="51435">
                <a:moveTo>
                  <a:pt x="228600" y="12954"/>
                </a:moveTo>
                <a:lnTo>
                  <a:pt x="152400" y="-25145"/>
                </a:lnTo>
                <a:lnTo>
                  <a:pt x="152400" y="0"/>
                </a:lnTo>
                <a:lnTo>
                  <a:pt x="165353" y="0"/>
                </a:lnTo>
                <a:lnTo>
                  <a:pt x="165353" y="44577"/>
                </a:lnTo>
                <a:lnTo>
                  <a:pt x="228600" y="12954"/>
                </a:lnTo>
                <a:close/>
              </a:path>
              <a:path w="228600" h="51435">
                <a:moveTo>
                  <a:pt x="165353" y="44577"/>
                </a:moveTo>
                <a:lnTo>
                  <a:pt x="165353" y="25908"/>
                </a:lnTo>
                <a:lnTo>
                  <a:pt x="152400" y="25908"/>
                </a:lnTo>
                <a:lnTo>
                  <a:pt x="152400" y="51054"/>
                </a:lnTo>
                <a:lnTo>
                  <a:pt x="165353" y="44577"/>
                </a:lnTo>
                <a:close/>
              </a:path>
            </a:pathLst>
          </a:custGeom>
          <a:solidFill>
            <a:srgbClr val="FF0000"/>
          </a:solidFill>
        </p:spPr>
        <p:txBody>
          <a:bodyPr wrap="square" lIns="0" tIns="0" rIns="0" bIns="0" rtlCol="0">
            <a:spAutoFit/>
          </a:bodyPr>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750988" y="-370777"/>
            <a:ext cx="4887614" cy="7202800"/>
          </a:xfrm>
          <a:prstGeom prst="rect">
            <a:avLst/>
          </a:prstGeom>
        </p:spPr>
      </p:pic>
    </p:spTree>
    <p:extLst>
      <p:ext uri="{BB962C8B-B14F-4D97-AF65-F5344CB8AC3E}">
        <p14:creationId xmlns:p14="http://schemas.microsoft.com/office/powerpoint/2010/main" val="1468136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822450"/>
            <a:ext cx="8629911" cy="2800767"/>
          </a:xfrm>
        </p:spPr>
        <p:txBody>
          <a:bodyPr/>
          <a:lstStyle/>
          <a:p>
            <a:r>
              <a:rPr lang="zh-TW" altLang="en-US" sz="2600" dirty="0" smtClean="0">
                <a:solidFill>
                  <a:schemeClr val="tx1"/>
                </a:solidFill>
              </a:rPr>
              <a:t>　　</a:t>
            </a:r>
            <a:r>
              <a:rPr lang="en-US" altLang="zh-TW" sz="2600" dirty="0" smtClean="0">
                <a:solidFill>
                  <a:schemeClr val="tx1"/>
                </a:solidFill>
              </a:rPr>
              <a:t>Definition would prevent correct assembly of the resulting expanded program. </a:t>
            </a:r>
          </a:p>
          <a:p>
            <a:r>
              <a:rPr lang="zh-TW" altLang="en-US" sz="2600" dirty="0">
                <a:solidFill>
                  <a:schemeClr val="tx1"/>
                </a:solidFill>
              </a:rPr>
              <a:t>　</a:t>
            </a:r>
            <a:r>
              <a:rPr lang="zh-TW" altLang="en-US" sz="2600" dirty="0" smtClean="0">
                <a:solidFill>
                  <a:schemeClr val="tx1"/>
                </a:solidFill>
              </a:rPr>
              <a:t>　</a:t>
            </a:r>
            <a:endParaRPr lang="en-US" altLang="zh-TW" sz="2600" dirty="0" smtClean="0">
              <a:solidFill>
                <a:schemeClr val="tx1"/>
              </a:solidFill>
            </a:endParaRPr>
          </a:p>
          <a:p>
            <a:r>
              <a:rPr lang="zh-TW" altLang="en-US" sz="2600" dirty="0">
                <a:solidFill>
                  <a:schemeClr val="tx1"/>
                </a:solidFill>
              </a:rPr>
              <a:t>　</a:t>
            </a:r>
            <a:r>
              <a:rPr lang="zh-TW" altLang="en-US" sz="2600" dirty="0" smtClean="0">
                <a:solidFill>
                  <a:schemeClr val="tx1"/>
                </a:solidFill>
              </a:rPr>
              <a:t>　</a:t>
            </a:r>
            <a:r>
              <a:rPr lang="en-US" altLang="zh-TW" sz="2600" dirty="0" smtClean="0">
                <a:solidFill>
                  <a:schemeClr val="tx1"/>
                </a:solidFill>
              </a:rPr>
              <a:t>Technique for generating unique labels within expansion. Labels used within the macro body begin with the special character $. Replacing $ with $AA, the character $ will be replaced by $xx.</a:t>
            </a:r>
            <a:endParaRPr lang="zh-TW" altLang="en-US" sz="2600" dirty="0">
              <a:solidFill>
                <a:schemeClr val="tx1"/>
              </a:solidFill>
            </a:endParaRPr>
          </a:p>
        </p:txBody>
      </p:sp>
      <p:sp>
        <p:nvSpPr>
          <p:cNvPr id="4" name="object 2"/>
          <p:cNvSpPr txBox="1"/>
          <p:nvPr/>
        </p:nvSpPr>
        <p:spPr>
          <a:xfrm>
            <a:off x="487335" y="735395"/>
            <a:ext cx="7318336" cy="615553"/>
          </a:xfrm>
          <a:prstGeom prst="rect">
            <a:avLst/>
          </a:prstGeom>
        </p:spPr>
        <p:txBody>
          <a:bodyPr vert="horz" wrap="square" lIns="0" tIns="0" rIns="0" bIns="0" rtlCol="0">
            <a:spAutoFit/>
          </a:bodyPr>
          <a:lstStyle/>
          <a:p>
            <a:r>
              <a:rPr lang="en-US" altLang="zh-TW" sz="4000" b="1" dirty="0" smtClean="0">
                <a:solidFill>
                  <a:srgbClr val="FF0000"/>
                </a:solidFill>
              </a:rPr>
              <a:t>4.2.2 Generation of Unique Labels</a:t>
            </a:r>
          </a:p>
        </p:txBody>
      </p:sp>
    </p:spTree>
    <p:extLst>
      <p:ext uri="{BB962C8B-B14F-4D97-AF65-F5344CB8AC3E}">
        <p14:creationId xmlns:p14="http://schemas.microsoft.com/office/powerpoint/2010/main" val="3063652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05135" y="1789176"/>
            <a:ext cx="7964805" cy="4081779"/>
          </a:xfrm>
          <a:prstGeom prst="rect">
            <a:avLst/>
          </a:prstGeom>
        </p:spPr>
        <p:txBody>
          <a:bodyPr vert="horz" wrap="square" lIns="0" tIns="0" rIns="0" bIns="0" rtlCol="0">
            <a:spAutoFit/>
          </a:bodyPr>
          <a:lstStyle/>
          <a:p>
            <a:pPr marL="12700" marR="554990">
              <a:lnSpc>
                <a:spcPct val="100000"/>
              </a:lnSpc>
              <a:tabLst>
                <a:tab pos="1384935" algn="l"/>
                <a:tab pos="2799715" algn="l"/>
                <a:tab pos="5219065" algn="l"/>
                <a:tab pos="6087745" algn="l"/>
              </a:tabLst>
            </a:pPr>
            <a:r>
              <a:rPr sz="3200" spc="-20" dirty="0">
                <a:latin typeface="Verdana"/>
                <a:cs typeface="Verdana"/>
              </a:rPr>
              <a:t>Method </a:t>
            </a:r>
            <a:r>
              <a:rPr sz="3200" spc="-15" dirty="0">
                <a:latin typeface="Verdana"/>
                <a:cs typeface="Verdana"/>
              </a:rPr>
              <a:t>for </a:t>
            </a:r>
            <a:r>
              <a:rPr sz="3200" spc="-20" dirty="0">
                <a:latin typeface="Verdana"/>
                <a:cs typeface="Verdana"/>
              </a:rPr>
              <a:t>generating unique labels within	macro	expansions	</a:t>
            </a:r>
            <a:r>
              <a:rPr sz="3200" spc="-15" dirty="0">
                <a:latin typeface="Verdana"/>
                <a:cs typeface="Verdana"/>
              </a:rPr>
              <a:t>lets	</a:t>
            </a:r>
            <a:r>
              <a:rPr sz="3200" spc="-20" dirty="0">
                <a:latin typeface="Verdana"/>
                <a:cs typeface="Verdana"/>
              </a:rPr>
              <a:t>the</a:t>
            </a:r>
            <a:r>
              <a:rPr sz="3200" spc="-15" dirty="0">
                <a:latin typeface="Verdana"/>
                <a:cs typeface="Verdana"/>
              </a:rPr>
              <a:t> labels </a:t>
            </a:r>
            <a:r>
              <a:rPr sz="3200" spc="-20" dirty="0">
                <a:latin typeface="Verdana"/>
                <a:cs typeface="Verdana"/>
              </a:rPr>
              <a:t>beginning with the special character</a:t>
            </a:r>
            <a:r>
              <a:rPr sz="3200" spc="-10" dirty="0">
                <a:latin typeface="Verdana"/>
                <a:cs typeface="Verdana"/>
              </a:rPr>
              <a:t> </a:t>
            </a:r>
            <a:r>
              <a:rPr sz="3200" spc="-25" dirty="0">
                <a:solidFill>
                  <a:srgbClr val="00009A"/>
                </a:solidFill>
                <a:latin typeface="Verdana"/>
                <a:cs typeface="Verdana"/>
              </a:rPr>
              <a:t>$</a:t>
            </a:r>
            <a:r>
              <a:rPr sz="3200" spc="-15" dirty="0">
                <a:latin typeface="Verdana"/>
                <a:cs typeface="Verdana"/>
              </a:rPr>
              <a:t>.</a:t>
            </a:r>
            <a:endParaRPr sz="3200" dirty="0">
              <a:latin typeface="Verdana"/>
              <a:cs typeface="Verdana"/>
            </a:endParaRPr>
          </a:p>
          <a:p>
            <a:pPr marL="12700" marR="6350">
              <a:lnSpc>
                <a:spcPct val="100000"/>
              </a:lnSpc>
              <a:spcBef>
                <a:spcPts val="755"/>
              </a:spcBef>
            </a:pPr>
            <a:r>
              <a:rPr sz="3200" spc="-20" dirty="0">
                <a:latin typeface="Verdana"/>
                <a:cs typeface="Verdana"/>
              </a:rPr>
              <a:t>During expansion each symbol beginning</a:t>
            </a:r>
            <a:r>
              <a:rPr sz="3200" spc="5" dirty="0">
                <a:latin typeface="Verdana"/>
                <a:cs typeface="Verdana"/>
              </a:rPr>
              <a:t> </a:t>
            </a:r>
            <a:r>
              <a:rPr sz="3200" spc="-20" dirty="0">
                <a:latin typeface="Verdana"/>
                <a:cs typeface="Verdana"/>
              </a:rPr>
              <a:t>with</a:t>
            </a:r>
            <a:r>
              <a:rPr sz="3200" dirty="0">
                <a:latin typeface="Verdana"/>
                <a:cs typeface="Verdana"/>
              </a:rPr>
              <a:t> </a:t>
            </a:r>
            <a:r>
              <a:rPr sz="3200" spc="-25" dirty="0">
                <a:solidFill>
                  <a:srgbClr val="00009A"/>
                </a:solidFill>
                <a:latin typeface="Verdana"/>
                <a:cs typeface="Verdana"/>
              </a:rPr>
              <a:t>$</a:t>
            </a:r>
            <a:r>
              <a:rPr sz="3200" dirty="0">
                <a:solidFill>
                  <a:srgbClr val="00009A"/>
                </a:solidFill>
                <a:latin typeface="Verdana"/>
                <a:cs typeface="Verdana"/>
              </a:rPr>
              <a:t> </a:t>
            </a:r>
            <a:r>
              <a:rPr sz="3200" spc="-20" dirty="0">
                <a:latin typeface="Verdana"/>
                <a:cs typeface="Verdana"/>
              </a:rPr>
              <a:t>has</a:t>
            </a:r>
            <a:r>
              <a:rPr sz="3200" dirty="0">
                <a:latin typeface="Verdana"/>
                <a:cs typeface="Verdana"/>
              </a:rPr>
              <a:t> </a:t>
            </a:r>
            <a:r>
              <a:rPr sz="3200" spc="-20" dirty="0">
                <a:latin typeface="Verdana"/>
                <a:cs typeface="Verdana"/>
              </a:rPr>
              <a:t>been</a:t>
            </a:r>
            <a:r>
              <a:rPr sz="3200" dirty="0">
                <a:latin typeface="Verdana"/>
                <a:cs typeface="Verdana"/>
              </a:rPr>
              <a:t> </a:t>
            </a:r>
            <a:r>
              <a:rPr sz="3200" spc="-20" dirty="0">
                <a:latin typeface="Verdana"/>
                <a:cs typeface="Verdana"/>
              </a:rPr>
              <a:t>modified</a:t>
            </a:r>
            <a:r>
              <a:rPr sz="3200" dirty="0">
                <a:latin typeface="Verdana"/>
                <a:cs typeface="Verdana"/>
              </a:rPr>
              <a:t> </a:t>
            </a:r>
            <a:r>
              <a:rPr sz="3200" spc="-20" dirty="0">
                <a:latin typeface="Verdana"/>
                <a:cs typeface="Verdana"/>
              </a:rPr>
              <a:t>by replacing</a:t>
            </a:r>
            <a:r>
              <a:rPr sz="3200" dirty="0">
                <a:latin typeface="Verdana"/>
                <a:cs typeface="Verdana"/>
              </a:rPr>
              <a:t> </a:t>
            </a:r>
            <a:r>
              <a:rPr sz="3200" spc="-25" dirty="0">
                <a:latin typeface="Verdana"/>
                <a:cs typeface="Verdana"/>
              </a:rPr>
              <a:t>$</a:t>
            </a:r>
            <a:r>
              <a:rPr sz="3200" dirty="0">
                <a:latin typeface="Verdana"/>
                <a:cs typeface="Verdana"/>
              </a:rPr>
              <a:t> </a:t>
            </a:r>
            <a:r>
              <a:rPr sz="3200" spc="-20" dirty="0">
                <a:latin typeface="Verdana"/>
                <a:cs typeface="Verdana"/>
              </a:rPr>
              <a:t>with</a:t>
            </a:r>
            <a:r>
              <a:rPr sz="3200" dirty="0">
                <a:latin typeface="Verdana"/>
                <a:cs typeface="Verdana"/>
              </a:rPr>
              <a:t> </a:t>
            </a:r>
            <a:r>
              <a:rPr sz="3200" spc="-25" dirty="0">
                <a:solidFill>
                  <a:srgbClr val="00009A"/>
                </a:solidFill>
                <a:latin typeface="Verdana"/>
                <a:cs typeface="Verdana"/>
              </a:rPr>
              <a:t>$A</a:t>
            </a:r>
            <a:r>
              <a:rPr sz="3200" spc="-35" dirty="0">
                <a:solidFill>
                  <a:srgbClr val="00009A"/>
                </a:solidFill>
                <a:latin typeface="Verdana"/>
                <a:cs typeface="Verdana"/>
              </a:rPr>
              <a:t>A</a:t>
            </a:r>
            <a:r>
              <a:rPr sz="3200" spc="-15" dirty="0">
                <a:latin typeface="Verdana"/>
                <a:cs typeface="Verdana"/>
              </a:rPr>
              <a:t>.</a:t>
            </a:r>
            <a:endParaRPr sz="3200" dirty="0">
              <a:latin typeface="Verdana"/>
              <a:cs typeface="Verdana"/>
            </a:endParaRPr>
          </a:p>
          <a:p>
            <a:pPr marL="154940">
              <a:lnSpc>
                <a:spcPts val="3750"/>
              </a:lnSpc>
              <a:spcBef>
                <a:spcPts val="755"/>
              </a:spcBef>
              <a:tabLst>
                <a:tab pos="1718945" algn="l"/>
                <a:tab pos="3110230" algn="l"/>
                <a:tab pos="3846829" algn="l"/>
                <a:tab pos="5097145" algn="l"/>
                <a:tab pos="5779135" algn="l"/>
              </a:tabLst>
            </a:pPr>
            <a:r>
              <a:rPr sz="3200" spc="-15" dirty="0">
                <a:latin typeface="Verdana"/>
                <a:cs typeface="Verdana"/>
              </a:rPr>
              <a:t>ex.</a:t>
            </a:r>
            <a:r>
              <a:rPr sz="3200" dirty="0">
                <a:latin typeface="Verdana"/>
                <a:cs typeface="Verdana"/>
              </a:rPr>
              <a:t> </a:t>
            </a:r>
            <a:r>
              <a:rPr sz="3200" spc="-25" dirty="0">
                <a:latin typeface="Verdana"/>
                <a:cs typeface="Verdana"/>
              </a:rPr>
              <a:t>1</a:t>
            </a:r>
            <a:r>
              <a:rPr sz="3150" spc="-7" baseline="26455" dirty="0">
                <a:latin typeface="Verdana"/>
                <a:cs typeface="Verdana"/>
              </a:rPr>
              <a:t>s</a:t>
            </a:r>
            <a:r>
              <a:rPr sz="3150" baseline="26455" dirty="0">
                <a:latin typeface="Verdana"/>
                <a:cs typeface="Verdana"/>
              </a:rPr>
              <a:t>t	</a:t>
            </a:r>
            <a:r>
              <a:rPr sz="3200" spc="-20" dirty="0">
                <a:latin typeface="Verdana"/>
                <a:cs typeface="Verdana"/>
              </a:rPr>
              <a:t>$AA,</a:t>
            </a:r>
            <a:r>
              <a:rPr sz="3200" dirty="0">
                <a:latin typeface="Verdana"/>
                <a:cs typeface="Verdana"/>
              </a:rPr>
              <a:t>	</a:t>
            </a:r>
            <a:r>
              <a:rPr sz="3200" spc="-25" dirty="0">
                <a:latin typeface="Verdana"/>
                <a:cs typeface="Verdana"/>
              </a:rPr>
              <a:t>2</a:t>
            </a:r>
            <a:r>
              <a:rPr sz="3150" spc="-7" baseline="26455" dirty="0">
                <a:latin typeface="Verdana"/>
                <a:cs typeface="Verdana"/>
              </a:rPr>
              <a:t>n</a:t>
            </a:r>
            <a:r>
              <a:rPr sz="3150" baseline="26455" dirty="0">
                <a:latin typeface="Verdana"/>
                <a:cs typeface="Verdana"/>
              </a:rPr>
              <a:t>d	</a:t>
            </a:r>
            <a:r>
              <a:rPr sz="3200" spc="-20" dirty="0">
                <a:latin typeface="Verdana"/>
                <a:cs typeface="Verdana"/>
              </a:rPr>
              <a:t>$AB,</a:t>
            </a:r>
            <a:r>
              <a:rPr sz="3200" dirty="0">
                <a:latin typeface="Verdana"/>
                <a:cs typeface="Verdana"/>
              </a:rPr>
              <a:t>	</a:t>
            </a:r>
            <a:r>
              <a:rPr sz="3200" spc="-25" dirty="0">
                <a:latin typeface="Verdana"/>
                <a:cs typeface="Verdana"/>
              </a:rPr>
              <a:t>3</a:t>
            </a:r>
            <a:r>
              <a:rPr sz="3150" baseline="26455" dirty="0">
                <a:latin typeface="Verdana"/>
                <a:cs typeface="Verdana"/>
              </a:rPr>
              <a:t>rd	</a:t>
            </a:r>
            <a:r>
              <a:rPr sz="3200" spc="-20" dirty="0">
                <a:latin typeface="Verdana"/>
                <a:cs typeface="Verdana"/>
              </a:rPr>
              <a:t>$AC</a:t>
            </a:r>
            <a:endParaRPr sz="3200" dirty="0">
              <a:latin typeface="Verdana"/>
              <a:cs typeface="Verdana"/>
            </a:endParaRPr>
          </a:p>
        </p:txBody>
      </p:sp>
      <p:sp>
        <p:nvSpPr>
          <p:cNvPr id="4" name="object 2"/>
          <p:cNvSpPr txBox="1"/>
          <p:nvPr/>
        </p:nvSpPr>
        <p:spPr>
          <a:xfrm>
            <a:off x="487335" y="735395"/>
            <a:ext cx="7318336" cy="615553"/>
          </a:xfrm>
          <a:prstGeom prst="rect">
            <a:avLst/>
          </a:prstGeom>
        </p:spPr>
        <p:txBody>
          <a:bodyPr vert="horz" wrap="square" lIns="0" tIns="0" rIns="0" bIns="0" rtlCol="0">
            <a:spAutoFit/>
          </a:bodyPr>
          <a:lstStyle/>
          <a:p>
            <a:r>
              <a:rPr lang="en-US" altLang="zh-TW" sz="4000" b="1" dirty="0" smtClean="0">
                <a:solidFill>
                  <a:srgbClr val="FF0000"/>
                </a:solidFill>
              </a:rPr>
              <a:t>4.2.2 Generation of Unique Labels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605915"/>
            <a:ext cx="8420620" cy="4001095"/>
          </a:xfrm>
        </p:spPr>
        <p:txBody>
          <a:bodyPr/>
          <a:lstStyle/>
          <a:p>
            <a:r>
              <a:rPr lang="zh-TW" altLang="en-US" sz="2600" dirty="0">
                <a:solidFill>
                  <a:schemeClr val="tx1"/>
                </a:solidFill>
              </a:rPr>
              <a:t>　</a:t>
            </a:r>
            <a:r>
              <a:rPr lang="zh-TW" altLang="en-US" sz="2600" dirty="0" smtClean="0">
                <a:solidFill>
                  <a:schemeClr val="tx1"/>
                </a:solidFill>
              </a:rPr>
              <a:t>　</a:t>
            </a:r>
            <a:r>
              <a:rPr lang="en-US" altLang="zh-TW" sz="2600" dirty="0" smtClean="0">
                <a:solidFill>
                  <a:schemeClr val="tx1"/>
                </a:solidFill>
              </a:rPr>
              <a:t>These statement could be varied by the substitution of parameters, the sequence of statements generated for a macro expansion, the arguments supplied in the macro invocation.</a:t>
            </a:r>
          </a:p>
          <a:p>
            <a:endParaRPr lang="en-US" altLang="zh-TW" sz="2600" dirty="0" smtClean="0">
              <a:solidFill>
                <a:schemeClr val="tx1"/>
              </a:solidFill>
            </a:endParaRPr>
          </a:p>
          <a:p>
            <a:r>
              <a:rPr lang="zh-TW" altLang="en-US" sz="2600" dirty="0">
                <a:solidFill>
                  <a:schemeClr val="tx1"/>
                </a:solidFill>
              </a:rPr>
              <a:t>　</a:t>
            </a:r>
            <a:r>
              <a:rPr lang="zh-TW" altLang="en-US" sz="2600" dirty="0" smtClean="0">
                <a:solidFill>
                  <a:schemeClr val="tx1"/>
                </a:solidFill>
              </a:rPr>
              <a:t>　</a:t>
            </a:r>
            <a:r>
              <a:rPr lang="en-US" altLang="zh-TW" sz="2600" dirty="0" smtClean="0">
                <a:solidFill>
                  <a:schemeClr val="tx1"/>
                </a:solidFill>
              </a:rPr>
              <a:t>For this reason, we prefer to use the term conditional macro expansion.</a:t>
            </a:r>
          </a:p>
          <a:p>
            <a:endParaRPr lang="en-US" altLang="zh-TW" sz="2600" dirty="0" smtClean="0">
              <a:solidFill>
                <a:schemeClr val="tx1"/>
              </a:solidFill>
            </a:endParaRPr>
          </a:p>
          <a:p>
            <a:r>
              <a:rPr lang="zh-TW" altLang="en-US" sz="2600" dirty="0">
                <a:solidFill>
                  <a:schemeClr val="tx1"/>
                </a:solidFill>
              </a:rPr>
              <a:t>　</a:t>
            </a:r>
            <a:r>
              <a:rPr lang="zh-TW" altLang="en-US" sz="2600" dirty="0" smtClean="0">
                <a:solidFill>
                  <a:schemeClr val="tx1"/>
                </a:solidFill>
              </a:rPr>
              <a:t>　</a:t>
            </a:r>
            <a:r>
              <a:rPr lang="en-US" altLang="zh-TW" sz="2600" dirty="0" smtClean="0">
                <a:solidFill>
                  <a:schemeClr val="tx1"/>
                </a:solidFill>
              </a:rPr>
              <a:t>Definition of RDBUFF has two additional parameters: &amp;EOR, which </a:t>
            </a:r>
            <a:r>
              <a:rPr lang="en-US" altLang="zh-TW" sz="2600" dirty="0">
                <a:solidFill>
                  <a:schemeClr val="tx1"/>
                </a:solidFill>
              </a:rPr>
              <a:t>s</a:t>
            </a:r>
            <a:r>
              <a:rPr lang="en-US" altLang="zh-TW" sz="2600" dirty="0" smtClean="0">
                <a:solidFill>
                  <a:schemeClr val="tx1"/>
                </a:solidFill>
              </a:rPr>
              <a:t>pecifies .</a:t>
            </a:r>
          </a:p>
        </p:txBody>
      </p:sp>
      <p:sp>
        <p:nvSpPr>
          <p:cNvPr id="4" name="object 2"/>
          <p:cNvSpPr txBox="1">
            <a:spLocks noGrp="1"/>
          </p:cNvSpPr>
          <p:nvPr>
            <p:ph type="title"/>
          </p:nvPr>
        </p:nvSpPr>
        <p:spPr>
          <a:xfrm>
            <a:off x="353449" y="295132"/>
            <a:ext cx="8411700" cy="1098550"/>
          </a:xfrm>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4.2.3</a:t>
            </a:r>
            <a:endParaRPr sz="3600" dirty="0">
              <a:latin typeface="Verdana"/>
              <a:cs typeface="Verdana"/>
            </a:endParaRPr>
          </a:p>
          <a:p>
            <a:pPr marL="106680">
              <a:lnSpc>
                <a:spcPct val="100000"/>
              </a:lnSpc>
              <a:spcBef>
                <a:spcPts val="5"/>
              </a:spcBef>
              <a:tabLst>
                <a:tab pos="7863205" algn="l"/>
              </a:tabLst>
            </a:pPr>
            <a:r>
              <a:rPr sz="3600" b="1" spc="-5" dirty="0">
                <a:solidFill>
                  <a:srgbClr val="FF0000"/>
                </a:solidFill>
                <a:latin typeface="Verdana"/>
                <a:cs typeface="Verdana"/>
              </a:rPr>
              <a:t>Conditiona</a:t>
            </a:r>
            <a:r>
              <a:rPr sz="3600" b="1" dirty="0">
                <a:solidFill>
                  <a:srgbClr val="FF0000"/>
                </a:solidFill>
                <a:latin typeface="Verdana"/>
                <a:cs typeface="Verdana"/>
              </a:rPr>
              <a:t>l</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a:t>
            </a:r>
            <a:r>
              <a:rPr sz="3600" b="1" dirty="0">
                <a:solidFill>
                  <a:srgbClr val="FF0000"/>
                </a:solidFill>
                <a:latin typeface="Verdana"/>
                <a:cs typeface="Verdana"/>
              </a:rPr>
              <a:t>n	</a:t>
            </a:r>
            <a:endParaRPr sz="2000" dirty="0">
              <a:latin typeface="Verdana"/>
              <a:cs typeface="Verdana"/>
            </a:endParaRPr>
          </a:p>
        </p:txBody>
      </p:sp>
      <p:sp>
        <p:nvSpPr>
          <p:cNvPr id="5" name="矩形 4"/>
          <p:cNvSpPr/>
          <p:nvPr/>
        </p:nvSpPr>
        <p:spPr>
          <a:xfrm>
            <a:off x="8236271" y="993758"/>
            <a:ext cx="823623" cy="369332"/>
          </a:xfrm>
          <a:prstGeom prst="rect">
            <a:avLst/>
          </a:prstGeom>
        </p:spPr>
        <p:txBody>
          <a:bodyPr wrap="none">
            <a:spAutoFit/>
          </a:bodyPr>
          <a:lstStyle/>
          <a:p>
            <a:r>
              <a:rPr lang="en-US" b="1" spc="-20" dirty="0" smtClean="0">
                <a:solidFill>
                  <a:srgbClr val="FF0000"/>
                </a:solidFill>
                <a:latin typeface="Verdana"/>
                <a:cs typeface="Verdana"/>
              </a:rPr>
              <a:t>1/13</a:t>
            </a:r>
            <a:endParaRPr lang="zh-TW" altLang="en-US" dirty="0"/>
          </a:p>
        </p:txBody>
      </p:sp>
    </p:spTree>
    <p:extLst>
      <p:ext uri="{BB962C8B-B14F-4D97-AF65-F5344CB8AC3E}">
        <p14:creationId xmlns:p14="http://schemas.microsoft.com/office/powerpoint/2010/main" val="463948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484376"/>
            <a:ext cx="8420620" cy="5170646"/>
          </a:xfrm>
        </p:spPr>
        <p:txBody>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sz="2000" dirty="0" smtClean="0"/>
          </a:p>
          <a:p>
            <a:endParaRPr lang="en-US" altLang="zh-TW" sz="2000" dirty="0" smtClean="0"/>
          </a:p>
          <a:p>
            <a:endParaRPr lang="en-US" altLang="zh-TW" sz="2000" dirty="0"/>
          </a:p>
          <a:p>
            <a:r>
              <a:rPr lang="en-US" altLang="zh-TW" sz="2200" dirty="0" smtClean="0">
                <a:solidFill>
                  <a:schemeClr val="tx1"/>
                </a:solidFill>
              </a:rPr>
              <a:t>Figure 4.8 Use of macro- time conditional statements.</a:t>
            </a:r>
            <a:endParaRPr lang="zh-TW" altLang="en-US" sz="2200" dirty="0">
              <a:solidFill>
                <a:schemeClr val="tx1"/>
              </a:solidFill>
            </a:endParaRPr>
          </a:p>
        </p:txBody>
      </p:sp>
      <p:sp>
        <p:nvSpPr>
          <p:cNvPr id="4" name="object 2"/>
          <p:cNvSpPr txBox="1">
            <a:spLocks noGrp="1"/>
          </p:cNvSpPr>
          <p:nvPr>
            <p:ph type="title"/>
          </p:nvPr>
        </p:nvSpPr>
        <p:spPr>
          <a:xfrm>
            <a:off x="353449" y="295132"/>
            <a:ext cx="8411700" cy="307777"/>
          </a:xfrm>
          <a:prstGeom prst="rect">
            <a:avLst/>
          </a:prstGeom>
        </p:spPr>
        <p:txBody>
          <a:bodyPr vert="horz" wrap="square" lIns="0" tIns="0" rIns="0" bIns="0" rtlCol="0">
            <a:spAutoFit/>
          </a:bodyPr>
          <a:lstStyle/>
          <a:p>
            <a:pPr marL="106680">
              <a:lnSpc>
                <a:spcPct val="100000"/>
              </a:lnSpc>
            </a:pPr>
            <a:endParaRPr sz="2000" dirty="0">
              <a:latin typeface="Verdana"/>
              <a:cs typeface="Verdana"/>
            </a:endParaRPr>
          </a:p>
        </p:txBody>
      </p:sp>
      <p:sp>
        <p:nvSpPr>
          <p:cNvPr id="5" name="矩形 4"/>
          <p:cNvSpPr/>
          <p:nvPr/>
        </p:nvSpPr>
        <p:spPr>
          <a:xfrm>
            <a:off x="8236271" y="993758"/>
            <a:ext cx="823623" cy="369332"/>
          </a:xfrm>
          <a:prstGeom prst="rect">
            <a:avLst/>
          </a:prstGeom>
        </p:spPr>
        <p:txBody>
          <a:bodyPr wrap="none">
            <a:spAutoFit/>
          </a:bodyPr>
          <a:lstStyle/>
          <a:p>
            <a:r>
              <a:rPr lang="en-US" b="1" spc="-20" dirty="0" smtClean="0">
                <a:solidFill>
                  <a:srgbClr val="FF0000"/>
                </a:solidFill>
                <a:latin typeface="Verdana"/>
                <a:cs typeface="Verdana"/>
              </a:rPr>
              <a:t>2/13</a:t>
            </a:r>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064" y="38274"/>
            <a:ext cx="4707088" cy="628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24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901699" y="1746250"/>
            <a:ext cx="7867909" cy="2893100"/>
          </a:xfrm>
        </p:spPr>
        <p:txBody>
          <a:bodyPr/>
          <a:lstStyle/>
          <a:p>
            <a:r>
              <a:rPr lang="zh-TW" altLang="en-US" dirty="0" smtClean="0">
                <a:solidFill>
                  <a:schemeClr val="tx1"/>
                </a:solidFill>
              </a:rPr>
              <a:t>　　</a:t>
            </a:r>
            <a:r>
              <a:rPr lang="en-US" altLang="zh-TW" sz="2600" dirty="0" smtClean="0">
                <a:solidFill>
                  <a:schemeClr val="tx1"/>
                </a:solidFill>
              </a:rPr>
              <a:t>Program has the same functions and logic as the sample program, the numbering scheme used for the source statements.</a:t>
            </a:r>
          </a:p>
          <a:p>
            <a:endParaRPr lang="en-US" altLang="zh-TW" sz="2600" dirty="0" smtClean="0">
              <a:solidFill>
                <a:schemeClr val="tx1"/>
              </a:solidFill>
            </a:endParaRPr>
          </a:p>
          <a:p>
            <a:r>
              <a:rPr lang="zh-TW" altLang="en-US" sz="2600" dirty="0" smtClean="0">
                <a:solidFill>
                  <a:schemeClr val="tx1"/>
                </a:solidFill>
              </a:rPr>
              <a:t>　　</a:t>
            </a:r>
            <a:r>
              <a:rPr lang="en-US" altLang="zh-TW" sz="2600" dirty="0" smtClean="0">
                <a:solidFill>
                  <a:schemeClr val="tx1"/>
                </a:solidFill>
              </a:rPr>
              <a:t>Program defines and uses two macro instructions, RDBUFF, the WRBUFF macro is similar to the WRREC. </a:t>
            </a:r>
            <a:endParaRPr lang="zh-TW" altLang="en-US" sz="2600" dirty="0">
              <a:solidFill>
                <a:schemeClr val="tx1"/>
              </a:solidFill>
            </a:endParaRPr>
          </a:p>
        </p:txBody>
      </p:sp>
      <p:sp>
        <p:nvSpPr>
          <p:cNvPr id="4" name="object 2"/>
          <p:cNvSpPr txBox="1"/>
          <p:nvPr/>
        </p:nvSpPr>
        <p:spPr>
          <a:xfrm>
            <a:off x="1057525" y="537707"/>
            <a:ext cx="7387975" cy="615553"/>
          </a:xfrm>
          <a:prstGeom prst="rect">
            <a:avLst/>
          </a:prstGeom>
        </p:spPr>
        <p:txBody>
          <a:bodyPr vert="horz" wrap="square" lIns="0" tIns="0" rIns="0" bIns="0" rtlCol="0">
            <a:spAutoFit/>
          </a:bodyPr>
          <a:lstStyle/>
          <a:p>
            <a:pPr marL="12700">
              <a:lnSpc>
                <a:spcPct val="100000"/>
              </a:lnSpc>
              <a:tabLst>
                <a:tab pos="5395595" algn="l"/>
              </a:tabLst>
            </a:pPr>
            <a:r>
              <a:rPr lang="en-US" sz="4000" b="1" spc="-5" dirty="0" smtClean="0">
                <a:solidFill>
                  <a:srgbClr val="FF0000"/>
                </a:solidFill>
                <a:latin typeface="Verdana"/>
                <a:cs typeface="Verdana"/>
              </a:rPr>
              <a:t>Definition and Expansion</a:t>
            </a:r>
            <a:endParaRPr sz="4000" dirty="0">
              <a:latin typeface="Verdana"/>
              <a:cs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501389" y="1484376"/>
            <a:ext cx="8020311" cy="2000548"/>
          </a:xfrm>
        </p:spPr>
        <p:txBody>
          <a:bodyPr/>
          <a:lstStyle/>
          <a:p>
            <a:r>
              <a:rPr lang="zh-TW" altLang="en-US" sz="2600" dirty="0" smtClean="0"/>
              <a:t>　　</a:t>
            </a:r>
            <a:r>
              <a:rPr lang="en-US" altLang="zh-TW" sz="2600" dirty="0" smtClean="0">
                <a:solidFill>
                  <a:schemeClr val="tx1"/>
                </a:solidFill>
              </a:rPr>
              <a:t>The statements on lines 44 though 48 of this definition illustrate conditional structure. &amp;MAXLTH is equal to the null string, the statement on line 45 is generated. Otherwise, the statement on line 47 is generated.</a:t>
            </a:r>
            <a:endParaRPr lang="zh-TW" altLang="en-US" sz="2600" dirty="0">
              <a:solidFill>
                <a:schemeClr val="tx1"/>
              </a:solidFill>
            </a:endParaRPr>
          </a:p>
        </p:txBody>
      </p:sp>
      <p:sp>
        <p:nvSpPr>
          <p:cNvPr id="4" name="object 2"/>
          <p:cNvSpPr txBox="1">
            <a:spLocks noGrp="1"/>
          </p:cNvSpPr>
          <p:nvPr>
            <p:ph type="title"/>
          </p:nvPr>
        </p:nvSpPr>
        <p:spPr>
          <a:xfrm>
            <a:off x="353449" y="295132"/>
            <a:ext cx="8411700" cy="1098550"/>
          </a:xfrm>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4.2.3</a:t>
            </a:r>
            <a:endParaRPr sz="3600" dirty="0">
              <a:latin typeface="Verdana"/>
              <a:cs typeface="Verdana"/>
            </a:endParaRPr>
          </a:p>
          <a:p>
            <a:pPr marL="106680">
              <a:lnSpc>
                <a:spcPct val="100000"/>
              </a:lnSpc>
              <a:spcBef>
                <a:spcPts val="5"/>
              </a:spcBef>
              <a:tabLst>
                <a:tab pos="7863205" algn="l"/>
              </a:tabLst>
            </a:pPr>
            <a:r>
              <a:rPr sz="3600" b="1" spc="-5" dirty="0">
                <a:solidFill>
                  <a:srgbClr val="FF0000"/>
                </a:solidFill>
                <a:latin typeface="Verdana"/>
                <a:cs typeface="Verdana"/>
              </a:rPr>
              <a:t>Conditiona</a:t>
            </a:r>
            <a:r>
              <a:rPr sz="3600" b="1" dirty="0">
                <a:solidFill>
                  <a:srgbClr val="FF0000"/>
                </a:solidFill>
                <a:latin typeface="Verdana"/>
                <a:cs typeface="Verdana"/>
              </a:rPr>
              <a:t>l</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a:t>
            </a:r>
            <a:r>
              <a:rPr sz="3600" b="1" dirty="0">
                <a:solidFill>
                  <a:srgbClr val="FF0000"/>
                </a:solidFill>
                <a:latin typeface="Verdana"/>
                <a:cs typeface="Verdana"/>
              </a:rPr>
              <a:t>n	</a:t>
            </a:r>
            <a:endParaRPr sz="2000" dirty="0">
              <a:latin typeface="Verdana"/>
              <a:cs typeface="Verdana"/>
            </a:endParaRPr>
          </a:p>
        </p:txBody>
      </p:sp>
      <p:sp>
        <p:nvSpPr>
          <p:cNvPr id="5" name="矩形 4"/>
          <p:cNvSpPr/>
          <p:nvPr/>
        </p:nvSpPr>
        <p:spPr>
          <a:xfrm>
            <a:off x="8236271" y="993758"/>
            <a:ext cx="823623" cy="369332"/>
          </a:xfrm>
          <a:prstGeom prst="rect">
            <a:avLst/>
          </a:prstGeom>
        </p:spPr>
        <p:txBody>
          <a:bodyPr wrap="none">
            <a:spAutoFit/>
          </a:bodyPr>
          <a:lstStyle/>
          <a:p>
            <a:r>
              <a:rPr lang="en-US" b="1" spc="-20" dirty="0" smtClean="0">
                <a:solidFill>
                  <a:srgbClr val="FF0000"/>
                </a:solidFill>
                <a:latin typeface="Verdana"/>
                <a:cs typeface="Verdana"/>
              </a:rPr>
              <a:t>3/13</a:t>
            </a:r>
            <a:endParaRPr lang="zh-TW" altLang="en-US" dirty="0"/>
          </a:p>
        </p:txBody>
      </p:sp>
    </p:spTree>
    <p:extLst>
      <p:ext uri="{BB962C8B-B14F-4D97-AF65-F5344CB8AC3E}">
        <p14:creationId xmlns:p14="http://schemas.microsoft.com/office/powerpoint/2010/main" val="3539050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4.2.3</a:t>
            </a:r>
            <a:endParaRPr sz="3600" dirty="0">
              <a:latin typeface="Verdana"/>
              <a:cs typeface="Verdana"/>
            </a:endParaRPr>
          </a:p>
          <a:p>
            <a:pPr marL="106680">
              <a:lnSpc>
                <a:spcPct val="100000"/>
              </a:lnSpc>
              <a:spcBef>
                <a:spcPts val="5"/>
              </a:spcBef>
              <a:tabLst>
                <a:tab pos="7863205" algn="l"/>
              </a:tabLst>
            </a:pPr>
            <a:r>
              <a:rPr sz="3600" b="1" spc="-5" dirty="0">
                <a:solidFill>
                  <a:srgbClr val="FF0000"/>
                </a:solidFill>
                <a:latin typeface="Verdana"/>
                <a:cs typeface="Verdana"/>
              </a:rPr>
              <a:t>Conditiona</a:t>
            </a:r>
            <a:r>
              <a:rPr sz="3600" b="1" dirty="0">
                <a:solidFill>
                  <a:srgbClr val="FF0000"/>
                </a:solidFill>
                <a:latin typeface="Verdana"/>
                <a:cs typeface="Verdana"/>
              </a:rPr>
              <a:t>l</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a:t>
            </a:r>
            <a:r>
              <a:rPr sz="3600" b="1" dirty="0">
                <a:solidFill>
                  <a:srgbClr val="FF0000"/>
                </a:solidFill>
                <a:latin typeface="Verdana"/>
                <a:cs typeface="Verdana"/>
              </a:rPr>
              <a:t>n	</a:t>
            </a:r>
            <a:endParaRPr sz="2000" dirty="0">
              <a:latin typeface="Verdana"/>
              <a:cs typeface="Verdana"/>
            </a:endParaRPr>
          </a:p>
        </p:txBody>
      </p:sp>
      <p:sp>
        <p:nvSpPr>
          <p:cNvPr id="3" name="object 3"/>
          <p:cNvSpPr txBox="1"/>
          <p:nvPr/>
        </p:nvSpPr>
        <p:spPr>
          <a:xfrm>
            <a:off x="905135" y="1789176"/>
            <a:ext cx="6631940" cy="2729865"/>
          </a:xfrm>
          <a:prstGeom prst="rect">
            <a:avLst/>
          </a:prstGeom>
        </p:spPr>
        <p:txBody>
          <a:bodyPr vert="horz" wrap="square" lIns="0" tIns="0" rIns="0" bIns="0" rtlCol="0">
            <a:spAutoFit/>
          </a:bodyPr>
          <a:lstStyle/>
          <a:p>
            <a:pPr marL="12700">
              <a:lnSpc>
                <a:spcPct val="100000"/>
              </a:lnSpc>
            </a:pPr>
            <a:r>
              <a:rPr sz="3200" spc="-20" dirty="0">
                <a:latin typeface="Verdana"/>
                <a:cs typeface="Verdana"/>
              </a:rPr>
              <a:t>(1)</a:t>
            </a:r>
            <a:endParaRPr sz="3200">
              <a:latin typeface="Verdana"/>
              <a:cs typeface="Verdana"/>
            </a:endParaRPr>
          </a:p>
          <a:p>
            <a:pPr marL="12700" marR="6350">
              <a:lnSpc>
                <a:spcPct val="100000"/>
              </a:lnSpc>
              <a:spcBef>
                <a:spcPts val="760"/>
              </a:spcBef>
            </a:pPr>
            <a:r>
              <a:rPr sz="3200" spc="-25" dirty="0">
                <a:latin typeface="Verdana"/>
                <a:cs typeface="Verdana"/>
              </a:rPr>
              <a:t>A</a:t>
            </a:r>
            <a:r>
              <a:rPr sz="3200" spc="-5" dirty="0">
                <a:latin typeface="Verdana"/>
                <a:cs typeface="Verdana"/>
              </a:rPr>
              <a:t> </a:t>
            </a:r>
            <a:r>
              <a:rPr sz="3200" spc="-20" dirty="0">
                <a:latin typeface="Verdana"/>
                <a:cs typeface="Verdana"/>
              </a:rPr>
              <a:t>simple</a:t>
            </a:r>
            <a:r>
              <a:rPr sz="3200" dirty="0">
                <a:latin typeface="Verdana"/>
                <a:cs typeface="Verdana"/>
              </a:rPr>
              <a:t> </a:t>
            </a:r>
            <a:r>
              <a:rPr sz="3200" spc="-20" dirty="0">
                <a:solidFill>
                  <a:srgbClr val="00009A"/>
                </a:solidFill>
                <a:latin typeface="Verdana"/>
                <a:cs typeface="Verdana"/>
              </a:rPr>
              <a:t>macro-time</a:t>
            </a:r>
            <a:r>
              <a:rPr sz="3200" spc="-5" dirty="0">
                <a:solidFill>
                  <a:srgbClr val="00009A"/>
                </a:solidFill>
                <a:latin typeface="Verdana"/>
                <a:cs typeface="Verdana"/>
              </a:rPr>
              <a:t> </a:t>
            </a:r>
            <a:r>
              <a:rPr sz="3200" u="heavy" spc="-20" dirty="0">
                <a:latin typeface="Verdana"/>
                <a:cs typeface="Verdana"/>
              </a:rPr>
              <a:t>conditional</a:t>
            </a:r>
            <a:r>
              <a:rPr sz="3200" spc="-15" dirty="0">
                <a:latin typeface="Verdana"/>
                <a:cs typeface="Verdana"/>
              </a:rPr>
              <a:t> </a:t>
            </a:r>
            <a:r>
              <a:rPr sz="3200" u="heavy" spc="-25" dirty="0">
                <a:latin typeface="Verdana"/>
                <a:cs typeface="Verdana"/>
              </a:rPr>
              <a:t>structur</a:t>
            </a:r>
            <a:r>
              <a:rPr sz="3200" u="heavy" spc="-15" dirty="0">
                <a:latin typeface="Verdana"/>
                <a:cs typeface="Verdana"/>
              </a:rPr>
              <a:t>e</a:t>
            </a:r>
            <a:r>
              <a:rPr sz="3200" spc="-15" dirty="0">
                <a:latin typeface="Verdana"/>
                <a:cs typeface="Verdana"/>
              </a:rPr>
              <a:t>:</a:t>
            </a:r>
            <a:endParaRPr sz="3200">
              <a:latin typeface="Verdana"/>
              <a:cs typeface="Verdana"/>
            </a:endParaRPr>
          </a:p>
          <a:p>
            <a:pPr>
              <a:lnSpc>
                <a:spcPts val="2150"/>
              </a:lnSpc>
              <a:spcBef>
                <a:spcPts val="13"/>
              </a:spcBef>
            </a:pPr>
            <a:endParaRPr sz="2150"/>
          </a:p>
          <a:p>
            <a:pPr>
              <a:lnSpc>
                <a:spcPts val="3200"/>
              </a:lnSpc>
            </a:pPr>
            <a:endParaRPr sz="3200"/>
          </a:p>
          <a:p>
            <a:pPr marL="926465">
              <a:lnSpc>
                <a:spcPct val="100000"/>
              </a:lnSpc>
            </a:pPr>
            <a:r>
              <a:rPr sz="3200" spc="-20" dirty="0">
                <a:latin typeface="Verdana"/>
                <a:cs typeface="Verdana"/>
              </a:rPr>
              <a:t>IF-ELSE-ENDIF</a:t>
            </a:r>
            <a:endParaRPr sz="3200">
              <a:latin typeface="Verdana"/>
              <a:cs typeface="Verdana"/>
            </a:endParaRPr>
          </a:p>
        </p:txBody>
      </p:sp>
      <p:sp>
        <p:nvSpPr>
          <p:cNvPr id="4" name="矩形 3"/>
          <p:cNvSpPr/>
          <p:nvPr/>
        </p:nvSpPr>
        <p:spPr>
          <a:xfrm>
            <a:off x="8236271" y="993758"/>
            <a:ext cx="823623" cy="369332"/>
          </a:xfrm>
          <a:prstGeom prst="rect">
            <a:avLst/>
          </a:prstGeom>
        </p:spPr>
        <p:txBody>
          <a:bodyPr wrap="none">
            <a:spAutoFit/>
          </a:bodyPr>
          <a:lstStyle/>
          <a:p>
            <a:r>
              <a:rPr lang="en-US" b="1" spc="-20" dirty="0" smtClean="0">
                <a:solidFill>
                  <a:srgbClr val="FF0000"/>
                </a:solidFill>
                <a:latin typeface="Verdana"/>
                <a:cs typeface="Verdana"/>
              </a:rPr>
              <a:t>4/13</a:t>
            </a:r>
            <a:endParaRPr lang="zh-TW"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484376"/>
            <a:ext cx="8420620" cy="4001095"/>
          </a:xfrm>
        </p:spPr>
        <p:txBody>
          <a:bodyPr/>
          <a:lstStyle/>
          <a:p>
            <a:r>
              <a:rPr lang="zh-TW" altLang="en-US" sz="2600" dirty="0" smtClean="0"/>
              <a:t>　　</a:t>
            </a:r>
            <a:r>
              <a:rPr lang="en-US" altLang="zh-TW" sz="2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conditional macro expansion features just described is relatively simple. Processor must maintain a symbol table that contains the values of all macro-time variables used.</a:t>
            </a:r>
          </a:p>
          <a:p>
            <a:endParaRPr lang="en-US" altLang="zh-TW" sz="2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zh-TW" altLang="en-US" sz="2600" dirty="0">
                <a:solidFill>
                  <a:schemeClr val="tx1"/>
                </a:solidFill>
                <a:latin typeface="Verdana" panose="020B0604030504040204" pitchFamily="34" charset="0"/>
                <a:cs typeface="Verdana" panose="020B0604030504040204" pitchFamily="34" charset="0"/>
              </a:rPr>
              <a:t>　</a:t>
            </a:r>
            <a:r>
              <a:rPr lang="zh-TW" altLang="en-US" sz="2600" dirty="0" smtClean="0">
                <a:solidFill>
                  <a:schemeClr val="tx1"/>
                </a:solidFill>
                <a:latin typeface="Verdana" panose="020B0604030504040204" pitchFamily="34" charset="0"/>
                <a:cs typeface="Verdana" panose="020B0604030504040204" pitchFamily="34" charset="0"/>
              </a:rPr>
              <a:t>　</a:t>
            </a:r>
            <a:r>
              <a:rPr lang="en-US" altLang="zh-TW" sz="2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IF statement is encountered during the expansion of a macro, processor continues to process lines from DEFTAB until it encounters the next ELSE or ENDIF statement.</a:t>
            </a:r>
          </a:p>
          <a:p>
            <a:r>
              <a:rPr lang="zh-TW" altLang="en-US" sz="2600" dirty="0">
                <a:solidFill>
                  <a:schemeClr val="tx1"/>
                </a:solidFill>
              </a:rPr>
              <a:t>　</a:t>
            </a:r>
            <a:r>
              <a:rPr lang="zh-TW" altLang="en-US" sz="2600" dirty="0" smtClean="0">
                <a:solidFill>
                  <a:schemeClr val="tx1"/>
                </a:solidFill>
              </a:rPr>
              <a:t>　</a:t>
            </a:r>
            <a:endParaRPr lang="zh-TW" altLang="en-US" sz="2600" dirty="0"/>
          </a:p>
        </p:txBody>
      </p:sp>
      <p:sp>
        <p:nvSpPr>
          <p:cNvPr id="4" name="object 2"/>
          <p:cNvSpPr txBox="1">
            <a:spLocks noGrp="1"/>
          </p:cNvSpPr>
          <p:nvPr>
            <p:ph type="title"/>
          </p:nvPr>
        </p:nvSpPr>
        <p:spPr>
          <a:xfrm>
            <a:off x="353449" y="295132"/>
            <a:ext cx="8411700" cy="1098550"/>
          </a:xfrm>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4.2.3</a:t>
            </a:r>
            <a:endParaRPr sz="3600" dirty="0">
              <a:latin typeface="Verdana"/>
              <a:cs typeface="Verdana"/>
            </a:endParaRPr>
          </a:p>
          <a:p>
            <a:pPr marL="106680">
              <a:lnSpc>
                <a:spcPct val="100000"/>
              </a:lnSpc>
              <a:spcBef>
                <a:spcPts val="5"/>
              </a:spcBef>
              <a:tabLst>
                <a:tab pos="7863205" algn="l"/>
              </a:tabLst>
            </a:pPr>
            <a:r>
              <a:rPr sz="3600" b="1" spc="-5" dirty="0">
                <a:solidFill>
                  <a:srgbClr val="FF0000"/>
                </a:solidFill>
                <a:latin typeface="Verdana"/>
                <a:cs typeface="Verdana"/>
              </a:rPr>
              <a:t>Conditiona</a:t>
            </a:r>
            <a:r>
              <a:rPr sz="3600" b="1" dirty="0">
                <a:solidFill>
                  <a:srgbClr val="FF0000"/>
                </a:solidFill>
                <a:latin typeface="Verdana"/>
                <a:cs typeface="Verdana"/>
              </a:rPr>
              <a:t>l</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a:t>
            </a:r>
            <a:r>
              <a:rPr sz="3600" b="1" dirty="0">
                <a:solidFill>
                  <a:srgbClr val="FF0000"/>
                </a:solidFill>
                <a:latin typeface="Verdana"/>
                <a:cs typeface="Verdana"/>
              </a:rPr>
              <a:t>n	</a:t>
            </a:r>
            <a:endParaRPr sz="2000" dirty="0">
              <a:latin typeface="Verdana"/>
              <a:cs typeface="Verdana"/>
            </a:endParaRPr>
          </a:p>
        </p:txBody>
      </p:sp>
      <p:sp>
        <p:nvSpPr>
          <p:cNvPr id="5" name="矩形 4"/>
          <p:cNvSpPr/>
          <p:nvPr/>
        </p:nvSpPr>
        <p:spPr>
          <a:xfrm>
            <a:off x="8236271" y="993758"/>
            <a:ext cx="823623" cy="369332"/>
          </a:xfrm>
          <a:prstGeom prst="rect">
            <a:avLst/>
          </a:prstGeom>
        </p:spPr>
        <p:txBody>
          <a:bodyPr wrap="none">
            <a:spAutoFit/>
          </a:bodyPr>
          <a:lstStyle/>
          <a:p>
            <a:r>
              <a:rPr lang="en-US" b="1" spc="-20" dirty="0" smtClean="0">
                <a:solidFill>
                  <a:srgbClr val="FF0000"/>
                </a:solidFill>
                <a:latin typeface="Verdana"/>
                <a:cs typeface="Verdana"/>
              </a:rPr>
              <a:t>5/13</a:t>
            </a:r>
            <a:endParaRPr lang="zh-TW" altLang="en-US" dirty="0"/>
          </a:p>
        </p:txBody>
      </p:sp>
    </p:spTree>
    <p:extLst>
      <p:ext uri="{BB962C8B-B14F-4D97-AF65-F5344CB8AC3E}">
        <p14:creationId xmlns:p14="http://schemas.microsoft.com/office/powerpoint/2010/main" val="818638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484376"/>
            <a:ext cx="8420620" cy="2800767"/>
          </a:xfrm>
        </p:spPr>
        <p:txBody>
          <a:bodyPr/>
          <a:lstStyle/>
          <a:p>
            <a:pPr marL="0" lvl="2"/>
            <a:r>
              <a:rPr lang="zh-TW" altLang="en-US" sz="2600" dirty="0">
                <a:solidFill>
                  <a:schemeClr val="tx1"/>
                </a:solidFill>
              </a:rPr>
              <a:t>　</a:t>
            </a:r>
            <a:r>
              <a:rPr lang="zh-TW" altLang="en-US" sz="2600" dirty="0" smtClean="0">
                <a:solidFill>
                  <a:schemeClr val="tx1"/>
                </a:solidFill>
              </a:rPr>
              <a:t>　</a:t>
            </a:r>
            <a:r>
              <a:rPr lang="en-US" altLang="zh-TW" sz="2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Fig</a:t>
            </a:r>
            <a:r>
              <a:rPr lang="en-US" altLang="zh-TW" sz="2600" dirty="0">
                <a:solidFill>
                  <a:schemeClr val="tx1"/>
                </a:solidFill>
                <a:latin typeface="Verdana" panose="020B0604030504040204" pitchFamily="34" charset="0"/>
                <a:ea typeface="Verdana" panose="020B0604030504040204" pitchFamily="34" charset="0"/>
                <a:cs typeface="Verdana" panose="020B0604030504040204" pitchFamily="34" charset="0"/>
              </a:rPr>
              <a:t>. 4.9 show anther definition of RDBUFF. The macro-time variable &amp;EORCT has previously been set (line 27) to the value %NITEMS(&amp;EOR).</a:t>
            </a:r>
            <a:endParaRPr lang="zh-TW" altLang="en-US" sz="2600" dirty="0">
              <a:latin typeface="Verdana" panose="020B0604030504040204" pitchFamily="34" charset="0"/>
              <a:cs typeface="Verdana" panose="020B0604030504040204" pitchFamily="34" charset="0"/>
            </a:endParaRPr>
          </a:p>
          <a:p>
            <a:pPr marL="0" lvl="2"/>
            <a:endParaRPr lang="en-US" altLang="zh-TW" sz="2600"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lvl="2"/>
            <a:endParaRPr lang="en-US" altLang="zh-TW" sz="26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lvl="2"/>
            <a:r>
              <a:rPr lang="en-US" altLang="zh-TW" sz="2600" dirty="0" smtClean="0">
                <a:latin typeface="Verdana" panose="020B0604030504040204" pitchFamily="34" charset="0"/>
                <a:ea typeface="Verdana" panose="020B0604030504040204" pitchFamily="34" charset="0"/>
                <a:cs typeface="Verdana" panose="020B0604030504040204" pitchFamily="34" charset="0"/>
              </a:rPr>
              <a:t>			</a:t>
            </a:r>
          </a:p>
          <a:p>
            <a:endParaRPr lang="en-US" altLang="zh-TW" sz="2600" dirty="0" smtClean="0"/>
          </a:p>
        </p:txBody>
      </p:sp>
      <p:sp>
        <p:nvSpPr>
          <p:cNvPr id="4" name="object 2"/>
          <p:cNvSpPr txBox="1">
            <a:spLocks noGrp="1"/>
          </p:cNvSpPr>
          <p:nvPr>
            <p:ph type="title"/>
          </p:nvPr>
        </p:nvSpPr>
        <p:spPr>
          <a:xfrm>
            <a:off x="353449" y="295132"/>
            <a:ext cx="8411700" cy="1098550"/>
          </a:xfrm>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4.2.3</a:t>
            </a:r>
            <a:endParaRPr sz="3600" dirty="0">
              <a:latin typeface="Verdana"/>
              <a:cs typeface="Verdana"/>
            </a:endParaRPr>
          </a:p>
          <a:p>
            <a:pPr marL="106680">
              <a:lnSpc>
                <a:spcPct val="100000"/>
              </a:lnSpc>
              <a:spcBef>
                <a:spcPts val="5"/>
              </a:spcBef>
              <a:tabLst>
                <a:tab pos="7863205" algn="l"/>
              </a:tabLst>
            </a:pPr>
            <a:r>
              <a:rPr sz="3600" b="1" spc="-5" dirty="0">
                <a:solidFill>
                  <a:srgbClr val="FF0000"/>
                </a:solidFill>
                <a:latin typeface="Verdana"/>
                <a:cs typeface="Verdana"/>
              </a:rPr>
              <a:t>Conditiona</a:t>
            </a:r>
            <a:r>
              <a:rPr sz="3600" b="1" dirty="0">
                <a:solidFill>
                  <a:srgbClr val="FF0000"/>
                </a:solidFill>
                <a:latin typeface="Verdana"/>
                <a:cs typeface="Verdana"/>
              </a:rPr>
              <a:t>l</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a:t>
            </a:r>
            <a:r>
              <a:rPr sz="3600" b="1" dirty="0">
                <a:solidFill>
                  <a:srgbClr val="FF0000"/>
                </a:solidFill>
                <a:latin typeface="Verdana"/>
                <a:cs typeface="Verdana"/>
              </a:rPr>
              <a:t>n	</a:t>
            </a:r>
            <a:endParaRPr sz="2000" dirty="0">
              <a:latin typeface="Verdana"/>
              <a:cs typeface="Verdana"/>
            </a:endParaRPr>
          </a:p>
        </p:txBody>
      </p:sp>
      <p:sp>
        <p:nvSpPr>
          <p:cNvPr id="5" name="矩形 4"/>
          <p:cNvSpPr/>
          <p:nvPr/>
        </p:nvSpPr>
        <p:spPr>
          <a:xfrm>
            <a:off x="8236271" y="993758"/>
            <a:ext cx="823623" cy="369332"/>
          </a:xfrm>
          <a:prstGeom prst="rect">
            <a:avLst/>
          </a:prstGeom>
        </p:spPr>
        <p:txBody>
          <a:bodyPr wrap="none">
            <a:spAutoFit/>
          </a:bodyPr>
          <a:lstStyle/>
          <a:p>
            <a:r>
              <a:rPr lang="en-US" b="1" spc="-20" dirty="0" smtClean="0">
                <a:solidFill>
                  <a:srgbClr val="FF0000"/>
                </a:solidFill>
                <a:latin typeface="Verdana"/>
                <a:cs typeface="Verdana"/>
              </a:rPr>
              <a:t>6/13</a:t>
            </a:r>
            <a:endParaRPr lang="zh-TW" altLang="en-US" dirty="0"/>
          </a:p>
        </p:txBody>
      </p:sp>
    </p:spTree>
    <p:extLst>
      <p:ext uri="{BB962C8B-B14F-4D97-AF65-F5344CB8AC3E}">
        <p14:creationId xmlns:p14="http://schemas.microsoft.com/office/powerpoint/2010/main" val="3770105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3449" y="295132"/>
            <a:ext cx="8411700" cy="276999"/>
          </a:xfrm>
        </p:spPr>
        <p:txBody>
          <a:bodyPr/>
          <a:lstStyle/>
          <a:p>
            <a:r>
              <a:rPr lang="en-US" altLang="zh-TW" dirty="0"/>
              <a:t>Figure </a:t>
            </a:r>
            <a:r>
              <a:rPr lang="en-US" altLang="zh-TW" dirty="0" smtClean="0"/>
              <a:t>4.9</a:t>
            </a:r>
            <a:endParaRPr lang="zh-TW" altLang="en-US" dirty="0"/>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678980" y="38274"/>
            <a:ext cx="5760640" cy="6825893"/>
          </a:xfrm>
          <a:prstGeom prst="rect">
            <a:avLst/>
          </a:prstGeom>
        </p:spPr>
      </p:pic>
    </p:spTree>
    <p:extLst>
      <p:ext uri="{BB962C8B-B14F-4D97-AF65-F5344CB8AC3E}">
        <p14:creationId xmlns:p14="http://schemas.microsoft.com/office/powerpoint/2010/main" val="2779188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3449" y="295132"/>
            <a:ext cx="8411700" cy="276999"/>
          </a:xfrm>
        </p:spPr>
        <p:txBody>
          <a:bodyPr/>
          <a:lstStyle/>
          <a:p>
            <a:r>
              <a:rPr lang="en-US" altLang="zh-TW" dirty="0"/>
              <a:t>Figure 4.10</a:t>
            </a:r>
            <a:endParaRPr lang="zh-TW" altLang="en-US" dirty="0"/>
          </a:p>
        </p:txBody>
      </p:sp>
      <p:sp>
        <p:nvSpPr>
          <p:cNvPr id="3" name="文字版面配置區 2"/>
          <p:cNvSpPr>
            <a:spLocks noGrp="1"/>
          </p:cNvSpPr>
          <p:nvPr>
            <p:ph type="body"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1895004" y="-11243"/>
            <a:ext cx="5112568" cy="6851255"/>
          </a:xfrm>
          <a:prstGeom prst="rect">
            <a:avLst/>
          </a:prstGeom>
        </p:spPr>
      </p:pic>
    </p:spTree>
    <p:extLst>
      <p:ext uri="{BB962C8B-B14F-4D97-AF65-F5344CB8AC3E}">
        <p14:creationId xmlns:p14="http://schemas.microsoft.com/office/powerpoint/2010/main" val="3021635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3449" y="295132"/>
            <a:ext cx="8411700" cy="276999"/>
          </a:xfrm>
        </p:spPr>
        <p:txBody>
          <a:bodyPr/>
          <a:lstStyle/>
          <a:p>
            <a:r>
              <a:rPr lang="en-US" altLang="zh-TW" dirty="0" smtClean="0"/>
              <a:t>Figure 4.10</a:t>
            </a:r>
            <a:endParaRPr lang="zh-TW" altLang="en-US" dirty="0"/>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534964" y="1484376"/>
            <a:ext cx="6079667" cy="3666466"/>
          </a:xfrm>
          <a:prstGeom prst="rect">
            <a:avLst/>
          </a:prstGeom>
        </p:spPr>
      </p:pic>
    </p:spTree>
    <p:extLst>
      <p:ext uri="{BB962C8B-B14F-4D97-AF65-F5344CB8AC3E}">
        <p14:creationId xmlns:p14="http://schemas.microsoft.com/office/powerpoint/2010/main" val="3745574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484376"/>
            <a:ext cx="8420620" cy="2000548"/>
          </a:xfrm>
        </p:spPr>
        <p:txBody>
          <a:bodyPr/>
          <a:lstStyle/>
          <a:p>
            <a:r>
              <a:rPr lang="zh-TW" altLang="en-US" sz="2600" dirty="0" smtClean="0">
                <a:solidFill>
                  <a:schemeClr val="tx1"/>
                </a:solidFill>
              </a:rPr>
              <a:t>　　</a:t>
            </a:r>
            <a:r>
              <a:rPr lang="en-US" altLang="zh-TW" sz="2600" dirty="0" smtClean="0">
                <a:solidFill>
                  <a:schemeClr val="tx1"/>
                </a:solidFill>
              </a:rPr>
              <a:t>The implementation of a macro-time looping statement such as WHILE is also relatively simple. The specified Boolean expression is evaluated. FALES, the macro processor skips ahead in DEFTAB until it.</a:t>
            </a:r>
            <a:endParaRPr lang="zh-TW" altLang="en-US" sz="2600" dirty="0">
              <a:solidFill>
                <a:schemeClr val="tx1"/>
              </a:solidFill>
            </a:endParaRPr>
          </a:p>
        </p:txBody>
      </p:sp>
      <p:sp>
        <p:nvSpPr>
          <p:cNvPr id="4" name="object 2"/>
          <p:cNvSpPr txBox="1">
            <a:spLocks noGrp="1"/>
          </p:cNvSpPr>
          <p:nvPr>
            <p:ph type="title"/>
          </p:nvPr>
        </p:nvSpPr>
        <p:spPr>
          <a:xfrm>
            <a:off x="353449" y="295132"/>
            <a:ext cx="8411700" cy="1098550"/>
          </a:xfrm>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4.2.3</a:t>
            </a:r>
            <a:endParaRPr sz="3600" dirty="0">
              <a:latin typeface="Verdana"/>
              <a:cs typeface="Verdana"/>
            </a:endParaRPr>
          </a:p>
          <a:p>
            <a:pPr marL="106680">
              <a:lnSpc>
                <a:spcPct val="100000"/>
              </a:lnSpc>
              <a:spcBef>
                <a:spcPts val="5"/>
              </a:spcBef>
              <a:tabLst>
                <a:tab pos="7863205" algn="l"/>
              </a:tabLst>
            </a:pPr>
            <a:r>
              <a:rPr sz="3600" b="1" spc="-5" dirty="0">
                <a:solidFill>
                  <a:srgbClr val="FF0000"/>
                </a:solidFill>
                <a:latin typeface="Verdana"/>
                <a:cs typeface="Verdana"/>
              </a:rPr>
              <a:t>Conditiona</a:t>
            </a:r>
            <a:r>
              <a:rPr sz="3600" b="1" dirty="0">
                <a:solidFill>
                  <a:srgbClr val="FF0000"/>
                </a:solidFill>
                <a:latin typeface="Verdana"/>
                <a:cs typeface="Verdana"/>
              </a:rPr>
              <a:t>l</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a:t>
            </a:r>
            <a:r>
              <a:rPr sz="3600" b="1" dirty="0">
                <a:solidFill>
                  <a:srgbClr val="FF0000"/>
                </a:solidFill>
                <a:latin typeface="Verdana"/>
                <a:cs typeface="Verdana"/>
              </a:rPr>
              <a:t>n	</a:t>
            </a:r>
            <a:endParaRPr sz="2000" dirty="0">
              <a:latin typeface="Verdana"/>
              <a:cs typeface="Verdana"/>
            </a:endParaRPr>
          </a:p>
        </p:txBody>
      </p:sp>
      <p:sp>
        <p:nvSpPr>
          <p:cNvPr id="5" name="矩形 4"/>
          <p:cNvSpPr/>
          <p:nvPr/>
        </p:nvSpPr>
        <p:spPr>
          <a:xfrm>
            <a:off x="8236271" y="993758"/>
            <a:ext cx="823623" cy="369332"/>
          </a:xfrm>
          <a:prstGeom prst="rect">
            <a:avLst/>
          </a:prstGeom>
        </p:spPr>
        <p:txBody>
          <a:bodyPr wrap="none">
            <a:spAutoFit/>
          </a:bodyPr>
          <a:lstStyle/>
          <a:p>
            <a:r>
              <a:rPr lang="en-US" b="1" spc="-20" dirty="0" smtClean="0">
                <a:solidFill>
                  <a:srgbClr val="FF0000"/>
                </a:solidFill>
                <a:latin typeface="Verdana"/>
                <a:cs typeface="Verdana"/>
              </a:rPr>
              <a:t>7/13</a:t>
            </a:r>
            <a:endParaRPr lang="zh-TW" altLang="en-US" dirty="0"/>
          </a:p>
        </p:txBody>
      </p:sp>
    </p:spTree>
    <p:extLst>
      <p:ext uri="{BB962C8B-B14F-4D97-AF65-F5344CB8AC3E}">
        <p14:creationId xmlns:p14="http://schemas.microsoft.com/office/powerpoint/2010/main" val="2663067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4.2.3</a:t>
            </a:r>
            <a:endParaRPr sz="3600" dirty="0">
              <a:latin typeface="Verdana"/>
              <a:cs typeface="Verdana"/>
            </a:endParaRPr>
          </a:p>
          <a:p>
            <a:pPr marL="106680">
              <a:lnSpc>
                <a:spcPct val="100000"/>
              </a:lnSpc>
              <a:spcBef>
                <a:spcPts val="5"/>
              </a:spcBef>
              <a:tabLst>
                <a:tab pos="7863205" algn="l"/>
              </a:tabLst>
            </a:pPr>
            <a:r>
              <a:rPr sz="3600" b="1" spc="-5" dirty="0">
                <a:solidFill>
                  <a:srgbClr val="FF0000"/>
                </a:solidFill>
                <a:latin typeface="Verdana"/>
                <a:cs typeface="Verdana"/>
              </a:rPr>
              <a:t>Conditiona</a:t>
            </a:r>
            <a:r>
              <a:rPr sz="3600" b="1" dirty="0">
                <a:solidFill>
                  <a:srgbClr val="FF0000"/>
                </a:solidFill>
                <a:latin typeface="Verdana"/>
                <a:cs typeface="Verdana"/>
              </a:rPr>
              <a:t>l</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a:t>
            </a:r>
            <a:r>
              <a:rPr sz="3600" b="1" dirty="0">
                <a:solidFill>
                  <a:srgbClr val="FF0000"/>
                </a:solidFill>
                <a:latin typeface="Verdana"/>
                <a:cs typeface="Verdana"/>
              </a:rPr>
              <a:t>n	</a:t>
            </a:r>
            <a:endParaRPr sz="2000" dirty="0">
              <a:latin typeface="Verdana"/>
              <a:cs typeface="Verdana"/>
            </a:endParaRPr>
          </a:p>
        </p:txBody>
      </p:sp>
      <p:sp>
        <p:nvSpPr>
          <p:cNvPr id="3" name="object 3"/>
          <p:cNvSpPr txBox="1"/>
          <p:nvPr/>
        </p:nvSpPr>
        <p:spPr>
          <a:xfrm>
            <a:off x="905135" y="1789176"/>
            <a:ext cx="4903470" cy="2242185"/>
          </a:xfrm>
          <a:prstGeom prst="rect">
            <a:avLst/>
          </a:prstGeom>
        </p:spPr>
        <p:txBody>
          <a:bodyPr vert="horz" wrap="square" lIns="0" tIns="0" rIns="0" bIns="0" rtlCol="0">
            <a:spAutoFit/>
          </a:bodyPr>
          <a:lstStyle/>
          <a:p>
            <a:pPr marL="12700">
              <a:lnSpc>
                <a:spcPct val="100000"/>
              </a:lnSpc>
            </a:pPr>
            <a:r>
              <a:rPr sz="3200" spc="-20" dirty="0">
                <a:latin typeface="Verdana"/>
                <a:cs typeface="Verdana"/>
              </a:rPr>
              <a:t>(2)</a:t>
            </a:r>
            <a:endParaRPr sz="3200">
              <a:latin typeface="Verdana"/>
              <a:cs typeface="Verdana"/>
            </a:endParaRPr>
          </a:p>
          <a:p>
            <a:pPr marL="12700">
              <a:lnSpc>
                <a:spcPct val="100000"/>
              </a:lnSpc>
              <a:spcBef>
                <a:spcPts val="760"/>
              </a:spcBef>
            </a:pPr>
            <a:r>
              <a:rPr sz="3200" spc="-25" dirty="0">
                <a:latin typeface="Verdana"/>
                <a:cs typeface="Verdana"/>
              </a:rPr>
              <a:t>A</a:t>
            </a:r>
            <a:r>
              <a:rPr sz="3200" spc="-5" dirty="0">
                <a:latin typeface="Verdana"/>
                <a:cs typeface="Verdana"/>
              </a:rPr>
              <a:t> </a:t>
            </a:r>
            <a:r>
              <a:rPr sz="3200" spc="-20" dirty="0">
                <a:solidFill>
                  <a:srgbClr val="00009A"/>
                </a:solidFill>
                <a:latin typeface="Verdana"/>
                <a:cs typeface="Verdana"/>
              </a:rPr>
              <a:t>macro-time</a:t>
            </a:r>
            <a:r>
              <a:rPr sz="3200" dirty="0">
                <a:solidFill>
                  <a:srgbClr val="00009A"/>
                </a:solidFill>
                <a:latin typeface="Verdana"/>
                <a:cs typeface="Verdana"/>
              </a:rPr>
              <a:t> </a:t>
            </a:r>
            <a:r>
              <a:rPr sz="3200" u="heavy" spc="-20" dirty="0">
                <a:latin typeface="Verdana"/>
                <a:cs typeface="Verdana"/>
              </a:rPr>
              <a:t>variable</a:t>
            </a:r>
            <a:r>
              <a:rPr sz="3200" spc="-5" dirty="0">
                <a:latin typeface="Verdana"/>
                <a:cs typeface="Verdana"/>
              </a:rPr>
              <a:t> </a:t>
            </a:r>
            <a:r>
              <a:rPr sz="3200" spc="-15" dirty="0">
                <a:latin typeface="Verdana"/>
                <a:cs typeface="Verdana"/>
              </a:rPr>
              <a:t>:</a:t>
            </a:r>
            <a:endParaRPr sz="3200">
              <a:latin typeface="Verdana"/>
              <a:cs typeface="Verdana"/>
            </a:endParaRPr>
          </a:p>
          <a:p>
            <a:pPr>
              <a:lnSpc>
                <a:spcPts val="2150"/>
              </a:lnSpc>
              <a:spcBef>
                <a:spcPts val="8"/>
              </a:spcBef>
            </a:pPr>
            <a:endParaRPr sz="2150"/>
          </a:p>
          <a:p>
            <a:pPr>
              <a:lnSpc>
                <a:spcPts val="3200"/>
              </a:lnSpc>
            </a:pPr>
            <a:endParaRPr sz="3200"/>
          </a:p>
          <a:p>
            <a:pPr marL="927100">
              <a:lnSpc>
                <a:spcPct val="100000"/>
              </a:lnSpc>
            </a:pPr>
            <a:r>
              <a:rPr sz="3200" spc="-25" dirty="0">
                <a:latin typeface="Verdana"/>
                <a:cs typeface="Verdana"/>
              </a:rPr>
              <a:t>&amp;EORCK</a:t>
            </a:r>
            <a:endParaRPr sz="3200">
              <a:latin typeface="Verdana"/>
              <a:cs typeface="Verdana"/>
            </a:endParaRPr>
          </a:p>
        </p:txBody>
      </p:sp>
      <p:sp>
        <p:nvSpPr>
          <p:cNvPr id="4" name="矩形 3"/>
          <p:cNvSpPr/>
          <p:nvPr/>
        </p:nvSpPr>
        <p:spPr>
          <a:xfrm>
            <a:off x="8236271" y="993758"/>
            <a:ext cx="823623" cy="369332"/>
          </a:xfrm>
          <a:prstGeom prst="rect">
            <a:avLst/>
          </a:prstGeom>
        </p:spPr>
        <p:txBody>
          <a:bodyPr wrap="none">
            <a:spAutoFit/>
          </a:bodyPr>
          <a:lstStyle/>
          <a:p>
            <a:r>
              <a:rPr lang="en-US" b="1" spc="-20" dirty="0" smtClean="0">
                <a:solidFill>
                  <a:srgbClr val="FF0000"/>
                </a:solidFill>
                <a:latin typeface="Verdana"/>
                <a:cs typeface="Verdana"/>
              </a:rPr>
              <a:t>8/13</a:t>
            </a:r>
            <a:endParaRPr lang="zh-TW"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4.2.3</a:t>
            </a:r>
            <a:endParaRPr sz="3600" dirty="0">
              <a:latin typeface="Verdana"/>
              <a:cs typeface="Verdana"/>
            </a:endParaRPr>
          </a:p>
          <a:p>
            <a:pPr marL="106680">
              <a:lnSpc>
                <a:spcPct val="100000"/>
              </a:lnSpc>
              <a:spcBef>
                <a:spcPts val="5"/>
              </a:spcBef>
              <a:tabLst>
                <a:tab pos="7863205" algn="l"/>
              </a:tabLst>
            </a:pPr>
            <a:r>
              <a:rPr sz="3600" b="1" spc="-5" dirty="0">
                <a:solidFill>
                  <a:srgbClr val="FF0000"/>
                </a:solidFill>
                <a:latin typeface="Verdana"/>
                <a:cs typeface="Verdana"/>
              </a:rPr>
              <a:t>Conditiona</a:t>
            </a:r>
            <a:r>
              <a:rPr sz="3600" b="1" dirty="0">
                <a:solidFill>
                  <a:srgbClr val="FF0000"/>
                </a:solidFill>
                <a:latin typeface="Verdana"/>
                <a:cs typeface="Verdana"/>
              </a:rPr>
              <a:t>l</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a:t>
            </a:r>
            <a:r>
              <a:rPr sz="3600" b="1" dirty="0">
                <a:solidFill>
                  <a:srgbClr val="FF0000"/>
                </a:solidFill>
                <a:latin typeface="Verdana"/>
                <a:cs typeface="Verdana"/>
              </a:rPr>
              <a:t>n	</a:t>
            </a:r>
            <a:endParaRPr sz="2000" dirty="0">
              <a:latin typeface="Verdana"/>
              <a:cs typeface="Verdana"/>
            </a:endParaRPr>
          </a:p>
        </p:txBody>
      </p:sp>
      <p:sp>
        <p:nvSpPr>
          <p:cNvPr id="3" name="object 3"/>
          <p:cNvSpPr txBox="1"/>
          <p:nvPr/>
        </p:nvSpPr>
        <p:spPr>
          <a:xfrm>
            <a:off x="905135" y="1789176"/>
            <a:ext cx="7799070" cy="2729865"/>
          </a:xfrm>
          <a:prstGeom prst="rect">
            <a:avLst/>
          </a:prstGeom>
        </p:spPr>
        <p:txBody>
          <a:bodyPr vert="horz" wrap="square" lIns="0" tIns="0" rIns="0" bIns="0" rtlCol="0">
            <a:spAutoFit/>
          </a:bodyPr>
          <a:lstStyle/>
          <a:p>
            <a:pPr marL="12700">
              <a:lnSpc>
                <a:spcPct val="100000"/>
              </a:lnSpc>
            </a:pPr>
            <a:r>
              <a:rPr sz="3200" spc="-20" dirty="0">
                <a:latin typeface="Verdana"/>
                <a:cs typeface="Verdana"/>
              </a:rPr>
              <a:t>(3)</a:t>
            </a:r>
            <a:endParaRPr sz="3200">
              <a:latin typeface="Verdana"/>
              <a:cs typeface="Verdana"/>
            </a:endParaRPr>
          </a:p>
          <a:p>
            <a:pPr marL="12700" marR="6350">
              <a:lnSpc>
                <a:spcPct val="100000"/>
              </a:lnSpc>
              <a:spcBef>
                <a:spcPts val="760"/>
              </a:spcBef>
            </a:pPr>
            <a:r>
              <a:rPr sz="3200" spc="-20" dirty="0">
                <a:latin typeface="Verdana"/>
                <a:cs typeface="Verdana"/>
              </a:rPr>
              <a:t>The implementation of the </a:t>
            </a:r>
            <a:r>
              <a:rPr sz="3200" u="heavy" spc="-20" dirty="0">
                <a:latin typeface="Verdana"/>
                <a:cs typeface="Verdana"/>
              </a:rPr>
              <a:t>conditional</a:t>
            </a:r>
            <a:r>
              <a:rPr sz="3200" spc="-15" dirty="0">
                <a:latin typeface="Verdana"/>
                <a:cs typeface="Verdana"/>
              </a:rPr>
              <a:t> </a:t>
            </a:r>
            <a:r>
              <a:rPr sz="3200" u="heavy" spc="-20" dirty="0">
                <a:latin typeface="Verdana"/>
                <a:cs typeface="Verdana"/>
              </a:rPr>
              <a:t>macro expansio</a:t>
            </a:r>
            <a:r>
              <a:rPr sz="3200" u="heavy" spc="-35" dirty="0">
                <a:latin typeface="Verdana"/>
                <a:cs typeface="Verdana"/>
              </a:rPr>
              <a:t>n</a:t>
            </a:r>
            <a:r>
              <a:rPr sz="3200" spc="-15" dirty="0">
                <a:latin typeface="Verdana"/>
                <a:cs typeface="Verdana"/>
              </a:rPr>
              <a:t>:</a:t>
            </a:r>
            <a:endParaRPr sz="3200">
              <a:latin typeface="Verdana"/>
              <a:cs typeface="Verdana"/>
            </a:endParaRPr>
          </a:p>
          <a:p>
            <a:pPr>
              <a:lnSpc>
                <a:spcPts val="2150"/>
              </a:lnSpc>
              <a:spcBef>
                <a:spcPts val="13"/>
              </a:spcBef>
            </a:pPr>
            <a:endParaRPr sz="2150"/>
          </a:p>
          <a:p>
            <a:pPr>
              <a:lnSpc>
                <a:spcPts val="3200"/>
              </a:lnSpc>
            </a:pPr>
            <a:endParaRPr sz="3200"/>
          </a:p>
          <a:p>
            <a:pPr marL="727075">
              <a:lnSpc>
                <a:spcPct val="100000"/>
              </a:lnSpc>
            </a:pPr>
            <a:r>
              <a:rPr sz="3200" spc="-20" dirty="0">
                <a:latin typeface="Verdana"/>
                <a:cs typeface="Verdana"/>
              </a:rPr>
              <a:t>(Boolean expression)</a:t>
            </a:r>
            <a:endParaRPr sz="3200">
              <a:latin typeface="Verdana"/>
              <a:cs typeface="Verdana"/>
            </a:endParaRPr>
          </a:p>
        </p:txBody>
      </p:sp>
      <p:sp>
        <p:nvSpPr>
          <p:cNvPr id="4" name="矩形 3"/>
          <p:cNvSpPr/>
          <p:nvPr/>
        </p:nvSpPr>
        <p:spPr>
          <a:xfrm>
            <a:off x="8236271" y="993758"/>
            <a:ext cx="823623" cy="369332"/>
          </a:xfrm>
          <a:prstGeom prst="rect">
            <a:avLst/>
          </a:prstGeom>
        </p:spPr>
        <p:txBody>
          <a:bodyPr wrap="none">
            <a:spAutoFit/>
          </a:bodyPr>
          <a:lstStyle/>
          <a:p>
            <a:r>
              <a:rPr lang="en-US" b="1" spc="-20" dirty="0" smtClean="0">
                <a:solidFill>
                  <a:srgbClr val="FF0000"/>
                </a:solidFill>
                <a:latin typeface="Verdana"/>
                <a:cs typeface="Verdana"/>
              </a:rPr>
              <a:t>9/13</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1057525" y="537707"/>
            <a:ext cx="7387975" cy="615553"/>
          </a:xfrm>
          <a:prstGeom prst="rect">
            <a:avLst/>
          </a:prstGeom>
        </p:spPr>
        <p:txBody>
          <a:bodyPr vert="horz" wrap="square" lIns="0" tIns="0" rIns="0" bIns="0" rtlCol="0">
            <a:spAutoFit/>
          </a:bodyPr>
          <a:lstStyle/>
          <a:p>
            <a:pPr marL="12700">
              <a:lnSpc>
                <a:spcPct val="100000"/>
              </a:lnSpc>
              <a:tabLst>
                <a:tab pos="5395595" algn="l"/>
              </a:tabLst>
            </a:pPr>
            <a:r>
              <a:rPr lang="en-US" sz="4000" b="1" spc="-5" dirty="0" smtClean="0">
                <a:solidFill>
                  <a:srgbClr val="FF0000"/>
                </a:solidFill>
                <a:latin typeface="Verdana"/>
                <a:cs typeface="Verdana"/>
              </a:rPr>
              <a:t>Definition and Expansion</a:t>
            </a:r>
            <a:endParaRPr sz="4000" dirty="0">
              <a:latin typeface="Verdana"/>
              <a:cs typeface="Verdana"/>
            </a:endParaRPr>
          </a:p>
        </p:txBody>
      </p:sp>
      <p:sp>
        <p:nvSpPr>
          <p:cNvPr id="7" name="文字版面配置區 2"/>
          <p:cNvSpPr>
            <a:spLocks noGrp="1"/>
          </p:cNvSpPr>
          <p:nvPr>
            <p:ph type="body" idx="1"/>
          </p:nvPr>
        </p:nvSpPr>
        <p:spPr>
          <a:xfrm>
            <a:off x="901699" y="1746250"/>
            <a:ext cx="7867909" cy="4001095"/>
          </a:xfrm>
        </p:spPr>
        <p:txBody>
          <a:bodyPr/>
          <a:lstStyle/>
          <a:p>
            <a:r>
              <a:rPr lang="zh-TW" altLang="en-US" sz="2600" dirty="0" smtClean="0">
                <a:solidFill>
                  <a:schemeClr val="tx1"/>
                </a:solidFill>
              </a:rPr>
              <a:t>　　</a:t>
            </a:r>
            <a:r>
              <a:rPr lang="en-US" altLang="zh-TW" sz="2600" dirty="0" smtClean="0">
                <a:solidFill>
                  <a:schemeClr val="tx1"/>
                </a:solidFill>
              </a:rPr>
              <a:t>MACRO and MEND are used in macro, (line 10) identifies the beginning of a macro definition. The operand field identify the parameters of the macro invocation statement that gives the arguments to be used in expanding.</a:t>
            </a:r>
          </a:p>
          <a:p>
            <a:endParaRPr lang="en-US" altLang="zh-TW" sz="2600" dirty="0" smtClean="0">
              <a:solidFill>
                <a:schemeClr val="tx1"/>
              </a:solidFill>
            </a:endParaRPr>
          </a:p>
          <a:p>
            <a:r>
              <a:rPr lang="zh-TW" altLang="en-US" sz="2600" dirty="0" smtClean="0">
                <a:solidFill>
                  <a:schemeClr val="tx1"/>
                </a:solidFill>
              </a:rPr>
              <a:t>　　</a:t>
            </a:r>
            <a:r>
              <a:rPr lang="en-US" altLang="zh-TW" sz="2600" dirty="0" smtClean="0">
                <a:solidFill>
                  <a:schemeClr val="tx1"/>
                </a:solidFill>
              </a:rPr>
              <a:t>Input to a macro processor, output that would be generated, expended into the macro invocation corresponds to the first parameter. </a:t>
            </a:r>
            <a:endParaRPr lang="zh-TW" altLang="en-US" sz="2600"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4.2.3</a:t>
            </a:r>
            <a:endParaRPr sz="3600" dirty="0">
              <a:latin typeface="Verdana"/>
              <a:cs typeface="Verdana"/>
            </a:endParaRPr>
          </a:p>
          <a:p>
            <a:pPr marL="106680">
              <a:lnSpc>
                <a:spcPct val="100000"/>
              </a:lnSpc>
              <a:spcBef>
                <a:spcPts val="5"/>
              </a:spcBef>
              <a:tabLst>
                <a:tab pos="7863205" algn="l"/>
              </a:tabLst>
            </a:pPr>
            <a:r>
              <a:rPr sz="3600" b="1" spc="-5" dirty="0">
                <a:solidFill>
                  <a:srgbClr val="FF0000"/>
                </a:solidFill>
                <a:latin typeface="Verdana"/>
                <a:cs typeface="Verdana"/>
              </a:rPr>
              <a:t>Conditiona</a:t>
            </a:r>
            <a:r>
              <a:rPr sz="3600" b="1" dirty="0">
                <a:solidFill>
                  <a:srgbClr val="FF0000"/>
                </a:solidFill>
                <a:latin typeface="Verdana"/>
                <a:cs typeface="Verdana"/>
              </a:rPr>
              <a:t>l</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a:t>
            </a:r>
            <a:r>
              <a:rPr sz="3600" b="1" dirty="0">
                <a:solidFill>
                  <a:srgbClr val="FF0000"/>
                </a:solidFill>
                <a:latin typeface="Verdana"/>
                <a:cs typeface="Verdana"/>
              </a:rPr>
              <a:t>n	</a:t>
            </a:r>
            <a:endParaRPr sz="2000" dirty="0">
              <a:latin typeface="Verdana"/>
              <a:cs typeface="Verdana"/>
            </a:endParaRPr>
          </a:p>
        </p:txBody>
      </p:sp>
      <p:sp>
        <p:nvSpPr>
          <p:cNvPr id="3" name="object 3"/>
          <p:cNvSpPr txBox="1"/>
          <p:nvPr/>
        </p:nvSpPr>
        <p:spPr>
          <a:xfrm>
            <a:off x="905135" y="1789176"/>
            <a:ext cx="6835140" cy="2242185"/>
          </a:xfrm>
          <a:prstGeom prst="rect">
            <a:avLst/>
          </a:prstGeom>
        </p:spPr>
        <p:txBody>
          <a:bodyPr vert="horz" wrap="square" lIns="0" tIns="0" rIns="0" bIns="0" rtlCol="0">
            <a:spAutoFit/>
          </a:bodyPr>
          <a:lstStyle/>
          <a:p>
            <a:pPr marL="12700">
              <a:lnSpc>
                <a:spcPct val="100000"/>
              </a:lnSpc>
            </a:pPr>
            <a:r>
              <a:rPr sz="3200" spc="-20" dirty="0">
                <a:latin typeface="Verdana"/>
                <a:cs typeface="Verdana"/>
              </a:rPr>
              <a:t>(4)</a:t>
            </a:r>
            <a:endParaRPr sz="3200">
              <a:latin typeface="Verdana"/>
              <a:cs typeface="Verdana"/>
            </a:endParaRPr>
          </a:p>
          <a:p>
            <a:pPr marL="727075" indent="-715010">
              <a:lnSpc>
                <a:spcPct val="100000"/>
              </a:lnSpc>
              <a:spcBef>
                <a:spcPts val="760"/>
              </a:spcBef>
            </a:pPr>
            <a:r>
              <a:rPr sz="3200" spc="-25" dirty="0">
                <a:latin typeface="Verdana"/>
                <a:cs typeface="Verdana"/>
              </a:rPr>
              <a:t>A</a:t>
            </a:r>
            <a:r>
              <a:rPr sz="3200" spc="-5" dirty="0">
                <a:latin typeface="Verdana"/>
                <a:cs typeface="Verdana"/>
              </a:rPr>
              <a:t> </a:t>
            </a:r>
            <a:r>
              <a:rPr sz="3200" spc="-20" dirty="0">
                <a:solidFill>
                  <a:srgbClr val="00009A"/>
                </a:solidFill>
                <a:latin typeface="Verdana"/>
                <a:cs typeface="Verdana"/>
              </a:rPr>
              <a:t>macro-time</a:t>
            </a:r>
            <a:r>
              <a:rPr sz="3200" spc="-5" dirty="0">
                <a:solidFill>
                  <a:srgbClr val="00009A"/>
                </a:solidFill>
                <a:latin typeface="Verdana"/>
                <a:cs typeface="Verdana"/>
              </a:rPr>
              <a:t> </a:t>
            </a:r>
            <a:r>
              <a:rPr sz="3200" u="heavy" spc="-20" dirty="0">
                <a:latin typeface="Verdana"/>
                <a:cs typeface="Verdana"/>
              </a:rPr>
              <a:t>looping</a:t>
            </a:r>
            <a:r>
              <a:rPr sz="3200" dirty="0">
                <a:latin typeface="Verdana"/>
                <a:cs typeface="Verdana"/>
              </a:rPr>
              <a:t> </a:t>
            </a:r>
            <a:r>
              <a:rPr sz="3200" spc="-20" dirty="0">
                <a:latin typeface="Verdana"/>
                <a:cs typeface="Verdana"/>
              </a:rPr>
              <a:t>statement:</a:t>
            </a:r>
            <a:endParaRPr sz="3200">
              <a:latin typeface="Verdana"/>
              <a:cs typeface="Verdana"/>
            </a:endParaRPr>
          </a:p>
          <a:p>
            <a:pPr>
              <a:lnSpc>
                <a:spcPts val="2150"/>
              </a:lnSpc>
              <a:spcBef>
                <a:spcPts val="8"/>
              </a:spcBef>
            </a:pPr>
            <a:endParaRPr sz="2150"/>
          </a:p>
          <a:p>
            <a:pPr>
              <a:lnSpc>
                <a:spcPts val="3200"/>
              </a:lnSpc>
            </a:pPr>
            <a:endParaRPr sz="3200"/>
          </a:p>
          <a:p>
            <a:pPr marL="727075">
              <a:lnSpc>
                <a:spcPct val="100000"/>
              </a:lnSpc>
            </a:pPr>
            <a:r>
              <a:rPr sz="3200" spc="-25" dirty="0">
                <a:latin typeface="Verdana"/>
                <a:cs typeface="Verdana"/>
              </a:rPr>
              <a:t>WHILE-ENDW</a:t>
            </a:r>
            <a:endParaRPr sz="3200">
              <a:latin typeface="Verdana"/>
              <a:cs typeface="Verdana"/>
            </a:endParaRPr>
          </a:p>
        </p:txBody>
      </p:sp>
      <p:sp>
        <p:nvSpPr>
          <p:cNvPr id="4" name="矩形 3"/>
          <p:cNvSpPr/>
          <p:nvPr/>
        </p:nvSpPr>
        <p:spPr>
          <a:xfrm>
            <a:off x="8134035" y="993758"/>
            <a:ext cx="984565" cy="369332"/>
          </a:xfrm>
          <a:prstGeom prst="rect">
            <a:avLst/>
          </a:prstGeom>
        </p:spPr>
        <p:txBody>
          <a:bodyPr wrap="none">
            <a:spAutoFit/>
          </a:bodyPr>
          <a:lstStyle/>
          <a:p>
            <a:r>
              <a:rPr lang="en-US" b="1" spc="-20" dirty="0" smtClean="0">
                <a:solidFill>
                  <a:srgbClr val="FF0000"/>
                </a:solidFill>
                <a:latin typeface="Verdana"/>
                <a:cs typeface="Verdana"/>
              </a:rPr>
              <a:t>10/13</a:t>
            </a:r>
            <a:endParaRPr lang="zh-TW"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4.2.3</a:t>
            </a:r>
            <a:endParaRPr sz="3600" dirty="0">
              <a:latin typeface="Verdana"/>
              <a:cs typeface="Verdana"/>
            </a:endParaRPr>
          </a:p>
          <a:p>
            <a:pPr marL="106680">
              <a:lnSpc>
                <a:spcPct val="100000"/>
              </a:lnSpc>
              <a:spcBef>
                <a:spcPts val="5"/>
              </a:spcBef>
              <a:tabLst>
                <a:tab pos="7863205" algn="l"/>
              </a:tabLst>
            </a:pPr>
            <a:r>
              <a:rPr sz="3600" b="1" spc="-5" dirty="0">
                <a:solidFill>
                  <a:srgbClr val="FF0000"/>
                </a:solidFill>
                <a:latin typeface="Verdana"/>
                <a:cs typeface="Verdana"/>
              </a:rPr>
              <a:t>Conditiona</a:t>
            </a:r>
            <a:r>
              <a:rPr sz="3600" b="1" dirty="0">
                <a:solidFill>
                  <a:srgbClr val="FF0000"/>
                </a:solidFill>
                <a:latin typeface="Verdana"/>
                <a:cs typeface="Verdana"/>
              </a:rPr>
              <a:t>l</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a:t>
            </a:r>
            <a:r>
              <a:rPr sz="3600" b="1" dirty="0">
                <a:solidFill>
                  <a:srgbClr val="FF0000"/>
                </a:solidFill>
                <a:latin typeface="Verdana"/>
                <a:cs typeface="Verdana"/>
              </a:rPr>
              <a:t>n	</a:t>
            </a:r>
            <a:endParaRPr sz="2000" dirty="0">
              <a:latin typeface="Verdana"/>
              <a:cs typeface="Verdana"/>
            </a:endParaRPr>
          </a:p>
        </p:txBody>
      </p:sp>
      <p:sp>
        <p:nvSpPr>
          <p:cNvPr id="3" name="object 3"/>
          <p:cNvSpPr txBox="1"/>
          <p:nvPr/>
        </p:nvSpPr>
        <p:spPr>
          <a:xfrm>
            <a:off x="905135" y="1789176"/>
            <a:ext cx="7715884" cy="2826385"/>
          </a:xfrm>
          <a:prstGeom prst="rect">
            <a:avLst/>
          </a:prstGeom>
        </p:spPr>
        <p:txBody>
          <a:bodyPr vert="horz" wrap="square" lIns="0" tIns="0" rIns="0" bIns="0" rtlCol="0">
            <a:spAutoFit/>
          </a:bodyPr>
          <a:lstStyle/>
          <a:p>
            <a:pPr marL="12700">
              <a:lnSpc>
                <a:spcPct val="100000"/>
              </a:lnSpc>
            </a:pPr>
            <a:r>
              <a:rPr sz="3200" spc="-20" dirty="0">
                <a:latin typeface="Verdana"/>
                <a:cs typeface="Verdana"/>
              </a:rPr>
              <a:t>(5)</a:t>
            </a:r>
            <a:endParaRPr sz="3200">
              <a:latin typeface="Verdana"/>
              <a:cs typeface="Verdana"/>
            </a:endParaRPr>
          </a:p>
          <a:p>
            <a:pPr marL="12700">
              <a:lnSpc>
                <a:spcPct val="100000"/>
              </a:lnSpc>
              <a:spcBef>
                <a:spcPts val="760"/>
              </a:spcBef>
            </a:pPr>
            <a:r>
              <a:rPr sz="3200" spc="-25" dirty="0">
                <a:latin typeface="Verdana"/>
                <a:cs typeface="Verdana"/>
              </a:rPr>
              <a:t>A</a:t>
            </a:r>
            <a:r>
              <a:rPr sz="3200" spc="-5" dirty="0">
                <a:latin typeface="Verdana"/>
                <a:cs typeface="Verdana"/>
              </a:rPr>
              <a:t> </a:t>
            </a:r>
            <a:r>
              <a:rPr sz="3200" spc="-30" dirty="0">
                <a:latin typeface="Verdana"/>
                <a:cs typeface="Verdana"/>
              </a:rPr>
              <a:t>macr</a:t>
            </a:r>
            <a:r>
              <a:rPr sz="3200" spc="-20" dirty="0">
                <a:latin typeface="Verdana"/>
                <a:cs typeface="Verdana"/>
              </a:rPr>
              <a:t>o</a:t>
            </a:r>
            <a:r>
              <a:rPr sz="3200" spc="-5" dirty="0">
                <a:latin typeface="Verdana"/>
                <a:cs typeface="Verdana"/>
              </a:rPr>
              <a:t> </a:t>
            </a:r>
            <a:r>
              <a:rPr sz="3200" spc="-25" dirty="0">
                <a:latin typeface="Verdana"/>
                <a:cs typeface="Verdana"/>
              </a:rPr>
              <a:t>processo</a:t>
            </a:r>
            <a:r>
              <a:rPr sz="3200" spc="-15" dirty="0">
                <a:latin typeface="Verdana"/>
                <a:cs typeface="Verdana"/>
              </a:rPr>
              <a:t>r</a:t>
            </a:r>
            <a:r>
              <a:rPr sz="3200" spc="-5" dirty="0">
                <a:latin typeface="Verdana"/>
                <a:cs typeface="Verdana"/>
              </a:rPr>
              <a:t> </a:t>
            </a:r>
            <a:r>
              <a:rPr sz="3200" u="heavy" spc="-20" dirty="0">
                <a:latin typeface="Verdana"/>
                <a:cs typeface="Verdana"/>
              </a:rPr>
              <a:t>factio</a:t>
            </a:r>
            <a:r>
              <a:rPr sz="3200" u="heavy" spc="-25" dirty="0">
                <a:latin typeface="Verdana"/>
                <a:cs typeface="Verdana"/>
              </a:rPr>
              <a:t>n</a:t>
            </a:r>
            <a:r>
              <a:rPr sz="3200" spc="-10" dirty="0">
                <a:latin typeface="Verdana"/>
                <a:cs typeface="Verdana"/>
              </a:rPr>
              <a:t> </a:t>
            </a:r>
            <a:r>
              <a:rPr sz="3200" spc="-20" dirty="0">
                <a:latin typeface="Verdana"/>
                <a:cs typeface="Verdana"/>
              </a:rPr>
              <a:t>%NITEMS:</a:t>
            </a:r>
            <a:endParaRPr sz="3200">
              <a:latin typeface="Verdana"/>
              <a:cs typeface="Verdana"/>
            </a:endParaRPr>
          </a:p>
          <a:p>
            <a:pPr>
              <a:lnSpc>
                <a:spcPts val="2150"/>
              </a:lnSpc>
              <a:spcBef>
                <a:spcPts val="8"/>
              </a:spcBef>
            </a:pPr>
            <a:endParaRPr sz="2150"/>
          </a:p>
          <a:p>
            <a:pPr>
              <a:lnSpc>
                <a:spcPts val="3200"/>
              </a:lnSpc>
            </a:pPr>
            <a:endParaRPr sz="3200"/>
          </a:p>
          <a:p>
            <a:pPr marL="12700">
              <a:lnSpc>
                <a:spcPct val="100000"/>
              </a:lnSpc>
            </a:pPr>
            <a:r>
              <a:rPr sz="3200" spc="-10" dirty="0">
                <a:latin typeface="Verdana"/>
                <a:cs typeface="Verdana"/>
              </a:rPr>
              <a:t>if</a:t>
            </a:r>
            <a:r>
              <a:rPr sz="3200" spc="-5" dirty="0">
                <a:latin typeface="Verdana"/>
                <a:cs typeface="Verdana"/>
              </a:rPr>
              <a:t> </a:t>
            </a:r>
            <a:r>
              <a:rPr sz="3200" spc="-20" dirty="0">
                <a:latin typeface="Verdana"/>
                <a:cs typeface="Verdana"/>
              </a:rPr>
              <a:t>&amp;EOR=(00,03,04),</a:t>
            </a:r>
            <a:endParaRPr sz="3200">
              <a:latin typeface="Verdana"/>
              <a:cs typeface="Verdana"/>
            </a:endParaRPr>
          </a:p>
          <a:p>
            <a:pPr marL="869950">
              <a:lnSpc>
                <a:spcPct val="100000"/>
              </a:lnSpc>
              <a:spcBef>
                <a:spcPts val="760"/>
              </a:spcBef>
            </a:pPr>
            <a:r>
              <a:rPr sz="3200" spc="-20" dirty="0">
                <a:latin typeface="Verdana"/>
                <a:cs typeface="Verdana"/>
              </a:rPr>
              <a:t>then</a:t>
            </a:r>
            <a:r>
              <a:rPr sz="3200" spc="5" dirty="0">
                <a:latin typeface="Verdana"/>
                <a:cs typeface="Verdana"/>
              </a:rPr>
              <a:t> </a:t>
            </a:r>
            <a:r>
              <a:rPr sz="3200" spc="-25" dirty="0">
                <a:latin typeface="Verdana"/>
                <a:cs typeface="Verdana"/>
              </a:rPr>
              <a:t>%TNITEMS(&amp;EOR)=3</a:t>
            </a:r>
            <a:endParaRPr sz="3200">
              <a:latin typeface="Verdana"/>
              <a:cs typeface="Verdana"/>
            </a:endParaRPr>
          </a:p>
        </p:txBody>
      </p:sp>
      <p:sp>
        <p:nvSpPr>
          <p:cNvPr id="4" name="矩形 3"/>
          <p:cNvSpPr/>
          <p:nvPr/>
        </p:nvSpPr>
        <p:spPr>
          <a:xfrm>
            <a:off x="8134035" y="993758"/>
            <a:ext cx="984565" cy="369332"/>
          </a:xfrm>
          <a:prstGeom prst="rect">
            <a:avLst/>
          </a:prstGeom>
        </p:spPr>
        <p:txBody>
          <a:bodyPr wrap="none">
            <a:spAutoFit/>
          </a:bodyPr>
          <a:lstStyle/>
          <a:p>
            <a:r>
              <a:rPr lang="en-US" b="1" spc="-20" dirty="0" smtClean="0">
                <a:solidFill>
                  <a:srgbClr val="FF0000"/>
                </a:solidFill>
                <a:latin typeface="Verdana"/>
                <a:cs typeface="Verdana"/>
              </a:rPr>
              <a:t>11/13</a:t>
            </a:r>
            <a:endParaRPr lang="zh-TW"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4.2.3</a:t>
            </a:r>
            <a:endParaRPr sz="3600" dirty="0">
              <a:latin typeface="Verdana"/>
              <a:cs typeface="Verdana"/>
            </a:endParaRPr>
          </a:p>
          <a:p>
            <a:pPr marL="106680">
              <a:lnSpc>
                <a:spcPct val="100000"/>
              </a:lnSpc>
              <a:spcBef>
                <a:spcPts val="5"/>
              </a:spcBef>
              <a:tabLst>
                <a:tab pos="7863205" algn="l"/>
              </a:tabLst>
            </a:pPr>
            <a:r>
              <a:rPr sz="3600" b="1" spc="-5" dirty="0">
                <a:solidFill>
                  <a:srgbClr val="FF0000"/>
                </a:solidFill>
                <a:latin typeface="Verdana"/>
                <a:cs typeface="Verdana"/>
              </a:rPr>
              <a:t>Conditiona</a:t>
            </a:r>
            <a:r>
              <a:rPr sz="3600" b="1" dirty="0">
                <a:solidFill>
                  <a:srgbClr val="FF0000"/>
                </a:solidFill>
                <a:latin typeface="Verdana"/>
                <a:cs typeface="Verdana"/>
              </a:rPr>
              <a:t>l</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a:t>
            </a:r>
            <a:r>
              <a:rPr sz="3600" b="1" dirty="0">
                <a:solidFill>
                  <a:srgbClr val="FF0000"/>
                </a:solidFill>
                <a:latin typeface="Verdana"/>
                <a:cs typeface="Verdana"/>
              </a:rPr>
              <a:t>n	</a:t>
            </a:r>
            <a:endParaRPr sz="2000" dirty="0">
              <a:latin typeface="Verdana"/>
              <a:cs typeface="Verdana"/>
            </a:endParaRPr>
          </a:p>
        </p:txBody>
      </p:sp>
      <p:sp>
        <p:nvSpPr>
          <p:cNvPr id="3" name="object 3"/>
          <p:cNvSpPr txBox="1"/>
          <p:nvPr/>
        </p:nvSpPr>
        <p:spPr>
          <a:xfrm>
            <a:off x="905135" y="1789176"/>
            <a:ext cx="6267450" cy="2242185"/>
          </a:xfrm>
          <a:prstGeom prst="rect">
            <a:avLst/>
          </a:prstGeom>
        </p:spPr>
        <p:txBody>
          <a:bodyPr vert="horz" wrap="square" lIns="0" tIns="0" rIns="0" bIns="0" rtlCol="0">
            <a:spAutoFit/>
          </a:bodyPr>
          <a:lstStyle/>
          <a:p>
            <a:pPr marL="12700">
              <a:lnSpc>
                <a:spcPct val="100000"/>
              </a:lnSpc>
            </a:pPr>
            <a:r>
              <a:rPr sz="3200" spc="-20" dirty="0">
                <a:latin typeface="Verdana"/>
                <a:cs typeface="Verdana"/>
              </a:rPr>
              <a:t>(6)</a:t>
            </a:r>
            <a:endParaRPr sz="3200">
              <a:latin typeface="Verdana"/>
              <a:cs typeface="Verdana"/>
            </a:endParaRPr>
          </a:p>
          <a:p>
            <a:pPr marL="12700">
              <a:lnSpc>
                <a:spcPct val="100000"/>
              </a:lnSpc>
              <a:spcBef>
                <a:spcPts val="760"/>
              </a:spcBef>
            </a:pPr>
            <a:r>
              <a:rPr sz="3200" spc="-25" dirty="0">
                <a:latin typeface="Verdana"/>
                <a:cs typeface="Verdana"/>
              </a:rPr>
              <a:t>A</a:t>
            </a:r>
            <a:r>
              <a:rPr sz="3200" spc="-5" dirty="0">
                <a:latin typeface="Verdana"/>
                <a:cs typeface="Verdana"/>
              </a:rPr>
              <a:t> </a:t>
            </a:r>
            <a:r>
              <a:rPr sz="3200" spc="-20" dirty="0">
                <a:solidFill>
                  <a:srgbClr val="00009A"/>
                </a:solidFill>
                <a:latin typeface="Verdana"/>
                <a:cs typeface="Verdana"/>
              </a:rPr>
              <a:t>macro-time</a:t>
            </a:r>
            <a:r>
              <a:rPr sz="3200" spc="-5" dirty="0">
                <a:solidFill>
                  <a:srgbClr val="00009A"/>
                </a:solidFill>
                <a:latin typeface="Verdana"/>
                <a:cs typeface="Verdana"/>
              </a:rPr>
              <a:t> </a:t>
            </a:r>
            <a:r>
              <a:rPr sz="3200" u="heavy" spc="-20" dirty="0">
                <a:latin typeface="Verdana"/>
                <a:cs typeface="Verdana"/>
              </a:rPr>
              <a:t>counter variable</a:t>
            </a:r>
            <a:endParaRPr sz="3200">
              <a:latin typeface="Verdana"/>
              <a:cs typeface="Verdana"/>
            </a:endParaRPr>
          </a:p>
          <a:p>
            <a:pPr>
              <a:lnSpc>
                <a:spcPts val="2150"/>
              </a:lnSpc>
              <a:spcBef>
                <a:spcPts val="8"/>
              </a:spcBef>
            </a:pPr>
            <a:endParaRPr sz="2150"/>
          </a:p>
          <a:p>
            <a:pPr>
              <a:lnSpc>
                <a:spcPts val="3200"/>
              </a:lnSpc>
            </a:pPr>
            <a:endParaRPr sz="3200"/>
          </a:p>
          <a:p>
            <a:pPr marL="1841500">
              <a:lnSpc>
                <a:spcPct val="100000"/>
              </a:lnSpc>
            </a:pPr>
            <a:r>
              <a:rPr sz="3200" spc="-30" dirty="0">
                <a:latin typeface="Verdana"/>
                <a:cs typeface="Verdana"/>
              </a:rPr>
              <a:t>&amp;CTR</a:t>
            </a:r>
            <a:endParaRPr sz="3200">
              <a:latin typeface="Verdana"/>
              <a:cs typeface="Verdana"/>
            </a:endParaRPr>
          </a:p>
        </p:txBody>
      </p:sp>
      <p:sp>
        <p:nvSpPr>
          <p:cNvPr id="4" name="矩形 3"/>
          <p:cNvSpPr/>
          <p:nvPr/>
        </p:nvSpPr>
        <p:spPr>
          <a:xfrm>
            <a:off x="8134035" y="993758"/>
            <a:ext cx="984565" cy="369332"/>
          </a:xfrm>
          <a:prstGeom prst="rect">
            <a:avLst/>
          </a:prstGeom>
        </p:spPr>
        <p:txBody>
          <a:bodyPr wrap="none">
            <a:spAutoFit/>
          </a:bodyPr>
          <a:lstStyle/>
          <a:p>
            <a:r>
              <a:rPr lang="en-US" b="1" spc="-20" dirty="0" smtClean="0">
                <a:solidFill>
                  <a:srgbClr val="FF0000"/>
                </a:solidFill>
                <a:latin typeface="Verdana"/>
                <a:cs typeface="Verdana"/>
              </a:rPr>
              <a:t>12/13</a:t>
            </a:r>
            <a:endParaRPr lang="zh-TW"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3449" y="295132"/>
            <a:ext cx="8411700" cy="1107996"/>
          </a:xfrm>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4.2.3</a:t>
            </a:r>
            <a:endParaRPr sz="3600" dirty="0">
              <a:latin typeface="Verdana"/>
              <a:cs typeface="Verdana"/>
            </a:endParaRPr>
          </a:p>
          <a:p>
            <a:pPr marL="106680">
              <a:lnSpc>
                <a:spcPct val="100000"/>
              </a:lnSpc>
              <a:spcBef>
                <a:spcPts val="5"/>
              </a:spcBef>
              <a:tabLst>
                <a:tab pos="7863205" algn="l"/>
              </a:tabLst>
            </a:pPr>
            <a:r>
              <a:rPr sz="3600" b="1" spc="-5" dirty="0">
                <a:solidFill>
                  <a:srgbClr val="FF0000"/>
                </a:solidFill>
                <a:latin typeface="Verdana"/>
                <a:cs typeface="Verdana"/>
              </a:rPr>
              <a:t>Conditiona</a:t>
            </a:r>
            <a:r>
              <a:rPr sz="3600" b="1" dirty="0">
                <a:solidFill>
                  <a:srgbClr val="FF0000"/>
                </a:solidFill>
                <a:latin typeface="Verdana"/>
                <a:cs typeface="Verdana"/>
              </a:rPr>
              <a:t>l</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a:t>
            </a:r>
            <a:r>
              <a:rPr sz="3600" b="1" spc="-5" dirty="0" smtClean="0">
                <a:solidFill>
                  <a:srgbClr val="FF0000"/>
                </a:solidFill>
                <a:latin typeface="Verdana"/>
                <a:cs typeface="Verdana"/>
              </a:rPr>
              <a:t>expansio</a:t>
            </a:r>
            <a:r>
              <a:rPr sz="3600" b="1" dirty="0" smtClean="0">
                <a:solidFill>
                  <a:srgbClr val="FF0000"/>
                </a:solidFill>
                <a:latin typeface="Verdana"/>
                <a:cs typeface="Verdana"/>
              </a:rPr>
              <a:t>n</a:t>
            </a:r>
            <a:r>
              <a:rPr lang="en-US" sz="3600" b="1" dirty="0" smtClean="0">
                <a:solidFill>
                  <a:srgbClr val="FF0000"/>
                </a:solidFill>
                <a:latin typeface="Verdana"/>
                <a:cs typeface="Verdana"/>
              </a:rPr>
              <a:t> </a:t>
            </a:r>
            <a:endParaRPr sz="2000" dirty="0">
              <a:latin typeface="Verdana"/>
              <a:cs typeface="Verdana"/>
            </a:endParaRPr>
          </a:p>
        </p:txBody>
      </p:sp>
      <p:sp>
        <p:nvSpPr>
          <p:cNvPr id="3" name="object 3"/>
          <p:cNvSpPr txBox="1"/>
          <p:nvPr/>
        </p:nvSpPr>
        <p:spPr>
          <a:xfrm>
            <a:off x="905135" y="1692615"/>
            <a:ext cx="7192009" cy="2922905"/>
          </a:xfrm>
          <a:prstGeom prst="rect">
            <a:avLst/>
          </a:prstGeom>
        </p:spPr>
        <p:txBody>
          <a:bodyPr vert="horz" wrap="square" lIns="0" tIns="0" rIns="0" bIns="0" rtlCol="0">
            <a:spAutoFit/>
          </a:bodyPr>
          <a:lstStyle/>
          <a:p>
            <a:pPr marL="12700" marR="1673225">
              <a:lnSpc>
                <a:spcPct val="119800"/>
              </a:lnSpc>
              <a:tabLst>
                <a:tab pos="4144645" algn="l"/>
              </a:tabLst>
            </a:pPr>
            <a:r>
              <a:rPr sz="3200" spc="-20" dirty="0">
                <a:latin typeface="Verdana"/>
                <a:cs typeface="Verdana"/>
              </a:rPr>
              <a:t>(7) </a:t>
            </a:r>
            <a:r>
              <a:rPr sz="3200" spc="-25" dirty="0">
                <a:latin typeface="Verdana"/>
                <a:cs typeface="Verdana"/>
              </a:rPr>
              <a:t>How </a:t>
            </a:r>
            <a:r>
              <a:rPr sz="3200" spc="-20" dirty="0">
                <a:latin typeface="Verdana"/>
                <a:cs typeface="Verdana"/>
              </a:rPr>
              <a:t>do you implement</a:t>
            </a:r>
            <a:r>
              <a:rPr sz="3200" spc="-15" dirty="0">
                <a:latin typeface="Verdana"/>
                <a:cs typeface="Verdana"/>
              </a:rPr>
              <a:t> </a:t>
            </a:r>
            <a:r>
              <a:rPr sz="3200" spc="-20" dirty="0">
                <a:solidFill>
                  <a:srgbClr val="5E93C9"/>
                </a:solidFill>
                <a:latin typeface="Verdana"/>
                <a:cs typeface="Verdana"/>
              </a:rPr>
              <a:t>nested</a:t>
            </a:r>
            <a:r>
              <a:rPr sz="3200" spc="5" dirty="0">
                <a:solidFill>
                  <a:srgbClr val="5E93C9"/>
                </a:solidFill>
                <a:latin typeface="Verdana"/>
                <a:cs typeface="Verdana"/>
              </a:rPr>
              <a:t> </a:t>
            </a:r>
            <a:r>
              <a:rPr sz="3200" spc="-20" dirty="0">
                <a:solidFill>
                  <a:srgbClr val="5E93C9"/>
                </a:solidFill>
                <a:latin typeface="Verdana"/>
                <a:cs typeface="Verdana"/>
              </a:rPr>
              <a:t>IF</a:t>
            </a:r>
            <a:r>
              <a:rPr sz="3200" spc="-5" dirty="0">
                <a:solidFill>
                  <a:srgbClr val="5E93C9"/>
                </a:solidFill>
                <a:latin typeface="Verdana"/>
                <a:cs typeface="Verdana"/>
              </a:rPr>
              <a:t> </a:t>
            </a:r>
            <a:r>
              <a:rPr sz="3200" spc="-25" dirty="0">
                <a:latin typeface="Verdana"/>
                <a:cs typeface="Verdana"/>
              </a:rPr>
              <a:t>o</a:t>
            </a:r>
            <a:r>
              <a:rPr sz="3200" spc="-15" dirty="0">
                <a:latin typeface="Verdana"/>
                <a:cs typeface="Verdana"/>
              </a:rPr>
              <a:t>r</a:t>
            </a:r>
            <a:r>
              <a:rPr sz="3200" spc="-5" dirty="0">
                <a:latin typeface="Verdana"/>
                <a:cs typeface="Verdana"/>
              </a:rPr>
              <a:t> </a:t>
            </a:r>
            <a:r>
              <a:rPr sz="3200" spc="-20" dirty="0">
                <a:solidFill>
                  <a:srgbClr val="5E93C9"/>
                </a:solidFill>
                <a:latin typeface="Verdana"/>
                <a:cs typeface="Verdana"/>
              </a:rPr>
              <a:t>nested</a:t>
            </a:r>
            <a:r>
              <a:rPr sz="3200" dirty="0">
                <a:solidFill>
                  <a:srgbClr val="5E93C9"/>
                </a:solidFill>
                <a:latin typeface="Verdana"/>
                <a:cs typeface="Verdana"/>
              </a:rPr>
              <a:t>	</a:t>
            </a:r>
            <a:r>
              <a:rPr sz="3200" spc="-25" dirty="0">
                <a:solidFill>
                  <a:srgbClr val="5E93C9"/>
                </a:solidFill>
                <a:latin typeface="Verdana"/>
                <a:cs typeface="Verdana"/>
              </a:rPr>
              <a:t>WHILE</a:t>
            </a:r>
            <a:endParaRPr sz="3200">
              <a:latin typeface="Verdana"/>
              <a:cs typeface="Verdana"/>
            </a:endParaRPr>
          </a:p>
          <a:p>
            <a:pPr marL="12700">
              <a:lnSpc>
                <a:spcPct val="100000"/>
              </a:lnSpc>
              <a:spcBef>
                <a:spcPts val="755"/>
              </a:spcBef>
            </a:pPr>
            <a:r>
              <a:rPr sz="3200" spc="-20" dirty="0">
                <a:solidFill>
                  <a:srgbClr val="00009A"/>
                </a:solidFill>
                <a:latin typeface="Verdana"/>
                <a:cs typeface="Verdana"/>
              </a:rPr>
              <a:t>macro-time</a:t>
            </a:r>
            <a:r>
              <a:rPr sz="3200" spc="-5" dirty="0">
                <a:solidFill>
                  <a:srgbClr val="00009A"/>
                </a:solidFill>
                <a:latin typeface="Verdana"/>
                <a:cs typeface="Verdana"/>
              </a:rPr>
              <a:t> </a:t>
            </a:r>
            <a:r>
              <a:rPr sz="3200" spc="-20" dirty="0">
                <a:latin typeface="Verdana"/>
                <a:cs typeface="Verdana"/>
              </a:rPr>
              <a:t>conditional</a:t>
            </a:r>
            <a:r>
              <a:rPr sz="3200" spc="-5" dirty="0">
                <a:latin typeface="Verdana"/>
                <a:cs typeface="Verdana"/>
              </a:rPr>
              <a:t> </a:t>
            </a:r>
            <a:r>
              <a:rPr sz="3200" spc="-20" dirty="0">
                <a:latin typeface="Verdana"/>
                <a:cs typeface="Verdana"/>
              </a:rPr>
              <a:t>statement?</a:t>
            </a:r>
            <a:endParaRPr sz="3200">
              <a:latin typeface="Verdana"/>
              <a:cs typeface="Verdana"/>
            </a:endParaRPr>
          </a:p>
          <a:p>
            <a:pPr>
              <a:lnSpc>
                <a:spcPts val="2150"/>
              </a:lnSpc>
              <a:spcBef>
                <a:spcPts val="13"/>
              </a:spcBef>
            </a:pPr>
            <a:endParaRPr sz="2150"/>
          </a:p>
          <a:p>
            <a:pPr>
              <a:lnSpc>
                <a:spcPts val="3200"/>
              </a:lnSpc>
            </a:pPr>
            <a:endParaRPr sz="3200"/>
          </a:p>
          <a:p>
            <a:pPr marL="12700">
              <a:lnSpc>
                <a:spcPct val="100000"/>
              </a:lnSpc>
            </a:pPr>
            <a:r>
              <a:rPr sz="3200" i="1" spc="-20" dirty="0">
                <a:latin typeface="Verdana"/>
                <a:cs typeface="Verdana"/>
              </a:rPr>
              <a:t>Sol:</a:t>
            </a:r>
            <a:r>
              <a:rPr sz="3200" i="1" spc="-5" dirty="0">
                <a:latin typeface="Verdana"/>
                <a:cs typeface="Verdana"/>
              </a:rPr>
              <a:t> </a:t>
            </a:r>
            <a:r>
              <a:rPr sz="3200" i="1" spc="-20" dirty="0">
                <a:latin typeface="Verdana"/>
                <a:cs typeface="Verdana"/>
              </a:rPr>
              <a:t>modify</a:t>
            </a:r>
            <a:r>
              <a:rPr sz="3200" i="1" spc="-5" dirty="0">
                <a:latin typeface="Verdana"/>
                <a:cs typeface="Verdana"/>
              </a:rPr>
              <a:t> </a:t>
            </a:r>
            <a:r>
              <a:rPr sz="3200" i="1" spc="-20" dirty="0">
                <a:latin typeface="Verdana"/>
                <a:cs typeface="Verdana"/>
              </a:rPr>
              <a:t>the</a:t>
            </a:r>
            <a:r>
              <a:rPr sz="3200" i="1" spc="-5" dirty="0">
                <a:latin typeface="Verdana"/>
                <a:cs typeface="Verdana"/>
              </a:rPr>
              <a:t> </a:t>
            </a:r>
            <a:r>
              <a:rPr sz="3200" i="1" spc="-20" dirty="0">
                <a:latin typeface="Verdana"/>
                <a:cs typeface="Verdana"/>
              </a:rPr>
              <a:t>algorithm</a:t>
            </a:r>
            <a:r>
              <a:rPr sz="3200" i="1" spc="-5" dirty="0">
                <a:latin typeface="Verdana"/>
                <a:cs typeface="Verdana"/>
              </a:rPr>
              <a:t> </a:t>
            </a:r>
            <a:r>
              <a:rPr sz="3200" i="1" spc="-15" dirty="0">
                <a:latin typeface="Verdana"/>
                <a:cs typeface="Verdana"/>
              </a:rPr>
              <a:t>in</a:t>
            </a:r>
            <a:r>
              <a:rPr sz="3200" i="1" spc="-5" dirty="0">
                <a:latin typeface="Verdana"/>
                <a:cs typeface="Verdana"/>
              </a:rPr>
              <a:t> </a:t>
            </a:r>
            <a:r>
              <a:rPr sz="3200" i="1" spc="-20" dirty="0">
                <a:latin typeface="Verdana"/>
                <a:cs typeface="Verdana"/>
              </a:rPr>
              <a:t>Fig4.5</a:t>
            </a:r>
            <a:endParaRPr sz="3200">
              <a:latin typeface="Verdana"/>
              <a:cs typeface="Verdana"/>
            </a:endParaRPr>
          </a:p>
        </p:txBody>
      </p:sp>
      <p:sp>
        <p:nvSpPr>
          <p:cNvPr id="4" name="矩形 3"/>
          <p:cNvSpPr/>
          <p:nvPr/>
        </p:nvSpPr>
        <p:spPr>
          <a:xfrm>
            <a:off x="8134035" y="993758"/>
            <a:ext cx="984565" cy="369332"/>
          </a:xfrm>
          <a:prstGeom prst="rect">
            <a:avLst/>
          </a:prstGeom>
        </p:spPr>
        <p:txBody>
          <a:bodyPr wrap="none">
            <a:spAutoFit/>
          </a:bodyPr>
          <a:lstStyle/>
          <a:p>
            <a:r>
              <a:rPr lang="en-US" b="1" spc="-20" dirty="0" smtClean="0">
                <a:solidFill>
                  <a:srgbClr val="FF0000"/>
                </a:solidFill>
                <a:latin typeface="Verdana"/>
                <a:cs typeface="Verdana"/>
              </a:rPr>
              <a:t>13/13</a:t>
            </a:r>
            <a:endParaRPr lang="zh-TW"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484376"/>
            <a:ext cx="8420620" cy="3600986"/>
          </a:xfrm>
        </p:spPr>
        <p:txBody>
          <a:bodyPr/>
          <a:lstStyle/>
          <a:p>
            <a:r>
              <a:rPr lang="zh-TW" altLang="en-US" sz="2600" spc="-5" dirty="0" smtClean="0">
                <a:solidFill>
                  <a:schemeClr val="tx1"/>
                </a:solidFill>
              </a:rPr>
              <a:t>　　</a:t>
            </a:r>
            <a:r>
              <a:rPr lang="en-US" altLang="zh-TW" sz="2600" spc="-5" dirty="0" smtClean="0">
                <a:solidFill>
                  <a:schemeClr val="tx1"/>
                </a:solidFill>
              </a:rPr>
              <a:t>Keywor</a:t>
            </a:r>
            <a:r>
              <a:rPr lang="en-US" altLang="zh-TW" sz="2600" dirty="0" smtClean="0">
                <a:solidFill>
                  <a:schemeClr val="tx1"/>
                </a:solidFill>
              </a:rPr>
              <a:t>d</a:t>
            </a:r>
            <a:r>
              <a:rPr lang="en-US" altLang="zh-TW" sz="2600" spc="-5" dirty="0" smtClean="0">
                <a:solidFill>
                  <a:schemeClr val="tx1"/>
                </a:solidFill>
              </a:rPr>
              <a:t> </a:t>
            </a:r>
            <a:r>
              <a:rPr lang="en-US" altLang="zh-TW" sz="2600" spc="-5" dirty="0">
                <a:solidFill>
                  <a:schemeClr val="tx1"/>
                </a:solidFill>
              </a:rPr>
              <a:t>macr</a:t>
            </a:r>
            <a:r>
              <a:rPr lang="en-US" altLang="zh-TW" sz="2600" dirty="0">
                <a:solidFill>
                  <a:schemeClr val="tx1"/>
                </a:solidFill>
              </a:rPr>
              <a:t>o</a:t>
            </a:r>
            <a:r>
              <a:rPr lang="en-US" altLang="zh-TW" sz="2600" spc="-5" dirty="0">
                <a:solidFill>
                  <a:schemeClr val="tx1"/>
                </a:solidFill>
              </a:rPr>
              <a:t> </a:t>
            </a:r>
            <a:r>
              <a:rPr lang="en-US" altLang="zh-TW" sz="2600" spc="-5" dirty="0" smtClean="0">
                <a:solidFill>
                  <a:schemeClr val="tx1"/>
                </a:solidFill>
              </a:rPr>
              <a:t>parameters have seen thus far used positional parameters. Parameters and arguments were associated with each other according to their positions in the macro prototype and the macro invocation.</a:t>
            </a:r>
          </a:p>
          <a:p>
            <a:endParaRPr lang="en-US" altLang="zh-TW" sz="2600" spc="-5" dirty="0" smtClean="0">
              <a:solidFill>
                <a:schemeClr val="tx1"/>
              </a:solidFill>
            </a:endParaRPr>
          </a:p>
          <a:p>
            <a:r>
              <a:rPr lang="zh-TW" altLang="en-US" sz="2600" spc="-5" dirty="0">
                <a:solidFill>
                  <a:schemeClr val="tx1"/>
                </a:solidFill>
              </a:rPr>
              <a:t>　</a:t>
            </a:r>
            <a:r>
              <a:rPr lang="zh-TW" altLang="en-US" sz="2600" spc="-5" dirty="0" smtClean="0">
                <a:solidFill>
                  <a:schemeClr val="tx1"/>
                </a:solidFill>
              </a:rPr>
              <a:t>　</a:t>
            </a:r>
            <a:r>
              <a:rPr lang="en-US" altLang="zh-TW" sz="2600" spc="-5" dirty="0" smtClean="0">
                <a:solidFill>
                  <a:schemeClr val="tx1"/>
                </a:solidFill>
              </a:rPr>
              <a:t>Macro has a large number of parameters, and only a few of these are given values in a typical invocation.</a:t>
            </a:r>
            <a:endParaRPr lang="zh-TW" altLang="en-US" sz="2600" dirty="0">
              <a:solidFill>
                <a:schemeClr val="tx1"/>
              </a:solidFill>
            </a:endParaRPr>
          </a:p>
        </p:txBody>
      </p:sp>
      <p:sp>
        <p:nvSpPr>
          <p:cNvPr id="4" name="object 3"/>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4.2.4</a:t>
            </a:r>
            <a:endParaRPr sz="3600" dirty="0">
              <a:latin typeface="Verdana"/>
              <a:cs typeface="Verdana"/>
            </a:endParaRPr>
          </a:p>
          <a:p>
            <a:pPr marL="106680">
              <a:lnSpc>
                <a:spcPct val="100000"/>
              </a:lnSpc>
            </a:pPr>
            <a:r>
              <a:rPr sz="3600" b="1" spc="-5" dirty="0">
                <a:solidFill>
                  <a:srgbClr val="FF0000"/>
                </a:solidFill>
                <a:latin typeface="Verdana"/>
                <a:cs typeface="Verdana"/>
              </a:rPr>
              <a:t>Keywor</a:t>
            </a:r>
            <a:r>
              <a:rPr sz="3600" b="1" dirty="0">
                <a:solidFill>
                  <a:srgbClr val="FF0000"/>
                </a:solidFill>
                <a:latin typeface="Verdana"/>
                <a:cs typeface="Verdana"/>
              </a:rPr>
              <a:t>d</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parameters</a:t>
            </a:r>
            <a:endParaRPr sz="3600" dirty="0">
              <a:latin typeface="Verdana"/>
              <a:cs typeface="Verdana"/>
            </a:endParaRPr>
          </a:p>
        </p:txBody>
      </p:sp>
    </p:spTree>
    <p:extLst>
      <p:ext uri="{BB962C8B-B14F-4D97-AF65-F5344CB8AC3E}">
        <p14:creationId xmlns:p14="http://schemas.microsoft.com/office/powerpoint/2010/main" val="3788042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484376"/>
            <a:ext cx="8420620" cy="2800767"/>
          </a:xfrm>
        </p:spPr>
        <p:txBody>
          <a:bodyPr/>
          <a:lstStyle/>
          <a:p>
            <a:r>
              <a:rPr lang="zh-TW" altLang="en-US" sz="2600" dirty="0" smtClean="0">
                <a:solidFill>
                  <a:schemeClr val="tx1"/>
                </a:solidFill>
              </a:rPr>
              <a:t>　　</a:t>
            </a:r>
            <a:r>
              <a:rPr lang="en-US" altLang="zh-TW" sz="2600" dirty="0" smtClean="0">
                <a:solidFill>
                  <a:schemeClr val="tx1"/>
                </a:solidFill>
              </a:rPr>
              <a:t>particular invocation of the macro, positional parameters were used, the macro invocation statement might look like </a:t>
            </a:r>
            <a:r>
              <a:rPr lang="en-US" altLang="zh-TW" sz="2600" i="1" dirty="0" smtClean="0">
                <a:solidFill>
                  <a:schemeClr val="tx1"/>
                </a:solidFill>
              </a:rPr>
              <a:t>keyword parameters</a:t>
            </a:r>
            <a:r>
              <a:rPr lang="en-US" altLang="zh-TW" sz="2600" dirty="0" smtClean="0">
                <a:solidFill>
                  <a:schemeClr val="tx1"/>
                </a:solidFill>
              </a:rPr>
              <a:t>, parameter in any order.</a:t>
            </a:r>
          </a:p>
          <a:p>
            <a:r>
              <a:rPr lang="en-US" altLang="zh-TW" sz="2600" dirty="0">
                <a:solidFill>
                  <a:schemeClr val="tx1"/>
                </a:solidFill>
              </a:rPr>
              <a:t>	</a:t>
            </a:r>
            <a:r>
              <a:rPr lang="en-US" altLang="zh-TW" sz="2600" dirty="0" smtClean="0">
                <a:solidFill>
                  <a:schemeClr val="tx2">
                    <a:lumMod val="75000"/>
                  </a:schemeClr>
                </a:solidFill>
              </a:rPr>
              <a:t>GENER	TYPE=DIRECT, CHANNEL=3</a:t>
            </a:r>
          </a:p>
          <a:p>
            <a:r>
              <a:rPr lang="zh-TW" altLang="en-US" sz="2600" dirty="0">
                <a:solidFill>
                  <a:schemeClr val="tx2">
                    <a:lumMod val="75000"/>
                  </a:schemeClr>
                </a:solidFill>
              </a:rPr>
              <a:t>　</a:t>
            </a:r>
            <a:r>
              <a:rPr lang="zh-TW" altLang="en-US" sz="2600" dirty="0" smtClean="0">
                <a:solidFill>
                  <a:schemeClr val="tx2">
                    <a:lumMod val="75000"/>
                  </a:schemeClr>
                </a:solidFill>
              </a:rPr>
              <a:t>　</a:t>
            </a:r>
            <a:r>
              <a:rPr lang="en-US" altLang="zh-TW" sz="2600" dirty="0" smtClean="0">
                <a:solidFill>
                  <a:schemeClr val="tx1"/>
                </a:solidFill>
              </a:rPr>
              <a:t>A version of the RDBUFF macro definition using keyword parameters.</a:t>
            </a:r>
            <a:endParaRPr lang="zh-TW" altLang="en-US" sz="2600" dirty="0">
              <a:solidFill>
                <a:schemeClr val="tx1"/>
              </a:solidFill>
            </a:endParaRPr>
          </a:p>
        </p:txBody>
      </p:sp>
      <p:sp>
        <p:nvSpPr>
          <p:cNvPr id="4" name="object 3"/>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4.2.4</a:t>
            </a:r>
            <a:endParaRPr sz="3600" dirty="0">
              <a:latin typeface="Verdana"/>
              <a:cs typeface="Verdana"/>
            </a:endParaRPr>
          </a:p>
          <a:p>
            <a:pPr marL="106680">
              <a:lnSpc>
                <a:spcPct val="100000"/>
              </a:lnSpc>
            </a:pPr>
            <a:r>
              <a:rPr sz="3600" b="1" spc="-5" dirty="0">
                <a:solidFill>
                  <a:srgbClr val="FF0000"/>
                </a:solidFill>
                <a:latin typeface="Verdana"/>
                <a:cs typeface="Verdana"/>
              </a:rPr>
              <a:t>Keywor</a:t>
            </a:r>
            <a:r>
              <a:rPr sz="3600" b="1" dirty="0">
                <a:solidFill>
                  <a:srgbClr val="FF0000"/>
                </a:solidFill>
                <a:latin typeface="Verdana"/>
                <a:cs typeface="Verdana"/>
              </a:rPr>
              <a:t>d</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parameters</a:t>
            </a:r>
            <a:endParaRPr sz="3600" dirty="0">
              <a:latin typeface="Verdana"/>
              <a:cs typeface="Verdana"/>
            </a:endParaRPr>
          </a:p>
        </p:txBody>
      </p:sp>
    </p:spTree>
    <p:extLst>
      <p:ext uri="{BB962C8B-B14F-4D97-AF65-F5344CB8AC3E}">
        <p14:creationId xmlns:p14="http://schemas.microsoft.com/office/powerpoint/2010/main" val="1920405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8935" y="1789176"/>
            <a:ext cx="8131809" cy="2737485"/>
          </a:xfrm>
          <a:prstGeom prst="rect">
            <a:avLst/>
          </a:prstGeom>
        </p:spPr>
        <p:txBody>
          <a:bodyPr vert="horz" wrap="square" lIns="0" tIns="0" rIns="0" bIns="0" rtlCol="0">
            <a:spAutoFit/>
          </a:bodyPr>
          <a:lstStyle/>
          <a:p>
            <a:pPr marL="88900" marR="6350">
              <a:lnSpc>
                <a:spcPct val="100000"/>
              </a:lnSpc>
            </a:pPr>
            <a:r>
              <a:rPr sz="3200" spc="-20" dirty="0">
                <a:latin typeface="Verdana"/>
                <a:cs typeface="Verdana"/>
              </a:rPr>
              <a:t>Using keyword parameters, each argument values </a:t>
            </a:r>
            <a:r>
              <a:rPr sz="3200" spc="-15" dirty="0">
                <a:latin typeface="Verdana"/>
                <a:cs typeface="Verdana"/>
              </a:rPr>
              <a:t>is </a:t>
            </a:r>
            <a:r>
              <a:rPr sz="3200" spc="-20" dirty="0">
                <a:latin typeface="Verdana"/>
                <a:cs typeface="Verdana"/>
              </a:rPr>
              <a:t>written with a</a:t>
            </a:r>
            <a:r>
              <a:rPr sz="3200" spc="-15" dirty="0">
                <a:latin typeface="Verdana"/>
                <a:cs typeface="Verdana"/>
              </a:rPr>
              <a:t> </a:t>
            </a:r>
            <a:r>
              <a:rPr sz="3200" spc="-20" dirty="0">
                <a:solidFill>
                  <a:srgbClr val="FF0000"/>
                </a:solidFill>
                <a:latin typeface="Verdana"/>
                <a:cs typeface="Verdana"/>
              </a:rPr>
              <a:t>keyword</a:t>
            </a:r>
            <a:r>
              <a:rPr sz="3200" spc="-5" dirty="0">
                <a:solidFill>
                  <a:srgbClr val="FF0000"/>
                </a:solidFill>
                <a:latin typeface="Verdana"/>
                <a:cs typeface="Verdana"/>
              </a:rPr>
              <a:t> </a:t>
            </a:r>
            <a:r>
              <a:rPr sz="3200" spc="-20" dirty="0">
                <a:latin typeface="Verdana"/>
                <a:cs typeface="Verdana"/>
              </a:rPr>
              <a:t>that</a:t>
            </a:r>
            <a:r>
              <a:rPr sz="3200" spc="-5" dirty="0">
                <a:latin typeface="Verdana"/>
                <a:cs typeface="Verdana"/>
              </a:rPr>
              <a:t> </a:t>
            </a:r>
            <a:r>
              <a:rPr sz="3200" spc="-25" dirty="0">
                <a:latin typeface="Verdana"/>
                <a:cs typeface="Verdana"/>
              </a:rPr>
              <a:t>names</a:t>
            </a:r>
            <a:r>
              <a:rPr sz="3200" spc="-5" dirty="0">
                <a:latin typeface="Verdana"/>
                <a:cs typeface="Verdana"/>
              </a:rPr>
              <a:t> </a:t>
            </a:r>
            <a:r>
              <a:rPr sz="3200" spc="-20" dirty="0">
                <a:latin typeface="Verdana"/>
                <a:cs typeface="Verdana"/>
              </a:rPr>
              <a:t>the</a:t>
            </a:r>
            <a:r>
              <a:rPr sz="3200" spc="-5" dirty="0">
                <a:latin typeface="Verdana"/>
                <a:cs typeface="Verdana"/>
              </a:rPr>
              <a:t> </a:t>
            </a:r>
            <a:r>
              <a:rPr sz="3200" spc="-20" dirty="0">
                <a:latin typeface="Verdana"/>
                <a:cs typeface="Verdana"/>
              </a:rPr>
              <a:t>corresponding</a:t>
            </a:r>
            <a:r>
              <a:rPr sz="3200" spc="-15" dirty="0">
                <a:latin typeface="Verdana"/>
                <a:cs typeface="Verdana"/>
              </a:rPr>
              <a:t> </a:t>
            </a:r>
            <a:r>
              <a:rPr sz="3200" spc="-20" dirty="0">
                <a:solidFill>
                  <a:srgbClr val="5E93C9"/>
                </a:solidFill>
                <a:latin typeface="Verdana"/>
                <a:cs typeface="Verdana"/>
              </a:rPr>
              <a:t>paramete</a:t>
            </a:r>
            <a:r>
              <a:rPr sz="3200" spc="-30" dirty="0">
                <a:solidFill>
                  <a:srgbClr val="5E93C9"/>
                </a:solidFill>
                <a:latin typeface="Verdana"/>
                <a:cs typeface="Verdana"/>
              </a:rPr>
              <a:t>r</a:t>
            </a:r>
            <a:r>
              <a:rPr sz="3200" spc="-15" dirty="0">
                <a:latin typeface="Verdana"/>
                <a:cs typeface="Verdana"/>
              </a:rPr>
              <a:t>.</a:t>
            </a:r>
            <a:endParaRPr sz="3200" dirty="0">
              <a:latin typeface="Verdana"/>
              <a:cs typeface="Verdana"/>
            </a:endParaRPr>
          </a:p>
          <a:p>
            <a:pPr marL="12700">
              <a:lnSpc>
                <a:spcPct val="100000"/>
              </a:lnSpc>
              <a:spcBef>
                <a:spcPts val="880"/>
              </a:spcBef>
            </a:pPr>
            <a:r>
              <a:rPr sz="2000" spc="-20" dirty="0">
                <a:latin typeface="Verdana"/>
                <a:cs typeface="Verdana"/>
              </a:rPr>
              <a:t>ex.</a:t>
            </a:r>
            <a:endParaRPr sz="2000" dirty="0">
              <a:latin typeface="Verdana"/>
              <a:cs typeface="Verdana"/>
            </a:endParaRPr>
          </a:p>
          <a:p>
            <a:pPr marL="12700">
              <a:lnSpc>
                <a:spcPct val="100000"/>
              </a:lnSpc>
              <a:spcBef>
                <a:spcPts val="470"/>
              </a:spcBef>
            </a:pPr>
            <a:r>
              <a:rPr sz="2000" i="1" spc="-15" dirty="0">
                <a:latin typeface="Verdana"/>
                <a:cs typeface="Verdana"/>
              </a:rPr>
              <a:t>define</a:t>
            </a:r>
            <a:endParaRPr sz="2000" dirty="0">
              <a:latin typeface="Verdana"/>
              <a:cs typeface="Verdana"/>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4.2.4</a:t>
            </a:r>
            <a:endParaRPr sz="3600">
              <a:latin typeface="Verdana"/>
              <a:cs typeface="Verdana"/>
            </a:endParaRPr>
          </a:p>
          <a:p>
            <a:pPr marL="106680">
              <a:lnSpc>
                <a:spcPct val="100000"/>
              </a:lnSpc>
            </a:pPr>
            <a:r>
              <a:rPr sz="3600" b="1" spc="-5" dirty="0">
                <a:solidFill>
                  <a:srgbClr val="FF0000"/>
                </a:solidFill>
                <a:latin typeface="Verdana"/>
                <a:cs typeface="Verdana"/>
              </a:rPr>
              <a:t>Keywor</a:t>
            </a:r>
            <a:r>
              <a:rPr sz="3600" b="1" dirty="0">
                <a:solidFill>
                  <a:srgbClr val="FF0000"/>
                </a:solidFill>
                <a:latin typeface="Verdana"/>
                <a:cs typeface="Verdana"/>
              </a:rPr>
              <a:t>d</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parameters</a:t>
            </a:r>
            <a:endParaRPr sz="3600">
              <a:latin typeface="Verdana"/>
              <a:cs typeface="Verdana"/>
            </a:endParaRPr>
          </a:p>
        </p:txBody>
      </p:sp>
      <p:sp>
        <p:nvSpPr>
          <p:cNvPr id="4" name="object 4"/>
          <p:cNvSpPr txBox="1"/>
          <p:nvPr/>
        </p:nvSpPr>
        <p:spPr>
          <a:xfrm>
            <a:off x="828935" y="4581125"/>
            <a:ext cx="2168525" cy="311150"/>
          </a:xfrm>
          <a:prstGeom prst="rect">
            <a:avLst/>
          </a:prstGeom>
        </p:spPr>
        <p:txBody>
          <a:bodyPr vert="horz" wrap="square" lIns="0" tIns="0" rIns="0" bIns="0" rtlCol="0">
            <a:spAutoFit/>
          </a:bodyPr>
          <a:lstStyle/>
          <a:p>
            <a:pPr marL="12700">
              <a:lnSpc>
                <a:spcPct val="100000"/>
              </a:lnSpc>
              <a:tabLst>
                <a:tab pos="1214755" algn="l"/>
              </a:tabLst>
            </a:pPr>
            <a:r>
              <a:rPr sz="2000" spc="-15" dirty="0">
                <a:solidFill>
                  <a:srgbClr val="00009A"/>
                </a:solidFill>
                <a:latin typeface="Verdana"/>
                <a:cs typeface="Verdana"/>
              </a:rPr>
              <a:t>RDBUFF	MACRO</a:t>
            </a:r>
            <a:endParaRPr sz="2000">
              <a:latin typeface="Verdana"/>
              <a:cs typeface="Verdana"/>
            </a:endParaRPr>
          </a:p>
        </p:txBody>
      </p:sp>
      <p:sp>
        <p:nvSpPr>
          <p:cNvPr id="5" name="object 5"/>
          <p:cNvSpPr txBox="1"/>
          <p:nvPr/>
        </p:nvSpPr>
        <p:spPr>
          <a:xfrm>
            <a:off x="3150254" y="4581125"/>
            <a:ext cx="5381625" cy="675640"/>
          </a:xfrm>
          <a:prstGeom prst="rect">
            <a:avLst/>
          </a:prstGeom>
        </p:spPr>
        <p:txBody>
          <a:bodyPr vert="horz" wrap="square" lIns="0" tIns="0" rIns="0" bIns="0" rtlCol="0">
            <a:spAutoFit/>
          </a:bodyPr>
          <a:lstStyle/>
          <a:p>
            <a:pPr marL="12700">
              <a:lnSpc>
                <a:spcPct val="100000"/>
              </a:lnSpc>
            </a:pPr>
            <a:r>
              <a:rPr sz="2000" spc="-15" dirty="0">
                <a:solidFill>
                  <a:srgbClr val="00009A"/>
                </a:solidFill>
                <a:latin typeface="Verdana"/>
                <a:cs typeface="Verdana"/>
              </a:rPr>
              <a:t>&amp;INDEV=F1,</a:t>
            </a:r>
            <a:r>
              <a:rPr sz="2000" spc="-5" dirty="0">
                <a:solidFill>
                  <a:srgbClr val="00009A"/>
                </a:solidFill>
                <a:latin typeface="Verdana"/>
                <a:cs typeface="Verdana"/>
              </a:rPr>
              <a:t> </a:t>
            </a:r>
            <a:r>
              <a:rPr sz="2000" spc="-15" dirty="0">
                <a:solidFill>
                  <a:srgbClr val="00009A"/>
                </a:solidFill>
                <a:latin typeface="Verdana"/>
                <a:cs typeface="Verdana"/>
              </a:rPr>
              <a:t>&amp;BUFADR=,</a:t>
            </a:r>
            <a:endParaRPr sz="2000">
              <a:latin typeface="Verdana"/>
              <a:cs typeface="Verdana"/>
            </a:endParaRPr>
          </a:p>
          <a:p>
            <a:pPr marL="268605">
              <a:lnSpc>
                <a:spcPct val="100000"/>
              </a:lnSpc>
              <a:spcBef>
                <a:spcPts val="470"/>
              </a:spcBef>
            </a:pPr>
            <a:r>
              <a:rPr sz="2000" spc="-15" dirty="0">
                <a:solidFill>
                  <a:srgbClr val="00009A"/>
                </a:solidFill>
                <a:latin typeface="Verdana"/>
                <a:cs typeface="Verdana"/>
              </a:rPr>
              <a:t>&amp;RECLTH=, &amp;EOR=04, &amp;MAXLTH=4096</a:t>
            </a:r>
            <a:endParaRPr sz="2000">
              <a:latin typeface="Verdana"/>
              <a:cs typeface="Verdana"/>
            </a:endParaRPr>
          </a:p>
        </p:txBody>
      </p:sp>
      <p:sp>
        <p:nvSpPr>
          <p:cNvPr id="6" name="object 6"/>
          <p:cNvSpPr txBox="1"/>
          <p:nvPr/>
        </p:nvSpPr>
        <p:spPr>
          <a:xfrm>
            <a:off x="828935" y="5311100"/>
            <a:ext cx="1049020" cy="675640"/>
          </a:xfrm>
          <a:prstGeom prst="rect">
            <a:avLst/>
          </a:prstGeom>
        </p:spPr>
        <p:txBody>
          <a:bodyPr vert="horz" wrap="square" lIns="0" tIns="0" rIns="0" bIns="0" rtlCol="0">
            <a:spAutoFit/>
          </a:bodyPr>
          <a:lstStyle/>
          <a:p>
            <a:pPr marL="12700">
              <a:lnSpc>
                <a:spcPct val="100000"/>
              </a:lnSpc>
            </a:pPr>
            <a:r>
              <a:rPr sz="2000" i="1" spc="-20" dirty="0">
                <a:latin typeface="Verdana"/>
                <a:cs typeface="Verdana"/>
              </a:rPr>
              <a:t>use</a:t>
            </a:r>
            <a:endParaRPr sz="2000">
              <a:latin typeface="Verdana"/>
              <a:cs typeface="Verdana"/>
            </a:endParaRPr>
          </a:p>
          <a:p>
            <a:pPr marL="12700">
              <a:lnSpc>
                <a:spcPct val="100000"/>
              </a:lnSpc>
              <a:spcBef>
                <a:spcPts val="470"/>
              </a:spcBef>
            </a:pPr>
            <a:r>
              <a:rPr sz="2000" spc="-20" dirty="0">
                <a:solidFill>
                  <a:srgbClr val="008000"/>
                </a:solidFill>
                <a:latin typeface="Verdana"/>
                <a:cs typeface="Verdana"/>
              </a:rPr>
              <a:t>RDBUFF</a:t>
            </a:r>
            <a:endParaRPr sz="2000">
              <a:latin typeface="Verdana"/>
              <a:cs typeface="Verdana"/>
            </a:endParaRPr>
          </a:p>
        </p:txBody>
      </p:sp>
      <p:sp>
        <p:nvSpPr>
          <p:cNvPr id="7" name="object 7"/>
          <p:cNvSpPr txBox="1"/>
          <p:nvPr/>
        </p:nvSpPr>
        <p:spPr>
          <a:xfrm>
            <a:off x="2030930" y="5676089"/>
            <a:ext cx="967740" cy="311150"/>
          </a:xfrm>
          <a:prstGeom prst="rect">
            <a:avLst/>
          </a:prstGeom>
        </p:spPr>
        <p:txBody>
          <a:bodyPr vert="horz" wrap="square" lIns="0" tIns="0" rIns="0" bIns="0" rtlCol="0">
            <a:spAutoFit/>
          </a:bodyPr>
          <a:lstStyle/>
          <a:p>
            <a:pPr marL="12700">
              <a:lnSpc>
                <a:spcPct val="100000"/>
              </a:lnSpc>
            </a:pPr>
            <a:r>
              <a:rPr sz="2000" spc="-15" dirty="0">
                <a:solidFill>
                  <a:srgbClr val="008000"/>
                </a:solidFill>
                <a:latin typeface="Verdana"/>
                <a:cs typeface="Verdana"/>
              </a:rPr>
              <a:t>MA</a:t>
            </a:r>
            <a:r>
              <a:rPr sz="2000" spc="-20" dirty="0">
                <a:solidFill>
                  <a:srgbClr val="008000"/>
                </a:solidFill>
                <a:latin typeface="Verdana"/>
                <a:cs typeface="Verdana"/>
              </a:rPr>
              <a:t>CRO</a:t>
            </a:r>
            <a:endParaRPr sz="2000">
              <a:latin typeface="Verdana"/>
              <a:cs typeface="Verdana"/>
            </a:endParaRPr>
          </a:p>
        </p:txBody>
      </p:sp>
      <p:sp>
        <p:nvSpPr>
          <p:cNvPr id="8" name="object 8"/>
          <p:cNvSpPr txBox="1"/>
          <p:nvPr/>
        </p:nvSpPr>
        <p:spPr>
          <a:xfrm>
            <a:off x="3149949" y="5615129"/>
            <a:ext cx="4702175" cy="737235"/>
          </a:xfrm>
          <a:prstGeom prst="rect">
            <a:avLst/>
          </a:prstGeom>
        </p:spPr>
        <p:txBody>
          <a:bodyPr vert="horz" wrap="square" lIns="0" tIns="0" rIns="0" bIns="0" rtlCol="0">
            <a:spAutoFit/>
          </a:bodyPr>
          <a:lstStyle/>
          <a:p>
            <a:pPr marL="1009650" marR="6350" indent="-997585">
              <a:lnSpc>
                <a:spcPct val="120000"/>
              </a:lnSpc>
            </a:pPr>
            <a:r>
              <a:rPr sz="2000" spc="-15" dirty="0">
                <a:solidFill>
                  <a:srgbClr val="5E93C9"/>
                </a:solidFill>
                <a:latin typeface="Verdana"/>
                <a:cs typeface="Verdana"/>
              </a:rPr>
              <a:t>BUFAD</a:t>
            </a:r>
            <a:r>
              <a:rPr sz="2000" spc="-20" dirty="0">
                <a:solidFill>
                  <a:srgbClr val="5E93C9"/>
                </a:solidFill>
                <a:latin typeface="Verdana"/>
                <a:cs typeface="Verdana"/>
              </a:rPr>
              <a:t>R</a:t>
            </a:r>
            <a:r>
              <a:rPr sz="2000" spc="-25" dirty="0">
                <a:solidFill>
                  <a:srgbClr val="008000"/>
                </a:solidFill>
                <a:latin typeface="Verdana"/>
                <a:cs typeface="Verdana"/>
              </a:rPr>
              <a:t>=</a:t>
            </a:r>
            <a:r>
              <a:rPr sz="2000" spc="-15" dirty="0">
                <a:solidFill>
                  <a:srgbClr val="FF0000"/>
                </a:solidFill>
                <a:latin typeface="Verdana"/>
                <a:cs typeface="Verdana"/>
              </a:rPr>
              <a:t>BUFFER</a:t>
            </a:r>
            <a:r>
              <a:rPr sz="2000" spc="-10" dirty="0">
                <a:solidFill>
                  <a:srgbClr val="008000"/>
                </a:solidFill>
                <a:latin typeface="Verdana"/>
                <a:cs typeface="Verdana"/>
              </a:rPr>
              <a:t>,</a:t>
            </a:r>
            <a:r>
              <a:rPr sz="2000" spc="-15" dirty="0">
                <a:solidFill>
                  <a:srgbClr val="008000"/>
                </a:solidFill>
                <a:latin typeface="Verdana"/>
                <a:cs typeface="Verdana"/>
              </a:rPr>
              <a:t> </a:t>
            </a:r>
            <a:r>
              <a:rPr sz="2000" spc="-15" dirty="0">
                <a:solidFill>
                  <a:srgbClr val="5E93C9"/>
                </a:solidFill>
                <a:latin typeface="Verdana"/>
                <a:cs typeface="Verdana"/>
              </a:rPr>
              <a:t>RECLT</a:t>
            </a:r>
            <a:r>
              <a:rPr sz="2000" spc="-20" dirty="0">
                <a:solidFill>
                  <a:srgbClr val="5E93C9"/>
                </a:solidFill>
                <a:latin typeface="Verdana"/>
                <a:cs typeface="Verdana"/>
              </a:rPr>
              <a:t>H</a:t>
            </a:r>
            <a:r>
              <a:rPr sz="2000" spc="-20" dirty="0">
                <a:solidFill>
                  <a:srgbClr val="008000"/>
                </a:solidFill>
                <a:latin typeface="Verdana"/>
                <a:cs typeface="Verdana"/>
              </a:rPr>
              <a:t>=</a:t>
            </a:r>
            <a:r>
              <a:rPr sz="2000" spc="-15" dirty="0">
                <a:solidFill>
                  <a:srgbClr val="FF0000"/>
                </a:solidFill>
                <a:latin typeface="Verdana"/>
                <a:cs typeface="Verdana"/>
              </a:rPr>
              <a:t>LENGTH</a:t>
            </a:r>
            <a:r>
              <a:rPr sz="2000" spc="-10" dirty="0">
                <a:solidFill>
                  <a:srgbClr val="FF0000"/>
                </a:solidFill>
                <a:latin typeface="Verdana"/>
                <a:cs typeface="Verdana"/>
              </a:rPr>
              <a:t> </a:t>
            </a:r>
            <a:r>
              <a:rPr sz="2000" spc="-10" dirty="0">
                <a:latin typeface="Verdana"/>
                <a:cs typeface="Verdana"/>
              </a:rPr>
              <a:t>Fig</a:t>
            </a:r>
            <a:r>
              <a:rPr sz="2000" spc="5" dirty="0">
                <a:latin typeface="Verdana"/>
                <a:cs typeface="Verdana"/>
              </a:rPr>
              <a:t> </a:t>
            </a:r>
            <a:r>
              <a:rPr sz="2000" spc="-15" dirty="0">
                <a:latin typeface="Verdana"/>
                <a:cs typeface="Verdana"/>
              </a:rPr>
              <a:t>4.10</a:t>
            </a:r>
            <a:endParaRPr sz="2000">
              <a:latin typeface="Verdana"/>
              <a:cs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28935" y="1789176"/>
            <a:ext cx="8131809" cy="2737485"/>
          </a:xfrm>
          <a:prstGeom prst="rect">
            <a:avLst/>
          </a:prstGeom>
        </p:spPr>
        <p:txBody>
          <a:bodyPr vert="horz" wrap="square" lIns="0" tIns="0" rIns="0" bIns="0" rtlCol="0">
            <a:spAutoFit/>
          </a:bodyPr>
          <a:lstStyle/>
          <a:p>
            <a:pPr marL="88900" marR="6350">
              <a:lnSpc>
                <a:spcPct val="100000"/>
              </a:lnSpc>
            </a:pPr>
            <a:r>
              <a:rPr sz="3200" spc="-20" dirty="0">
                <a:latin typeface="Verdana"/>
                <a:cs typeface="Verdana"/>
              </a:rPr>
              <a:t>Using keyword parameters, each argument values </a:t>
            </a:r>
            <a:r>
              <a:rPr sz="3200" spc="-15" dirty="0">
                <a:latin typeface="Verdana"/>
                <a:cs typeface="Verdana"/>
              </a:rPr>
              <a:t>is </a:t>
            </a:r>
            <a:r>
              <a:rPr sz="3200" spc="-20" dirty="0">
                <a:latin typeface="Verdana"/>
                <a:cs typeface="Verdana"/>
              </a:rPr>
              <a:t>written with a</a:t>
            </a:r>
            <a:r>
              <a:rPr sz="3200" spc="-15" dirty="0">
                <a:latin typeface="Verdana"/>
                <a:cs typeface="Verdana"/>
              </a:rPr>
              <a:t> </a:t>
            </a:r>
            <a:r>
              <a:rPr sz="3200" spc="-20" dirty="0">
                <a:solidFill>
                  <a:srgbClr val="FF0000"/>
                </a:solidFill>
                <a:latin typeface="Verdana"/>
                <a:cs typeface="Verdana"/>
              </a:rPr>
              <a:t>keyword</a:t>
            </a:r>
            <a:r>
              <a:rPr sz="3200" spc="-5" dirty="0">
                <a:solidFill>
                  <a:srgbClr val="FF0000"/>
                </a:solidFill>
                <a:latin typeface="Verdana"/>
                <a:cs typeface="Verdana"/>
              </a:rPr>
              <a:t> </a:t>
            </a:r>
            <a:r>
              <a:rPr sz="3200" spc="-20" dirty="0">
                <a:latin typeface="Verdana"/>
                <a:cs typeface="Verdana"/>
              </a:rPr>
              <a:t>that</a:t>
            </a:r>
            <a:r>
              <a:rPr sz="3200" spc="-5" dirty="0">
                <a:latin typeface="Verdana"/>
                <a:cs typeface="Verdana"/>
              </a:rPr>
              <a:t> </a:t>
            </a:r>
            <a:r>
              <a:rPr sz="3200" spc="-25" dirty="0">
                <a:latin typeface="Verdana"/>
                <a:cs typeface="Verdana"/>
              </a:rPr>
              <a:t>names</a:t>
            </a:r>
            <a:r>
              <a:rPr sz="3200" spc="-5" dirty="0">
                <a:latin typeface="Verdana"/>
                <a:cs typeface="Verdana"/>
              </a:rPr>
              <a:t> </a:t>
            </a:r>
            <a:r>
              <a:rPr sz="3200" spc="-20" dirty="0">
                <a:latin typeface="Verdana"/>
                <a:cs typeface="Verdana"/>
              </a:rPr>
              <a:t>the</a:t>
            </a:r>
            <a:r>
              <a:rPr sz="3200" spc="-5" dirty="0">
                <a:latin typeface="Verdana"/>
                <a:cs typeface="Verdana"/>
              </a:rPr>
              <a:t> </a:t>
            </a:r>
            <a:r>
              <a:rPr sz="3200" spc="-20" dirty="0">
                <a:latin typeface="Verdana"/>
                <a:cs typeface="Verdana"/>
              </a:rPr>
              <a:t>corresponding</a:t>
            </a:r>
            <a:r>
              <a:rPr sz="3200" spc="-15" dirty="0">
                <a:latin typeface="Verdana"/>
                <a:cs typeface="Verdana"/>
              </a:rPr>
              <a:t> </a:t>
            </a:r>
            <a:r>
              <a:rPr sz="3200" spc="-20" dirty="0">
                <a:solidFill>
                  <a:srgbClr val="5E93C9"/>
                </a:solidFill>
                <a:latin typeface="Verdana"/>
                <a:cs typeface="Verdana"/>
              </a:rPr>
              <a:t>paramete</a:t>
            </a:r>
            <a:r>
              <a:rPr sz="3200" spc="-30" dirty="0">
                <a:solidFill>
                  <a:srgbClr val="5E93C9"/>
                </a:solidFill>
                <a:latin typeface="Verdana"/>
                <a:cs typeface="Verdana"/>
              </a:rPr>
              <a:t>r</a:t>
            </a:r>
            <a:r>
              <a:rPr sz="3200" spc="-15" dirty="0">
                <a:latin typeface="Verdana"/>
                <a:cs typeface="Verdana"/>
              </a:rPr>
              <a:t>.</a:t>
            </a:r>
            <a:endParaRPr sz="3200" dirty="0">
              <a:latin typeface="Verdana"/>
              <a:cs typeface="Verdana"/>
            </a:endParaRPr>
          </a:p>
          <a:p>
            <a:pPr marL="12700">
              <a:lnSpc>
                <a:spcPct val="100000"/>
              </a:lnSpc>
              <a:spcBef>
                <a:spcPts val="880"/>
              </a:spcBef>
            </a:pPr>
            <a:r>
              <a:rPr sz="2000" spc="-20" dirty="0">
                <a:latin typeface="Verdana"/>
                <a:cs typeface="Verdana"/>
              </a:rPr>
              <a:t>ex.</a:t>
            </a:r>
            <a:endParaRPr sz="2000" dirty="0">
              <a:latin typeface="Verdana"/>
              <a:cs typeface="Verdana"/>
            </a:endParaRPr>
          </a:p>
          <a:p>
            <a:pPr marL="12700">
              <a:lnSpc>
                <a:spcPct val="100000"/>
              </a:lnSpc>
              <a:spcBef>
                <a:spcPts val="470"/>
              </a:spcBef>
            </a:pPr>
            <a:r>
              <a:rPr sz="2000" i="1" spc="-15" dirty="0">
                <a:latin typeface="Verdana"/>
                <a:cs typeface="Verdana"/>
              </a:rPr>
              <a:t>define</a:t>
            </a:r>
            <a:endParaRPr sz="2000" dirty="0">
              <a:latin typeface="Verdana"/>
              <a:cs typeface="Verdana"/>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4.2.4</a:t>
            </a:r>
            <a:endParaRPr sz="3600" dirty="0">
              <a:latin typeface="Verdana"/>
              <a:cs typeface="Verdana"/>
            </a:endParaRPr>
          </a:p>
          <a:p>
            <a:pPr marL="106680">
              <a:lnSpc>
                <a:spcPct val="100000"/>
              </a:lnSpc>
            </a:pPr>
            <a:r>
              <a:rPr sz="3600" b="1" spc="-5" dirty="0">
                <a:solidFill>
                  <a:srgbClr val="FF0000"/>
                </a:solidFill>
                <a:latin typeface="Verdana"/>
                <a:cs typeface="Verdana"/>
              </a:rPr>
              <a:t>Keywor</a:t>
            </a:r>
            <a:r>
              <a:rPr sz="3600" b="1" dirty="0">
                <a:solidFill>
                  <a:srgbClr val="FF0000"/>
                </a:solidFill>
                <a:latin typeface="Verdana"/>
                <a:cs typeface="Verdana"/>
              </a:rPr>
              <a:t>d</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parameters</a:t>
            </a:r>
            <a:endParaRPr sz="3600" dirty="0">
              <a:latin typeface="Verdana"/>
              <a:cs typeface="Verdana"/>
            </a:endParaRPr>
          </a:p>
        </p:txBody>
      </p:sp>
      <p:sp>
        <p:nvSpPr>
          <p:cNvPr id="4" name="object 4"/>
          <p:cNvSpPr txBox="1"/>
          <p:nvPr/>
        </p:nvSpPr>
        <p:spPr>
          <a:xfrm>
            <a:off x="828935" y="4581125"/>
            <a:ext cx="2168525" cy="311150"/>
          </a:xfrm>
          <a:prstGeom prst="rect">
            <a:avLst/>
          </a:prstGeom>
        </p:spPr>
        <p:txBody>
          <a:bodyPr vert="horz" wrap="square" lIns="0" tIns="0" rIns="0" bIns="0" rtlCol="0">
            <a:spAutoFit/>
          </a:bodyPr>
          <a:lstStyle/>
          <a:p>
            <a:pPr marL="12700">
              <a:lnSpc>
                <a:spcPct val="100000"/>
              </a:lnSpc>
              <a:tabLst>
                <a:tab pos="1214755" algn="l"/>
              </a:tabLst>
            </a:pPr>
            <a:r>
              <a:rPr sz="2000" spc="-15" dirty="0">
                <a:solidFill>
                  <a:srgbClr val="00009A"/>
                </a:solidFill>
                <a:latin typeface="Verdana"/>
                <a:cs typeface="Verdana"/>
              </a:rPr>
              <a:t>RDBUFF	MACRO</a:t>
            </a:r>
            <a:endParaRPr sz="2000">
              <a:latin typeface="Verdana"/>
              <a:cs typeface="Verdana"/>
            </a:endParaRPr>
          </a:p>
        </p:txBody>
      </p:sp>
      <p:sp>
        <p:nvSpPr>
          <p:cNvPr id="5" name="object 5"/>
          <p:cNvSpPr txBox="1"/>
          <p:nvPr/>
        </p:nvSpPr>
        <p:spPr>
          <a:xfrm>
            <a:off x="3150254" y="4581125"/>
            <a:ext cx="5381625" cy="675640"/>
          </a:xfrm>
          <a:prstGeom prst="rect">
            <a:avLst/>
          </a:prstGeom>
        </p:spPr>
        <p:txBody>
          <a:bodyPr vert="horz" wrap="square" lIns="0" tIns="0" rIns="0" bIns="0" rtlCol="0">
            <a:spAutoFit/>
          </a:bodyPr>
          <a:lstStyle/>
          <a:p>
            <a:pPr marL="12700">
              <a:lnSpc>
                <a:spcPct val="100000"/>
              </a:lnSpc>
            </a:pPr>
            <a:r>
              <a:rPr sz="2000" spc="-15" dirty="0">
                <a:solidFill>
                  <a:srgbClr val="00009A"/>
                </a:solidFill>
                <a:latin typeface="Verdana"/>
                <a:cs typeface="Verdana"/>
              </a:rPr>
              <a:t>&amp;INDEV=F1,</a:t>
            </a:r>
            <a:r>
              <a:rPr sz="2000" spc="-5" dirty="0">
                <a:solidFill>
                  <a:srgbClr val="00009A"/>
                </a:solidFill>
                <a:latin typeface="Verdana"/>
                <a:cs typeface="Verdana"/>
              </a:rPr>
              <a:t> </a:t>
            </a:r>
            <a:r>
              <a:rPr sz="2000" spc="-15" dirty="0">
                <a:solidFill>
                  <a:srgbClr val="00009A"/>
                </a:solidFill>
                <a:latin typeface="Verdana"/>
                <a:cs typeface="Verdana"/>
              </a:rPr>
              <a:t>&amp;BUFADR=,</a:t>
            </a:r>
            <a:endParaRPr sz="2000">
              <a:latin typeface="Verdana"/>
              <a:cs typeface="Verdana"/>
            </a:endParaRPr>
          </a:p>
          <a:p>
            <a:pPr marL="268605">
              <a:lnSpc>
                <a:spcPct val="100000"/>
              </a:lnSpc>
              <a:spcBef>
                <a:spcPts val="470"/>
              </a:spcBef>
            </a:pPr>
            <a:r>
              <a:rPr sz="2000" spc="-15" dirty="0">
                <a:solidFill>
                  <a:srgbClr val="00009A"/>
                </a:solidFill>
                <a:latin typeface="Verdana"/>
                <a:cs typeface="Verdana"/>
              </a:rPr>
              <a:t>&amp;RECLTH=, &amp;EOR=04, &amp;MAXLTH=4096</a:t>
            </a:r>
            <a:endParaRPr sz="2000">
              <a:latin typeface="Verdana"/>
              <a:cs typeface="Verdana"/>
            </a:endParaRPr>
          </a:p>
        </p:txBody>
      </p:sp>
      <p:sp>
        <p:nvSpPr>
          <p:cNvPr id="6" name="object 6"/>
          <p:cNvSpPr txBox="1"/>
          <p:nvPr/>
        </p:nvSpPr>
        <p:spPr>
          <a:xfrm>
            <a:off x="828935" y="5311100"/>
            <a:ext cx="1049020" cy="675640"/>
          </a:xfrm>
          <a:prstGeom prst="rect">
            <a:avLst/>
          </a:prstGeom>
        </p:spPr>
        <p:txBody>
          <a:bodyPr vert="horz" wrap="square" lIns="0" tIns="0" rIns="0" bIns="0" rtlCol="0">
            <a:spAutoFit/>
          </a:bodyPr>
          <a:lstStyle/>
          <a:p>
            <a:pPr marL="12700">
              <a:lnSpc>
                <a:spcPct val="100000"/>
              </a:lnSpc>
            </a:pPr>
            <a:r>
              <a:rPr sz="2000" i="1" spc="-20" dirty="0">
                <a:latin typeface="Verdana"/>
                <a:cs typeface="Verdana"/>
              </a:rPr>
              <a:t>use</a:t>
            </a:r>
            <a:endParaRPr sz="2000">
              <a:latin typeface="Verdana"/>
              <a:cs typeface="Verdana"/>
            </a:endParaRPr>
          </a:p>
          <a:p>
            <a:pPr marL="12700">
              <a:lnSpc>
                <a:spcPct val="100000"/>
              </a:lnSpc>
              <a:spcBef>
                <a:spcPts val="470"/>
              </a:spcBef>
            </a:pPr>
            <a:r>
              <a:rPr sz="2000" spc="-20" dirty="0">
                <a:solidFill>
                  <a:srgbClr val="008000"/>
                </a:solidFill>
                <a:latin typeface="Verdana"/>
                <a:cs typeface="Verdana"/>
              </a:rPr>
              <a:t>RDBUFF</a:t>
            </a:r>
            <a:endParaRPr sz="2000">
              <a:latin typeface="Verdana"/>
              <a:cs typeface="Verdana"/>
            </a:endParaRPr>
          </a:p>
        </p:txBody>
      </p:sp>
      <p:sp>
        <p:nvSpPr>
          <p:cNvPr id="7" name="object 7"/>
          <p:cNvSpPr txBox="1"/>
          <p:nvPr/>
        </p:nvSpPr>
        <p:spPr>
          <a:xfrm>
            <a:off x="2030930" y="5676089"/>
            <a:ext cx="967740" cy="311150"/>
          </a:xfrm>
          <a:prstGeom prst="rect">
            <a:avLst/>
          </a:prstGeom>
        </p:spPr>
        <p:txBody>
          <a:bodyPr vert="horz" wrap="square" lIns="0" tIns="0" rIns="0" bIns="0" rtlCol="0">
            <a:spAutoFit/>
          </a:bodyPr>
          <a:lstStyle/>
          <a:p>
            <a:pPr marL="12700">
              <a:lnSpc>
                <a:spcPct val="100000"/>
              </a:lnSpc>
            </a:pPr>
            <a:r>
              <a:rPr sz="2000" spc="-15" dirty="0">
                <a:solidFill>
                  <a:srgbClr val="008000"/>
                </a:solidFill>
                <a:latin typeface="Verdana"/>
                <a:cs typeface="Verdana"/>
              </a:rPr>
              <a:t>MA</a:t>
            </a:r>
            <a:r>
              <a:rPr sz="2000" spc="-20" dirty="0">
                <a:solidFill>
                  <a:srgbClr val="008000"/>
                </a:solidFill>
                <a:latin typeface="Verdana"/>
                <a:cs typeface="Verdana"/>
              </a:rPr>
              <a:t>CRO</a:t>
            </a:r>
            <a:endParaRPr sz="2000">
              <a:latin typeface="Verdana"/>
              <a:cs typeface="Verdana"/>
            </a:endParaRPr>
          </a:p>
        </p:txBody>
      </p:sp>
      <p:sp>
        <p:nvSpPr>
          <p:cNvPr id="8" name="object 8"/>
          <p:cNvSpPr txBox="1"/>
          <p:nvPr/>
        </p:nvSpPr>
        <p:spPr>
          <a:xfrm>
            <a:off x="3149949" y="5615129"/>
            <a:ext cx="4702175" cy="737235"/>
          </a:xfrm>
          <a:prstGeom prst="rect">
            <a:avLst/>
          </a:prstGeom>
        </p:spPr>
        <p:txBody>
          <a:bodyPr vert="horz" wrap="square" lIns="0" tIns="0" rIns="0" bIns="0" rtlCol="0">
            <a:spAutoFit/>
          </a:bodyPr>
          <a:lstStyle/>
          <a:p>
            <a:pPr marL="1009650" marR="6350" indent="-997585">
              <a:lnSpc>
                <a:spcPct val="120000"/>
              </a:lnSpc>
            </a:pPr>
            <a:r>
              <a:rPr sz="2000" spc="-15" dirty="0">
                <a:solidFill>
                  <a:srgbClr val="5E93C9"/>
                </a:solidFill>
                <a:latin typeface="Verdana"/>
                <a:cs typeface="Verdana"/>
              </a:rPr>
              <a:t>BUFAD</a:t>
            </a:r>
            <a:r>
              <a:rPr sz="2000" spc="-20" dirty="0">
                <a:solidFill>
                  <a:srgbClr val="5E93C9"/>
                </a:solidFill>
                <a:latin typeface="Verdana"/>
                <a:cs typeface="Verdana"/>
              </a:rPr>
              <a:t>R</a:t>
            </a:r>
            <a:r>
              <a:rPr sz="2000" spc="-25" dirty="0">
                <a:solidFill>
                  <a:srgbClr val="008000"/>
                </a:solidFill>
                <a:latin typeface="Verdana"/>
                <a:cs typeface="Verdana"/>
              </a:rPr>
              <a:t>=</a:t>
            </a:r>
            <a:r>
              <a:rPr sz="2000" spc="-15" dirty="0">
                <a:solidFill>
                  <a:srgbClr val="FF0000"/>
                </a:solidFill>
                <a:latin typeface="Verdana"/>
                <a:cs typeface="Verdana"/>
              </a:rPr>
              <a:t>BUFFER</a:t>
            </a:r>
            <a:r>
              <a:rPr sz="2000" spc="-10" dirty="0">
                <a:solidFill>
                  <a:srgbClr val="008000"/>
                </a:solidFill>
                <a:latin typeface="Verdana"/>
                <a:cs typeface="Verdana"/>
              </a:rPr>
              <a:t>,</a:t>
            </a:r>
            <a:r>
              <a:rPr sz="2000" spc="-15" dirty="0">
                <a:solidFill>
                  <a:srgbClr val="008000"/>
                </a:solidFill>
                <a:latin typeface="Verdana"/>
                <a:cs typeface="Verdana"/>
              </a:rPr>
              <a:t> </a:t>
            </a:r>
            <a:r>
              <a:rPr sz="2000" spc="-15" dirty="0">
                <a:solidFill>
                  <a:srgbClr val="5E93C9"/>
                </a:solidFill>
                <a:latin typeface="Verdana"/>
                <a:cs typeface="Verdana"/>
              </a:rPr>
              <a:t>RECLT</a:t>
            </a:r>
            <a:r>
              <a:rPr sz="2000" spc="-20" dirty="0">
                <a:solidFill>
                  <a:srgbClr val="5E93C9"/>
                </a:solidFill>
                <a:latin typeface="Verdana"/>
                <a:cs typeface="Verdana"/>
              </a:rPr>
              <a:t>H</a:t>
            </a:r>
            <a:r>
              <a:rPr sz="2000" spc="-20" dirty="0">
                <a:solidFill>
                  <a:srgbClr val="008000"/>
                </a:solidFill>
                <a:latin typeface="Verdana"/>
                <a:cs typeface="Verdana"/>
              </a:rPr>
              <a:t>=</a:t>
            </a:r>
            <a:r>
              <a:rPr sz="2000" spc="-15" dirty="0">
                <a:solidFill>
                  <a:srgbClr val="FF0000"/>
                </a:solidFill>
                <a:latin typeface="Verdana"/>
                <a:cs typeface="Verdana"/>
              </a:rPr>
              <a:t>LENGTH</a:t>
            </a:r>
            <a:r>
              <a:rPr sz="2000" spc="-10" dirty="0">
                <a:solidFill>
                  <a:srgbClr val="FF0000"/>
                </a:solidFill>
                <a:latin typeface="Verdana"/>
                <a:cs typeface="Verdana"/>
              </a:rPr>
              <a:t> </a:t>
            </a:r>
            <a:r>
              <a:rPr sz="2000" spc="-10" dirty="0">
                <a:latin typeface="Verdana"/>
                <a:cs typeface="Verdana"/>
              </a:rPr>
              <a:t>Fig</a:t>
            </a:r>
            <a:r>
              <a:rPr sz="2000" spc="5" dirty="0">
                <a:latin typeface="Verdana"/>
                <a:cs typeface="Verdana"/>
              </a:rPr>
              <a:t> </a:t>
            </a:r>
            <a:r>
              <a:rPr sz="2000" spc="-15" dirty="0">
                <a:latin typeface="Verdana"/>
                <a:cs typeface="Verdana"/>
              </a:rPr>
              <a:t>4.10</a:t>
            </a:r>
            <a:endParaRPr sz="2000">
              <a:latin typeface="Verdana"/>
              <a:cs typeface="Verdana"/>
            </a:endParaRPr>
          </a:p>
        </p:txBody>
      </p:sp>
    </p:spTree>
    <p:extLst>
      <p:ext uri="{BB962C8B-B14F-4D97-AF65-F5344CB8AC3E}">
        <p14:creationId xmlns:p14="http://schemas.microsoft.com/office/powerpoint/2010/main" val="1256816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484376"/>
            <a:ext cx="8420620" cy="3170099"/>
          </a:xfrm>
        </p:spPr>
        <p:txBody>
          <a:bodyPr/>
          <a:lstStyle/>
          <a:p>
            <a:r>
              <a:rPr lang="zh-TW" altLang="en-US" sz="2600" spc="-5" dirty="0" smtClean="0">
                <a:solidFill>
                  <a:schemeClr val="tx1"/>
                </a:solidFill>
              </a:rPr>
              <a:t>　　</a:t>
            </a:r>
            <a:r>
              <a:rPr lang="en-US" altLang="zh-TW" sz="2600" spc="-5" dirty="0" smtClean="0">
                <a:solidFill>
                  <a:schemeClr val="tx1"/>
                </a:solidFill>
              </a:rPr>
              <a:t>The algorithm presented in Fig. 4.5 does not work properly if a macro</a:t>
            </a:r>
          </a:p>
          <a:p>
            <a:endParaRPr lang="en-US" altLang="zh-TW" sz="800" spc="-5" dirty="0" smtClean="0">
              <a:solidFill>
                <a:schemeClr val="tx1"/>
              </a:solidFill>
            </a:endParaRPr>
          </a:p>
          <a:p>
            <a:r>
              <a:rPr lang="zh-TW" altLang="en-US" sz="2600" spc="-5" dirty="0" smtClean="0">
                <a:solidFill>
                  <a:schemeClr val="tx1"/>
                </a:solidFill>
              </a:rPr>
              <a:t>　</a:t>
            </a:r>
            <a:r>
              <a:rPr lang="en-US" altLang="zh-TW" sz="2600" spc="-5" dirty="0" smtClean="0">
                <a:solidFill>
                  <a:schemeClr val="tx2">
                    <a:lumMod val="75000"/>
                  </a:schemeClr>
                </a:solidFill>
              </a:rPr>
              <a:t>RDBUFF	BUFADR=BUFFER, RECLTH=LENGTH</a:t>
            </a:r>
          </a:p>
          <a:p>
            <a:endParaRPr lang="en-US" altLang="zh-TW" sz="800" spc="-5" dirty="0" smtClean="0">
              <a:solidFill>
                <a:schemeClr val="tx2">
                  <a:lumMod val="75000"/>
                </a:schemeClr>
              </a:solidFill>
            </a:endParaRPr>
          </a:p>
          <a:p>
            <a:r>
              <a:rPr lang="zh-TW" altLang="en-US" sz="2600" spc="-5" dirty="0" smtClean="0">
                <a:solidFill>
                  <a:schemeClr val="tx2">
                    <a:lumMod val="75000"/>
                  </a:schemeClr>
                </a:solidFill>
              </a:rPr>
              <a:t>　</a:t>
            </a:r>
            <a:r>
              <a:rPr lang="en-US" altLang="zh-TW" sz="2600" spc="-5" dirty="0" smtClean="0">
                <a:solidFill>
                  <a:schemeClr val="tx2">
                    <a:lumMod val="75000"/>
                  </a:schemeClr>
                </a:solidFill>
              </a:rPr>
              <a:t>RDBUFF  RECLTH=LENTH, BUFADR=BUFFER,   </a:t>
            </a:r>
          </a:p>
          <a:p>
            <a:pPr>
              <a:tabLst>
                <a:tab pos="1882775" algn="l"/>
              </a:tabLst>
            </a:pPr>
            <a:r>
              <a:rPr lang="zh-TW" altLang="en-US" sz="2600" spc="-5" dirty="0" smtClean="0">
                <a:solidFill>
                  <a:schemeClr val="tx2">
                    <a:lumMod val="75000"/>
                  </a:schemeClr>
                </a:solidFill>
              </a:rPr>
              <a:t>　　　　　  </a:t>
            </a:r>
            <a:r>
              <a:rPr lang="en-US" altLang="zh-TW" sz="2600" spc="-5" dirty="0" smtClean="0">
                <a:solidFill>
                  <a:schemeClr val="tx2">
                    <a:lumMod val="75000"/>
                  </a:schemeClr>
                </a:solidFill>
              </a:rPr>
              <a:t>EOR=, INDEV=F3</a:t>
            </a:r>
          </a:p>
          <a:p>
            <a:pPr>
              <a:tabLst>
                <a:tab pos="1882775" algn="l"/>
              </a:tabLst>
            </a:pPr>
            <a:endParaRPr lang="en-US" altLang="zh-TW" sz="800" spc="-5" dirty="0" smtClean="0">
              <a:solidFill>
                <a:schemeClr val="tx2">
                  <a:lumMod val="75000"/>
                </a:schemeClr>
              </a:solidFill>
            </a:endParaRPr>
          </a:p>
          <a:p>
            <a:pPr>
              <a:tabLst>
                <a:tab pos="1882775" algn="l"/>
              </a:tabLst>
            </a:pPr>
            <a:r>
              <a:rPr lang="en-US" altLang="zh-TW" sz="2600" spc="-5" dirty="0" smtClean="0">
                <a:solidFill>
                  <a:schemeClr val="tx1"/>
                </a:solidFill>
              </a:rPr>
              <a:t>desirable to allow macros to be used in this way, possibilities for the solution of these problems.</a:t>
            </a:r>
            <a:endParaRPr lang="zh-TW" altLang="en-US" sz="2600" dirty="0">
              <a:solidFill>
                <a:schemeClr val="tx1"/>
              </a:solidFill>
            </a:endParaRPr>
          </a:p>
        </p:txBody>
      </p:sp>
      <p:sp>
        <p:nvSpPr>
          <p:cNvPr id="4" name="object 3"/>
          <p:cNvSpPr txBox="1">
            <a:spLocks noGrp="1"/>
          </p:cNvSpPr>
          <p:nvPr>
            <p:ph type="title"/>
          </p:nvPr>
        </p:nvSpPr>
        <p:spPr>
          <a:xfrm>
            <a:off x="353449" y="295132"/>
            <a:ext cx="8411700" cy="1107996"/>
          </a:xfrm>
          <a:prstGeom prst="rect">
            <a:avLst/>
          </a:prstGeom>
        </p:spPr>
        <p:txBody>
          <a:bodyPr vert="horz" wrap="square" lIns="0" tIns="0" rIns="0" bIns="0" rtlCol="0">
            <a:spAutoFit/>
          </a:bodyPr>
          <a:lstStyle/>
          <a:p>
            <a:pPr marL="106680">
              <a:lnSpc>
                <a:spcPct val="100000"/>
              </a:lnSpc>
            </a:pPr>
            <a:r>
              <a:rPr sz="3600" b="1" dirty="0" smtClean="0">
                <a:solidFill>
                  <a:srgbClr val="FF0000"/>
                </a:solidFill>
                <a:latin typeface="Verdana"/>
                <a:cs typeface="Verdana"/>
              </a:rPr>
              <a:t>4.</a:t>
            </a:r>
            <a:r>
              <a:rPr lang="en-US" sz="3600" b="1" dirty="0" smtClean="0">
                <a:solidFill>
                  <a:srgbClr val="FF0000"/>
                </a:solidFill>
                <a:latin typeface="Verdana"/>
                <a:cs typeface="Verdana"/>
              </a:rPr>
              <a:t>3 </a:t>
            </a:r>
            <a:r>
              <a:rPr lang="en-US" sz="3600" b="1" spc="-5" dirty="0" smtClean="0">
                <a:solidFill>
                  <a:srgbClr val="FF0000"/>
                </a:solidFill>
                <a:latin typeface="Verdana"/>
                <a:cs typeface="Verdana"/>
              </a:rPr>
              <a:t>M</a:t>
            </a:r>
            <a:r>
              <a:rPr sz="3600" b="1" spc="-5" dirty="0" smtClean="0">
                <a:solidFill>
                  <a:srgbClr val="FF0000"/>
                </a:solidFill>
                <a:latin typeface="Verdana"/>
                <a:cs typeface="Verdana"/>
              </a:rPr>
              <a:t>acr</a:t>
            </a:r>
            <a:r>
              <a:rPr sz="3600" b="1" dirty="0" smtClean="0">
                <a:solidFill>
                  <a:srgbClr val="FF0000"/>
                </a:solidFill>
                <a:latin typeface="Verdana"/>
                <a:cs typeface="Verdana"/>
              </a:rPr>
              <a:t>o</a:t>
            </a:r>
            <a:r>
              <a:rPr sz="3600" b="1" spc="-5" dirty="0" smtClean="0">
                <a:solidFill>
                  <a:srgbClr val="FF0000"/>
                </a:solidFill>
                <a:latin typeface="Verdana"/>
                <a:cs typeface="Verdana"/>
              </a:rPr>
              <a:t> parameters</a:t>
            </a:r>
            <a:r>
              <a:rPr lang="en-US" sz="3600" b="1" spc="-5" dirty="0" smtClean="0">
                <a:solidFill>
                  <a:srgbClr val="FF0000"/>
                </a:solidFill>
                <a:latin typeface="Verdana"/>
                <a:cs typeface="Verdana"/>
              </a:rPr>
              <a:t> </a:t>
            </a:r>
            <a:br>
              <a:rPr lang="en-US" sz="3600" b="1" spc="-5" dirty="0" smtClean="0">
                <a:solidFill>
                  <a:srgbClr val="FF0000"/>
                </a:solidFill>
                <a:latin typeface="Verdana"/>
                <a:cs typeface="Verdana"/>
              </a:rPr>
            </a:br>
            <a:r>
              <a:rPr lang="en-US" sz="3600" b="1" spc="-5" dirty="0" smtClean="0">
                <a:solidFill>
                  <a:srgbClr val="FF0000"/>
                </a:solidFill>
                <a:latin typeface="Verdana"/>
                <a:cs typeface="Verdana"/>
              </a:rPr>
              <a:t>			design options</a:t>
            </a:r>
            <a:endParaRPr sz="3600" dirty="0">
              <a:latin typeface="Verdana"/>
              <a:cs typeface="Verdan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484376"/>
            <a:ext cx="8420620" cy="3600986"/>
          </a:xfrm>
        </p:spPr>
        <p:txBody>
          <a:bodyPr/>
          <a:lstStyle/>
          <a:p>
            <a:r>
              <a:rPr lang="zh-TW" altLang="en-US" sz="2600" dirty="0" smtClean="0">
                <a:solidFill>
                  <a:schemeClr val="tx1"/>
                </a:solidFill>
              </a:rPr>
              <a:t>　　</a:t>
            </a:r>
            <a:r>
              <a:rPr lang="en-US" altLang="zh-TW" sz="2600" dirty="0" smtClean="0">
                <a:solidFill>
                  <a:schemeClr val="tx1"/>
                </a:solidFill>
              </a:rPr>
              <a:t>The definition of one macro instruction. However, dealt with the invocation of one macro. Example of such a use of macros assumed that a related macro instruction already exists. This macro appears in Fig. 4.11(b). Macro like RDCHAR in the definition of RDBUFF so that</a:t>
            </a:r>
          </a:p>
          <a:p>
            <a:pPr marL="971550" lvl="1" indent="-514350"/>
            <a:r>
              <a:rPr lang="en-US" altLang="zh-TW" sz="2600" dirty="0" smtClean="0">
                <a:solidFill>
                  <a:schemeClr val="tx2">
                    <a:lumMod val="75000"/>
                  </a:schemeClr>
                </a:solidFill>
              </a:rPr>
              <a:t>50	$LOOP	RDCHAR	&amp;INDEV</a:t>
            </a:r>
          </a:p>
          <a:p>
            <a:r>
              <a:rPr lang="zh-TW" altLang="en-US" sz="2600" dirty="0" smtClean="0">
                <a:solidFill>
                  <a:schemeClr val="bg2">
                    <a:lumMod val="10000"/>
                  </a:schemeClr>
                </a:solidFill>
              </a:rPr>
              <a:t>　　</a:t>
            </a:r>
            <a:r>
              <a:rPr lang="en-US" altLang="zh-TW" sz="2600" dirty="0" smtClean="0">
                <a:solidFill>
                  <a:schemeClr val="bg2">
                    <a:lumMod val="10000"/>
                  </a:schemeClr>
                </a:solidFill>
              </a:rPr>
              <a:t>The algorithm were applied to the macro invocation statement in Fig. 4.11(c).</a:t>
            </a:r>
            <a:endParaRPr lang="zh-TW" altLang="en-US" sz="2600" dirty="0">
              <a:solidFill>
                <a:schemeClr val="bg2">
                  <a:lumMod val="10000"/>
                </a:schemeClr>
              </a:solidFill>
            </a:endParaRPr>
          </a:p>
        </p:txBody>
      </p:sp>
      <p:sp>
        <p:nvSpPr>
          <p:cNvPr id="4" name="object 16"/>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4.3.1</a:t>
            </a:r>
            <a:endParaRPr sz="3600" dirty="0">
              <a:latin typeface="Verdana"/>
              <a:cs typeface="Verdana"/>
            </a:endParaRPr>
          </a:p>
          <a:p>
            <a:pPr marL="106680">
              <a:lnSpc>
                <a:spcPts val="4220"/>
              </a:lnSpc>
            </a:pPr>
            <a:r>
              <a:rPr sz="3600" b="1" spc="-5" dirty="0">
                <a:solidFill>
                  <a:srgbClr val="FF0000"/>
                </a:solidFill>
                <a:latin typeface="Verdana"/>
                <a:cs typeface="Verdana"/>
              </a:rPr>
              <a:t>Recursiv</a:t>
            </a:r>
            <a:r>
              <a:rPr sz="3600" b="1" dirty="0">
                <a:solidFill>
                  <a:srgbClr val="FF0000"/>
                </a:solidFill>
                <a:latin typeface="Verdana"/>
                <a:cs typeface="Verdana"/>
              </a:rPr>
              <a:t>e</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expansion</a:t>
            </a:r>
            <a:endParaRPr sz="3600" dirty="0">
              <a:latin typeface="Verdana"/>
              <a:cs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7525" y="537707"/>
            <a:ext cx="6924675" cy="1205865"/>
          </a:xfrm>
          <a:prstGeom prst="rect">
            <a:avLst/>
          </a:prstGeom>
        </p:spPr>
        <p:txBody>
          <a:bodyPr vert="horz" wrap="square" lIns="0" tIns="0" rIns="0" bIns="0" rtlCol="0">
            <a:spAutoFit/>
          </a:bodyPr>
          <a:lstStyle/>
          <a:p>
            <a:pPr marL="12700">
              <a:lnSpc>
                <a:spcPct val="100000"/>
              </a:lnSpc>
              <a:tabLst>
                <a:tab pos="5395595" algn="l"/>
              </a:tabLst>
            </a:pPr>
            <a:r>
              <a:rPr sz="4000" b="1" spc="-5" dirty="0">
                <a:solidFill>
                  <a:srgbClr val="FF0000"/>
                </a:solidFill>
                <a:latin typeface="Verdana"/>
                <a:cs typeface="Verdana"/>
              </a:rPr>
              <a:t>Macr</a:t>
            </a:r>
            <a:r>
              <a:rPr sz="4000" b="1" dirty="0">
                <a:solidFill>
                  <a:srgbClr val="FF0000"/>
                </a:solidFill>
                <a:latin typeface="Verdana"/>
                <a:cs typeface="Verdana"/>
              </a:rPr>
              <a:t>o</a:t>
            </a:r>
            <a:r>
              <a:rPr sz="4000" b="1" spc="-5" dirty="0">
                <a:solidFill>
                  <a:srgbClr val="FF0000"/>
                </a:solidFill>
                <a:latin typeface="Verdana"/>
                <a:cs typeface="Verdana"/>
              </a:rPr>
              <a:t> invocatio</a:t>
            </a:r>
            <a:r>
              <a:rPr sz="4000" b="1" dirty="0">
                <a:solidFill>
                  <a:srgbClr val="FF0000"/>
                </a:solidFill>
                <a:latin typeface="Verdana"/>
                <a:cs typeface="Verdana"/>
              </a:rPr>
              <a:t>n	</a:t>
            </a:r>
            <a:r>
              <a:rPr sz="4000" b="1" spc="-5" dirty="0">
                <a:solidFill>
                  <a:srgbClr val="FF0000"/>
                </a:solidFill>
                <a:latin typeface="Verdana"/>
                <a:cs typeface="Verdana"/>
              </a:rPr>
              <a:t>and</a:t>
            </a:r>
            <a:endParaRPr sz="4000" dirty="0">
              <a:latin typeface="Verdana"/>
              <a:cs typeface="Verdana"/>
            </a:endParaRPr>
          </a:p>
          <a:p>
            <a:pPr marL="2606675">
              <a:lnSpc>
                <a:spcPts val="4690"/>
              </a:lnSpc>
            </a:pPr>
            <a:r>
              <a:rPr sz="4000" b="1" spc="-5" dirty="0">
                <a:solidFill>
                  <a:srgbClr val="FF0000"/>
                </a:solidFill>
                <a:latin typeface="Verdana"/>
                <a:cs typeface="Verdana"/>
              </a:rPr>
              <a:t>Subroutin</a:t>
            </a:r>
            <a:r>
              <a:rPr sz="4000" b="1" dirty="0">
                <a:solidFill>
                  <a:srgbClr val="FF0000"/>
                </a:solidFill>
                <a:latin typeface="Verdana"/>
                <a:cs typeface="Verdana"/>
              </a:rPr>
              <a:t>e </a:t>
            </a:r>
            <a:r>
              <a:rPr sz="4000" b="1" spc="-5" dirty="0">
                <a:solidFill>
                  <a:srgbClr val="FF0000"/>
                </a:solidFill>
                <a:latin typeface="Verdana"/>
                <a:cs typeface="Verdana"/>
              </a:rPr>
              <a:t>call</a:t>
            </a:r>
            <a:endParaRPr sz="4000" dirty="0">
              <a:latin typeface="Verdana"/>
              <a:cs typeface="Verdana"/>
            </a:endParaRPr>
          </a:p>
        </p:txBody>
      </p:sp>
      <p:sp>
        <p:nvSpPr>
          <p:cNvPr id="3" name="object 3"/>
          <p:cNvSpPr txBox="1"/>
          <p:nvPr/>
        </p:nvSpPr>
        <p:spPr>
          <a:xfrm>
            <a:off x="981334" y="1789176"/>
            <a:ext cx="7719059" cy="4472940"/>
          </a:xfrm>
          <a:prstGeom prst="rect">
            <a:avLst/>
          </a:prstGeom>
        </p:spPr>
        <p:txBody>
          <a:bodyPr vert="horz" wrap="square" lIns="0" tIns="0" rIns="0" bIns="0" rtlCol="0">
            <a:spAutoFit/>
          </a:bodyPr>
          <a:lstStyle/>
          <a:p>
            <a:pPr marL="12700" marR="1413510" algn="just">
              <a:lnSpc>
                <a:spcPct val="100000"/>
              </a:lnSpc>
            </a:pPr>
            <a:r>
              <a:rPr sz="3200" spc="-20" dirty="0">
                <a:latin typeface="Verdana"/>
                <a:cs typeface="Verdana"/>
              </a:rPr>
              <a:t>The most </a:t>
            </a:r>
            <a:r>
              <a:rPr sz="3200" spc="-15" dirty="0">
                <a:latin typeface="Verdana"/>
                <a:cs typeface="Verdana"/>
              </a:rPr>
              <a:t>significant </a:t>
            </a:r>
            <a:r>
              <a:rPr sz="3200" spc="-20" dirty="0">
                <a:latin typeface="Verdana"/>
                <a:cs typeface="Verdana"/>
              </a:rPr>
              <a:t>difference</a:t>
            </a:r>
            <a:r>
              <a:rPr sz="3200" spc="-15" dirty="0">
                <a:latin typeface="Verdana"/>
                <a:cs typeface="Verdana"/>
              </a:rPr>
              <a:t> betwee</a:t>
            </a:r>
            <a:r>
              <a:rPr sz="3200" spc="-25" dirty="0">
                <a:latin typeface="Verdana"/>
                <a:cs typeface="Verdana"/>
              </a:rPr>
              <a:t>n</a:t>
            </a:r>
            <a:r>
              <a:rPr sz="3200" spc="5" dirty="0">
                <a:latin typeface="Verdana"/>
                <a:cs typeface="Verdana"/>
              </a:rPr>
              <a:t> </a:t>
            </a:r>
            <a:r>
              <a:rPr sz="3200" u="heavy" spc="-20" dirty="0">
                <a:solidFill>
                  <a:srgbClr val="5E93C9"/>
                </a:solidFill>
                <a:latin typeface="Verdana"/>
                <a:cs typeface="Verdana"/>
              </a:rPr>
              <a:t>macro invocation</a:t>
            </a:r>
            <a:r>
              <a:rPr sz="3200" spc="-5" dirty="0">
                <a:solidFill>
                  <a:srgbClr val="5E93C9"/>
                </a:solidFill>
                <a:latin typeface="Verdana"/>
                <a:cs typeface="Verdana"/>
              </a:rPr>
              <a:t> </a:t>
            </a:r>
            <a:r>
              <a:rPr sz="3200" spc="-15" dirty="0">
                <a:latin typeface="Verdana"/>
                <a:cs typeface="Verdana"/>
              </a:rPr>
              <a:t>and</a:t>
            </a:r>
            <a:r>
              <a:rPr sz="3200" spc="-10" dirty="0">
                <a:latin typeface="Verdana"/>
                <a:cs typeface="Verdana"/>
              </a:rPr>
              <a:t> </a:t>
            </a:r>
            <a:r>
              <a:rPr sz="3200" u="heavy" spc="-20" dirty="0">
                <a:solidFill>
                  <a:srgbClr val="FF0000"/>
                </a:solidFill>
                <a:latin typeface="Verdana"/>
                <a:cs typeface="Verdana"/>
              </a:rPr>
              <a:t>subroutine </a:t>
            </a:r>
            <a:r>
              <a:rPr sz="3200" u="heavy" spc="-15" dirty="0">
                <a:solidFill>
                  <a:srgbClr val="FF0000"/>
                </a:solidFill>
                <a:latin typeface="Verdana"/>
                <a:cs typeface="Verdana"/>
              </a:rPr>
              <a:t>call</a:t>
            </a:r>
            <a:r>
              <a:rPr sz="3200" spc="-5" dirty="0">
                <a:solidFill>
                  <a:srgbClr val="FF0000"/>
                </a:solidFill>
                <a:latin typeface="Verdana"/>
                <a:cs typeface="Verdana"/>
              </a:rPr>
              <a:t> </a:t>
            </a:r>
            <a:r>
              <a:rPr sz="3200" spc="-15" dirty="0">
                <a:latin typeface="Verdana"/>
                <a:cs typeface="Verdana"/>
              </a:rPr>
              <a:t>:</a:t>
            </a:r>
            <a:endParaRPr sz="3200" dirty="0">
              <a:latin typeface="Verdana"/>
              <a:cs typeface="Verdana"/>
            </a:endParaRPr>
          </a:p>
          <a:p>
            <a:pPr marL="12700" marR="6350">
              <a:lnSpc>
                <a:spcPct val="100000"/>
              </a:lnSpc>
              <a:spcBef>
                <a:spcPts val="760"/>
              </a:spcBef>
            </a:pPr>
            <a:r>
              <a:rPr sz="3200" spc="-20" dirty="0">
                <a:latin typeface="Verdana"/>
                <a:cs typeface="Verdana"/>
              </a:rPr>
              <a:t>statements that from the expansion</a:t>
            </a:r>
            <a:r>
              <a:rPr sz="3200" spc="-15" dirty="0">
                <a:latin typeface="Verdana"/>
                <a:cs typeface="Verdana"/>
              </a:rPr>
              <a:t> of </a:t>
            </a:r>
            <a:r>
              <a:rPr sz="3200" spc="-20" dirty="0">
                <a:latin typeface="Verdana"/>
                <a:cs typeface="Verdana"/>
              </a:rPr>
              <a:t>a macro are </a:t>
            </a:r>
            <a:r>
              <a:rPr sz="3200" spc="-20" dirty="0">
                <a:solidFill>
                  <a:srgbClr val="5E93C9"/>
                </a:solidFill>
                <a:latin typeface="Verdana"/>
                <a:cs typeface="Verdana"/>
              </a:rPr>
              <a:t>generated</a:t>
            </a:r>
            <a:r>
              <a:rPr sz="3200" dirty="0">
                <a:solidFill>
                  <a:srgbClr val="5E93C9"/>
                </a:solidFill>
                <a:latin typeface="Verdana"/>
                <a:cs typeface="Verdana"/>
              </a:rPr>
              <a:t> </a:t>
            </a:r>
            <a:r>
              <a:rPr sz="3200" spc="-20" dirty="0">
                <a:solidFill>
                  <a:srgbClr val="5E93C9"/>
                </a:solidFill>
                <a:latin typeface="Verdana"/>
                <a:cs typeface="Verdana"/>
              </a:rPr>
              <a:t>each</a:t>
            </a:r>
            <a:r>
              <a:rPr sz="3200" dirty="0">
                <a:solidFill>
                  <a:srgbClr val="5E93C9"/>
                </a:solidFill>
                <a:latin typeface="Verdana"/>
                <a:cs typeface="Verdana"/>
              </a:rPr>
              <a:t> </a:t>
            </a:r>
            <a:r>
              <a:rPr sz="3200" spc="-20" dirty="0">
                <a:solidFill>
                  <a:srgbClr val="5E93C9"/>
                </a:solidFill>
                <a:latin typeface="Verdana"/>
                <a:cs typeface="Verdana"/>
              </a:rPr>
              <a:t>time</a:t>
            </a:r>
            <a:r>
              <a:rPr sz="3200" spc="-15" dirty="0">
                <a:solidFill>
                  <a:srgbClr val="5E93C9"/>
                </a:solidFill>
                <a:latin typeface="Verdana"/>
                <a:cs typeface="Verdana"/>
              </a:rPr>
              <a:t> </a:t>
            </a:r>
            <a:r>
              <a:rPr sz="3200" spc="-20" dirty="0">
                <a:latin typeface="Verdana"/>
                <a:cs typeface="Verdana"/>
              </a:rPr>
              <a:t>the</a:t>
            </a:r>
            <a:r>
              <a:rPr sz="3200" dirty="0">
                <a:latin typeface="Verdana"/>
                <a:cs typeface="Verdana"/>
              </a:rPr>
              <a:t> </a:t>
            </a:r>
            <a:r>
              <a:rPr sz="3200" spc="-20" dirty="0">
                <a:latin typeface="Verdana"/>
                <a:cs typeface="Verdana"/>
              </a:rPr>
              <a:t>macro</a:t>
            </a:r>
            <a:r>
              <a:rPr sz="3200" dirty="0">
                <a:latin typeface="Verdana"/>
                <a:cs typeface="Verdana"/>
              </a:rPr>
              <a:t> </a:t>
            </a:r>
            <a:r>
              <a:rPr sz="3200" spc="-15" dirty="0">
                <a:latin typeface="Verdana"/>
                <a:cs typeface="Verdana"/>
              </a:rPr>
              <a:t>is</a:t>
            </a:r>
            <a:r>
              <a:rPr sz="3200" dirty="0">
                <a:latin typeface="Verdana"/>
                <a:cs typeface="Verdana"/>
              </a:rPr>
              <a:t> </a:t>
            </a:r>
            <a:r>
              <a:rPr sz="3200" spc="-20" dirty="0">
                <a:latin typeface="Verdana"/>
                <a:cs typeface="Verdana"/>
              </a:rPr>
              <a:t>invoked</a:t>
            </a:r>
            <a:r>
              <a:rPr sz="3200" dirty="0">
                <a:latin typeface="Verdana"/>
                <a:cs typeface="Verdana"/>
              </a:rPr>
              <a:t> </a:t>
            </a:r>
            <a:r>
              <a:rPr sz="3200" spc="-20" dirty="0">
                <a:latin typeface="Verdana"/>
                <a:cs typeface="Verdana"/>
              </a:rPr>
              <a:t>but</a:t>
            </a:r>
            <a:r>
              <a:rPr sz="3200" dirty="0">
                <a:latin typeface="Verdana"/>
                <a:cs typeface="Verdana"/>
              </a:rPr>
              <a:t> </a:t>
            </a:r>
            <a:r>
              <a:rPr sz="3200" spc="-20" dirty="0">
                <a:latin typeface="Verdana"/>
                <a:cs typeface="Verdana"/>
              </a:rPr>
              <a:t>statements</a:t>
            </a:r>
            <a:r>
              <a:rPr sz="3200" spc="-15" dirty="0">
                <a:latin typeface="Verdana"/>
                <a:cs typeface="Verdana"/>
              </a:rPr>
              <a:t> in</a:t>
            </a:r>
            <a:r>
              <a:rPr sz="3200" dirty="0">
                <a:latin typeface="Verdana"/>
                <a:cs typeface="Verdana"/>
              </a:rPr>
              <a:t> </a:t>
            </a:r>
            <a:r>
              <a:rPr sz="3200" spc="-20" dirty="0">
                <a:latin typeface="Verdana"/>
                <a:cs typeface="Verdana"/>
              </a:rPr>
              <a:t>a</a:t>
            </a:r>
            <a:r>
              <a:rPr sz="3200" dirty="0">
                <a:latin typeface="Verdana"/>
                <a:cs typeface="Verdana"/>
              </a:rPr>
              <a:t> </a:t>
            </a:r>
            <a:r>
              <a:rPr sz="3200" spc="-20" dirty="0">
                <a:latin typeface="Verdana"/>
                <a:cs typeface="Verdana"/>
              </a:rPr>
              <a:t>subroutine</a:t>
            </a:r>
            <a:r>
              <a:rPr sz="3200" dirty="0">
                <a:latin typeface="Verdana"/>
                <a:cs typeface="Verdana"/>
              </a:rPr>
              <a:t> </a:t>
            </a:r>
            <a:r>
              <a:rPr sz="3200" spc="-15" dirty="0">
                <a:latin typeface="Verdana"/>
                <a:cs typeface="Verdana"/>
              </a:rPr>
              <a:t>call</a:t>
            </a:r>
            <a:r>
              <a:rPr sz="3200" spc="-10" dirty="0">
                <a:latin typeface="Verdana"/>
                <a:cs typeface="Verdana"/>
              </a:rPr>
              <a:t> </a:t>
            </a:r>
            <a:r>
              <a:rPr sz="3200" spc="-20" dirty="0">
                <a:solidFill>
                  <a:srgbClr val="FF0000"/>
                </a:solidFill>
                <a:latin typeface="Verdana"/>
                <a:cs typeface="Verdana"/>
              </a:rPr>
              <a:t>appear</a:t>
            </a:r>
            <a:r>
              <a:rPr sz="3200" dirty="0">
                <a:solidFill>
                  <a:srgbClr val="FF0000"/>
                </a:solidFill>
                <a:latin typeface="Verdana"/>
                <a:cs typeface="Verdana"/>
              </a:rPr>
              <a:t> </a:t>
            </a:r>
            <a:r>
              <a:rPr sz="3200" spc="-20" dirty="0">
                <a:solidFill>
                  <a:srgbClr val="FF0000"/>
                </a:solidFill>
                <a:latin typeface="Verdana"/>
                <a:cs typeface="Verdana"/>
              </a:rPr>
              <a:t>only</a:t>
            </a:r>
            <a:r>
              <a:rPr sz="3200" dirty="0">
                <a:solidFill>
                  <a:srgbClr val="FF0000"/>
                </a:solidFill>
                <a:latin typeface="Verdana"/>
                <a:cs typeface="Verdana"/>
              </a:rPr>
              <a:t> </a:t>
            </a:r>
            <a:r>
              <a:rPr sz="3200" spc="-20" dirty="0">
                <a:solidFill>
                  <a:srgbClr val="FF0000"/>
                </a:solidFill>
                <a:latin typeface="Verdana"/>
                <a:cs typeface="Verdana"/>
              </a:rPr>
              <a:t>onc</a:t>
            </a:r>
            <a:r>
              <a:rPr sz="3200" spc="-25" dirty="0">
                <a:solidFill>
                  <a:srgbClr val="FF0000"/>
                </a:solidFill>
                <a:latin typeface="Verdana"/>
                <a:cs typeface="Verdana"/>
              </a:rPr>
              <a:t>e</a:t>
            </a:r>
            <a:r>
              <a:rPr sz="3200" spc="-15" dirty="0">
                <a:latin typeface="Verdana"/>
                <a:cs typeface="Verdana"/>
              </a:rPr>
              <a:t>,</a:t>
            </a:r>
            <a:r>
              <a:rPr sz="3200" spc="-20" dirty="0">
                <a:latin typeface="Verdana"/>
                <a:cs typeface="Verdana"/>
              </a:rPr>
              <a:t> regardless</a:t>
            </a:r>
            <a:r>
              <a:rPr sz="3200" spc="-5" dirty="0">
                <a:latin typeface="Verdana"/>
                <a:cs typeface="Verdana"/>
              </a:rPr>
              <a:t> </a:t>
            </a:r>
            <a:r>
              <a:rPr sz="3200" spc="-20" dirty="0">
                <a:latin typeface="Verdana"/>
                <a:cs typeface="Verdana"/>
              </a:rPr>
              <a:t>of</a:t>
            </a:r>
            <a:r>
              <a:rPr sz="3200" spc="-5" dirty="0">
                <a:latin typeface="Verdana"/>
                <a:cs typeface="Verdana"/>
              </a:rPr>
              <a:t> </a:t>
            </a:r>
            <a:r>
              <a:rPr sz="3200" spc="-25" dirty="0">
                <a:solidFill>
                  <a:srgbClr val="FF0000"/>
                </a:solidFill>
                <a:latin typeface="Verdana"/>
                <a:cs typeface="Verdana"/>
              </a:rPr>
              <a:t>how</a:t>
            </a:r>
            <a:r>
              <a:rPr sz="3200" dirty="0">
                <a:solidFill>
                  <a:srgbClr val="FF0000"/>
                </a:solidFill>
                <a:latin typeface="Verdana"/>
                <a:cs typeface="Verdana"/>
              </a:rPr>
              <a:t> </a:t>
            </a:r>
            <a:r>
              <a:rPr sz="3200" spc="-25" dirty="0">
                <a:solidFill>
                  <a:srgbClr val="FF0000"/>
                </a:solidFill>
                <a:latin typeface="Verdana"/>
                <a:cs typeface="Verdana"/>
              </a:rPr>
              <a:t>many</a:t>
            </a:r>
            <a:r>
              <a:rPr sz="3200" dirty="0">
                <a:solidFill>
                  <a:srgbClr val="FF0000"/>
                </a:solidFill>
                <a:latin typeface="Verdana"/>
                <a:cs typeface="Verdana"/>
              </a:rPr>
              <a:t> </a:t>
            </a:r>
            <a:r>
              <a:rPr sz="3200" spc="-20" dirty="0">
                <a:solidFill>
                  <a:srgbClr val="FF0000"/>
                </a:solidFill>
                <a:latin typeface="Verdana"/>
                <a:cs typeface="Verdana"/>
              </a:rPr>
              <a:t>times</a:t>
            </a:r>
            <a:r>
              <a:rPr sz="3200" dirty="0">
                <a:solidFill>
                  <a:srgbClr val="FF0000"/>
                </a:solidFill>
                <a:latin typeface="Verdana"/>
                <a:cs typeface="Verdana"/>
              </a:rPr>
              <a:t> </a:t>
            </a:r>
            <a:r>
              <a:rPr sz="3200" spc="-20" dirty="0">
                <a:solidFill>
                  <a:srgbClr val="FF0000"/>
                </a:solidFill>
                <a:latin typeface="Verdana"/>
                <a:cs typeface="Verdana"/>
              </a:rPr>
              <a:t>the subroutine</a:t>
            </a:r>
            <a:r>
              <a:rPr sz="3200" spc="-5" dirty="0">
                <a:solidFill>
                  <a:srgbClr val="FF0000"/>
                </a:solidFill>
                <a:latin typeface="Verdana"/>
                <a:cs typeface="Verdana"/>
              </a:rPr>
              <a:t> </a:t>
            </a:r>
            <a:r>
              <a:rPr sz="3200" spc="-15" dirty="0">
                <a:solidFill>
                  <a:srgbClr val="FF0000"/>
                </a:solidFill>
                <a:latin typeface="Verdana"/>
                <a:cs typeface="Verdana"/>
              </a:rPr>
              <a:t>is</a:t>
            </a:r>
            <a:r>
              <a:rPr sz="3200" spc="-5" dirty="0">
                <a:solidFill>
                  <a:srgbClr val="FF0000"/>
                </a:solidFill>
                <a:latin typeface="Verdana"/>
                <a:cs typeface="Verdana"/>
              </a:rPr>
              <a:t> </a:t>
            </a:r>
            <a:r>
              <a:rPr sz="3200" spc="-20" dirty="0">
                <a:solidFill>
                  <a:srgbClr val="FF0000"/>
                </a:solidFill>
                <a:latin typeface="Verdana"/>
                <a:cs typeface="Verdana"/>
              </a:rPr>
              <a:t>called</a:t>
            </a:r>
            <a:r>
              <a:rPr sz="3200" spc="-15" dirty="0">
                <a:latin typeface="Verdana"/>
                <a:cs typeface="Verdana"/>
              </a:rPr>
              <a:t>.</a:t>
            </a:r>
            <a:endParaRPr sz="3200" dirty="0">
              <a:latin typeface="Verdana"/>
              <a:cs typeface="Verdan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3449" y="295132"/>
            <a:ext cx="8411700" cy="276999"/>
          </a:xfrm>
        </p:spPr>
        <p:txBody>
          <a:bodyPr/>
          <a:lstStyle/>
          <a:p>
            <a:r>
              <a:rPr lang="en-US" altLang="zh-TW" dirty="0" smtClean="0"/>
              <a:t>Figure 4.11</a:t>
            </a:r>
            <a:endParaRPr lang="zh-TW" altLang="en-US" dirty="0"/>
          </a:p>
        </p:txBody>
      </p:sp>
      <p:sp>
        <p:nvSpPr>
          <p:cNvPr id="3" name="文字版面配置區 2"/>
          <p:cNvSpPr>
            <a:spLocks noGrp="1"/>
          </p:cNvSpPr>
          <p:nvPr>
            <p:ph type="body"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2327052" y="-12968"/>
            <a:ext cx="4658642" cy="6858268"/>
          </a:xfrm>
          <a:prstGeom prst="rect">
            <a:avLst/>
          </a:prstGeom>
        </p:spPr>
      </p:pic>
    </p:spTree>
    <p:extLst>
      <p:ext uri="{BB962C8B-B14F-4D97-AF65-F5344CB8AC3E}">
        <p14:creationId xmlns:p14="http://schemas.microsoft.com/office/powerpoint/2010/main" val="287010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484376"/>
            <a:ext cx="8420620" cy="4001095"/>
          </a:xfrm>
        </p:spPr>
        <p:txBody>
          <a:bodyPr/>
          <a:lstStyle/>
          <a:p>
            <a:r>
              <a:rPr lang="en-US" altLang="zh-TW" sz="2600" dirty="0" smtClean="0">
                <a:solidFill>
                  <a:schemeClr val="bg2">
                    <a:lumMod val="10000"/>
                  </a:schemeClr>
                </a:solidFill>
              </a:rPr>
              <a:t>ARGTAB</a:t>
            </a:r>
            <a:r>
              <a:rPr lang="zh-TW" altLang="en-US" sz="2600" dirty="0" smtClean="0">
                <a:solidFill>
                  <a:schemeClr val="bg2">
                    <a:lumMod val="10000"/>
                  </a:schemeClr>
                </a:solidFill>
              </a:rPr>
              <a:t> </a:t>
            </a:r>
            <a:r>
              <a:rPr lang="en-US" altLang="zh-TW" sz="2600" dirty="0" smtClean="0">
                <a:solidFill>
                  <a:schemeClr val="bg2">
                    <a:lumMod val="10000"/>
                  </a:schemeClr>
                </a:solidFill>
              </a:rPr>
              <a:t>as follows:</a:t>
            </a:r>
          </a:p>
          <a:p>
            <a:endParaRPr lang="en-US" altLang="zh-TW" sz="2600" dirty="0" smtClean="0">
              <a:solidFill>
                <a:schemeClr val="bg2">
                  <a:lumMod val="10000"/>
                </a:schemeClr>
              </a:solidFill>
            </a:endParaRPr>
          </a:p>
          <a:p>
            <a:endParaRPr lang="en-US" altLang="zh-TW" sz="2600" dirty="0" smtClean="0">
              <a:solidFill>
                <a:schemeClr val="bg2">
                  <a:lumMod val="10000"/>
                </a:schemeClr>
              </a:solidFill>
            </a:endParaRPr>
          </a:p>
          <a:p>
            <a:endParaRPr lang="en-US" altLang="zh-TW" sz="2600" dirty="0" smtClean="0">
              <a:solidFill>
                <a:schemeClr val="bg2">
                  <a:lumMod val="10000"/>
                </a:schemeClr>
              </a:solidFill>
            </a:endParaRPr>
          </a:p>
          <a:p>
            <a:endParaRPr lang="en-US" altLang="zh-TW" sz="2600" dirty="0" smtClean="0">
              <a:solidFill>
                <a:schemeClr val="bg2">
                  <a:lumMod val="10000"/>
                </a:schemeClr>
              </a:solidFill>
            </a:endParaRPr>
          </a:p>
          <a:p>
            <a:endParaRPr lang="en-US" altLang="zh-TW" sz="2600" dirty="0" smtClean="0">
              <a:solidFill>
                <a:schemeClr val="bg2">
                  <a:lumMod val="10000"/>
                </a:schemeClr>
              </a:solidFill>
            </a:endParaRPr>
          </a:p>
          <a:p>
            <a:endParaRPr lang="en-US" altLang="zh-TW" sz="2600" dirty="0" smtClean="0">
              <a:solidFill>
                <a:schemeClr val="bg2">
                  <a:lumMod val="10000"/>
                </a:schemeClr>
              </a:solidFill>
            </a:endParaRPr>
          </a:p>
          <a:p>
            <a:r>
              <a:rPr lang="en-US" altLang="zh-TW" sz="2600" dirty="0" smtClean="0">
                <a:solidFill>
                  <a:schemeClr val="bg2">
                    <a:lumMod val="10000"/>
                  </a:schemeClr>
                </a:solidFill>
              </a:rPr>
              <a:t>The Boolean variable EXPANDING, would be set until line 50, a statement invoking RDCHAR. PROCESSLINE would call EXPAND again.</a:t>
            </a:r>
            <a:endParaRPr lang="zh-TW" altLang="en-US" sz="2600" dirty="0">
              <a:solidFill>
                <a:schemeClr val="bg2">
                  <a:lumMod val="10000"/>
                </a:schemeClr>
              </a:solidFill>
            </a:endParaRPr>
          </a:p>
        </p:txBody>
      </p:sp>
      <p:sp>
        <p:nvSpPr>
          <p:cNvPr id="8" name="object 16"/>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4.3.1</a:t>
            </a:r>
            <a:endParaRPr sz="3600" dirty="0">
              <a:latin typeface="Verdana"/>
              <a:cs typeface="Verdana"/>
            </a:endParaRPr>
          </a:p>
          <a:p>
            <a:pPr marL="106680">
              <a:lnSpc>
                <a:spcPts val="4220"/>
              </a:lnSpc>
            </a:pPr>
            <a:r>
              <a:rPr sz="3600" b="1" spc="-5" dirty="0">
                <a:solidFill>
                  <a:srgbClr val="FF0000"/>
                </a:solidFill>
                <a:latin typeface="Verdana"/>
                <a:cs typeface="Verdana"/>
              </a:rPr>
              <a:t>Recursiv</a:t>
            </a:r>
            <a:r>
              <a:rPr sz="3600" b="1" dirty="0">
                <a:solidFill>
                  <a:srgbClr val="FF0000"/>
                </a:solidFill>
                <a:latin typeface="Verdana"/>
                <a:cs typeface="Verdana"/>
              </a:rPr>
              <a:t>e</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expansion</a:t>
            </a:r>
            <a:endParaRPr sz="3600" dirty="0">
              <a:latin typeface="Verdana"/>
              <a:cs typeface="Verdana"/>
            </a:endParaRPr>
          </a:p>
        </p:txBody>
      </p:sp>
      <p:graphicFrame>
        <p:nvGraphicFramePr>
          <p:cNvPr id="9" name="表格 8"/>
          <p:cNvGraphicFramePr>
            <a:graphicFrameLocks noGrp="1"/>
          </p:cNvGraphicFramePr>
          <p:nvPr/>
        </p:nvGraphicFramePr>
        <p:xfrm>
          <a:off x="1916094" y="1922452"/>
          <a:ext cx="3143272" cy="2194560"/>
        </p:xfrm>
        <a:graphic>
          <a:graphicData uri="http://schemas.openxmlformats.org/drawingml/2006/table">
            <a:tbl>
              <a:tblPr firstRow="1" bandRow="1">
                <a:tableStyleId>{2D5ABB26-0587-4C30-8999-92F81FD0307C}</a:tableStyleId>
              </a:tblPr>
              <a:tblGrid>
                <a:gridCol w="1571636">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tblGrid>
              <a:tr h="282416">
                <a:tc>
                  <a:txBody>
                    <a:bodyPr/>
                    <a:lstStyle/>
                    <a:p>
                      <a:r>
                        <a:rPr lang="en-US" altLang="zh-TW" b="1" dirty="0" smtClean="0"/>
                        <a:t>Parameter</a:t>
                      </a:r>
                      <a:endParaRPr lang="zh-TW" altLang="en-US" b="1" dirty="0"/>
                    </a:p>
                  </a:txBody>
                  <a:tcPr>
                    <a:lnB w="12700" cap="flat" cmpd="sng" algn="ctr">
                      <a:solidFill>
                        <a:schemeClr val="tx1"/>
                      </a:solidFill>
                      <a:prstDash val="solid"/>
                      <a:round/>
                      <a:headEnd type="none" w="med" len="med"/>
                      <a:tailEnd type="none" w="med" len="med"/>
                    </a:lnB>
                  </a:tcPr>
                </a:tc>
                <a:tc>
                  <a:txBody>
                    <a:bodyPr/>
                    <a:lstStyle/>
                    <a:p>
                      <a:r>
                        <a:rPr lang="en-US" altLang="zh-TW" b="1" dirty="0" smtClean="0"/>
                        <a:t>Value</a:t>
                      </a:r>
                      <a:endParaRPr lang="zh-TW" altLang="en-US" b="1"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2416">
                <a:tc>
                  <a:txBody>
                    <a:bodyPr/>
                    <a:lstStyle/>
                    <a:p>
                      <a:pPr algn="ctr"/>
                      <a:r>
                        <a:rPr lang="en-US" altLang="zh-TW" dirty="0" smtClean="0"/>
                        <a:t>1</a:t>
                      </a:r>
                      <a:endParaRPr lang="zh-TW" altLang="en-US" dirty="0"/>
                    </a:p>
                  </a:txBody>
                  <a:tcPr>
                    <a:lnT w="12700" cap="flat" cmpd="sng" algn="ctr">
                      <a:solidFill>
                        <a:schemeClr val="tx1"/>
                      </a:solidFill>
                      <a:prstDash val="solid"/>
                      <a:round/>
                      <a:headEnd type="none" w="med" len="med"/>
                      <a:tailEnd type="none" w="med" len="med"/>
                    </a:lnT>
                  </a:tcPr>
                </a:tc>
                <a:tc>
                  <a:txBody>
                    <a:bodyPr/>
                    <a:lstStyle/>
                    <a:p>
                      <a:r>
                        <a:rPr lang="en-US" altLang="zh-TW" dirty="0" smtClean="0"/>
                        <a:t>BUFFER</a:t>
                      </a:r>
                      <a:endParaRPr lang="zh-TW"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82416">
                <a:tc>
                  <a:txBody>
                    <a:bodyPr/>
                    <a:lstStyle/>
                    <a:p>
                      <a:pPr algn="ctr"/>
                      <a:r>
                        <a:rPr lang="en-US" altLang="zh-TW" dirty="0" smtClean="0"/>
                        <a:t>2</a:t>
                      </a:r>
                      <a:endParaRPr lang="zh-TW" altLang="en-US" dirty="0"/>
                    </a:p>
                  </a:txBody>
                  <a:tcPr/>
                </a:tc>
                <a:tc>
                  <a:txBody>
                    <a:bodyPr/>
                    <a:lstStyle/>
                    <a:p>
                      <a:r>
                        <a:rPr lang="en-US" altLang="zh-TW" dirty="0" smtClean="0"/>
                        <a:t>LENGTH</a:t>
                      </a:r>
                      <a:endParaRPr lang="zh-TW" altLang="en-US" dirty="0"/>
                    </a:p>
                  </a:txBody>
                  <a:tcPr/>
                </a:tc>
                <a:extLst>
                  <a:ext uri="{0D108BD9-81ED-4DB2-BD59-A6C34878D82A}">
                    <a16:rowId xmlns:a16="http://schemas.microsoft.com/office/drawing/2014/main" val="10002"/>
                  </a:ext>
                </a:extLst>
              </a:tr>
              <a:tr h="282416">
                <a:tc>
                  <a:txBody>
                    <a:bodyPr/>
                    <a:lstStyle/>
                    <a:p>
                      <a:pPr algn="ctr"/>
                      <a:r>
                        <a:rPr lang="en-US" altLang="zh-TW" dirty="0" smtClean="0"/>
                        <a:t>3</a:t>
                      </a:r>
                      <a:endParaRPr lang="zh-TW" altLang="en-US" dirty="0"/>
                    </a:p>
                  </a:txBody>
                  <a:tcPr/>
                </a:tc>
                <a:tc>
                  <a:txBody>
                    <a:bodyPr/>
                    <a:lstStyle/>
                    <a:p>
                      <a:r>
                        <a:rPr lang="en-US" altLang="zh-TW" dirty="0" smtClean="0"/>
                        <a:t>F1</a:t>
                      </a:r>
                      <a:endParaRPr lang="zh-TW" altLang="en-US" dirty="0"/>
                    </a:p>
                  </a:txBody>
                  <a:tcPr/>
                </a:tc>
                <a:extLst>
                  <a:ext uri="{0D108BD9-81ED-4DB2-BD59-A6C34878D82A}">
                    <a16:rowId xmlns:a16="http://schemas.microsoft.com/office/drawing/2014/main" val="10003"/>
                  </a:ext>
                </a:extLst>
              </a:tr>
              <a:tr h="282416">
                <a:tc>
                  <a:txBody>
                    <a:bodyPr/>
                    <a:lstStyle/>
                    <a:p>
                      <a:pPr algn="ctr"/>
                      <a:r>
                        <a:rPr lang="en-US" altLang="zh-TW" dirty="0" smtClean="0"/>
                        <a:t>4</a:t>
                      </a:r>
                      <a:endParaRPr lang="zh-TW" altLang="en-US" dirty="0"/>
                    </a:p>
                  </a:txBody>
                  <a:tcPr/>
                </a:tc>
                <a:tc>
                  <a:txBody>
                    <a:bodyPr/>
                    <a:lstStyle/>
                    <a:p>
                      <a:r>
                        <a:rPr lang="en-US" altLang="zh-TW" dirty="0" smtClean="0"/>
                        <a:t>(unused)</a:t>
                      </a:r>
                      <a:endParaRPr lang="zh-TW" altLang="en-US" dirty="0"/>
                    </a:p>
                  </a:txBody>
                  <a:tcPr/>
                </a:tc>
                <a:extLst>
                  <a:ext uri="{0D108BD9-81ED-4DB2-BD59-A6C34878D82A}">
                    <a16:rowId xmlns:a16="http://schemas.microsoft.com/office/drawing/2014/main" val="10004"/>
                  </a:ext>
                </a:extLst>
              </a:tr>
              <a:tr h="282416">
                <a:tc>
                  <a:txBody>
                    <a:bodyPr/>
                    <a:lstStyle/>
                    <a:p>
                      <a:pPr algn="ctr"/>
                      <a:r>
                        <a:rPr lang="zh-TW" altLang="en-US" dirty="0" smtClean="0"/>
                        <a:t>˙</a:t>
                      </a:r>
                      <a:endParaRPr lang="zh-TW" altLang="en-US" dirty="0"/>
                    </a:p>
                  </a:txBody>
                  <a:tcPr>
                    <a:lnB w="12700" cap="flat" cmpd="sng" algn="ctr">
                      <a:solidFill>
                        <a:schemeClr val="tx1"/>
                      </a:solidFill>
                      <a:prstDash val="solid"/>
                      <a:round/>
                      <a:headEnd type="none" w="med" len="med"/>
                      <a:tailEnd type="none" w="med" len="med"/>
                    </a:lnB>
                  </a:tcPr>
                </a:tc>
                <a:tc>
                  <a:txBody>
                    <a:bodyPr/>
                    <a:lstStyle/>
                    <a:p>
                      <a:r>
                        <a:rPr lang="zh-TW" altLang="en-US" dirty="0" smtClean="0"/>
                        <a:t>˙</a:t>
                      </a:r>
                      <a:endParaRPr lang="zh-TW" alt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636700"/>
            <a:ext cx="8420620" cy="4801314"/>
          </a:xfrm>
        </p:spPr>
        <p:txBody>
          <a:bodyPr/>
          <a:lstStyle/>
          <a:p>
            <a:r>
              <a:rPr lang="zh-TW" altLang="en-US" sz="2600" dirty="0" smtClean="0"/>
              <a:t>　　</a:t>
            </a:r>
            <a:r>
              <a:rPr lang="en-US" altLang="zh-TW" sz="2600" dirty="0" smtClean="0">
                <a:solidFill>
                  <a:schemeClr val="bg2">
                    <a:lumMod val="10000"/>
                  </a:schemeClr>
                </a:solidFill>
              </a:rPr>
              <a:t>RDCHAR was recognized, EXPANDING would be set to FALSE. The macro processor would “forget” that it had been in the middle of expanding a macro when it encountered the RDCHAR statement.</a:t>
            </a:r>
          </a:p>
          <a:p>
            <a:endParaRPr lang="en-US" altLang="zh-TW" sz="2600" dirty="0" smtClean="0">
              <a:solidFill>
                <a:schemeClr val="bg2">
                  <a:lumMod val="10000"/>
                </a:schemeClr>
              </a:solidFill>
            </a:endParaRPr>
          </a:p>
          <a:p>
            <a:r>
              <a:rPr lang="zh-TW" altLang="en-US" sz="2600" dirty="0" smtClean="0">
                <a:solidFill>
                  <a:schemeClr val="bg2">
                    <a:lumMod val="10000"/>
                  </a:schemeClr>
                </a:solidFill>
              </a:rPr>
              <a:t>　　</a:t>
            </a:r>
            <a:r>
              <a:rPr lang="en-US" altLang="zh-TW" sz="2600" dirty="0" smtClean="0">
                <a:solidFill>
                  <a:schemeClr val="bg2">
                    <a:lumMod val="10000"/>
                  </a:schemeClr>
                </a:solidFill>
              </a:rPr>
              <a:t>These difficulties is the recursive call of the procedure is encountered, EXPAND is called. PROCESSLINE for line 50, which results in another call to EXPAND before a return is made from the original call. PROCESSLINE should be made to the main (outermost) loop of the loop within EXPAND.</a:t>
            </a:r>
            <a:endParaRPr lang="zh-TW" altLang="en-US" sz="2600" dirty="0">
              <a:solidFill>
                <a:schemeClr val="bg2">
                  <a:lumMod val="10000"/>
                </a:schemeClr>
              </a:solidFill>
            </a:endParaRPr>
          </a:p>
        </p:txBody>
      </p:sp>
      <p:sp>
        <p:nvSpPr>
          <p:cNvPr id="4" name="object 16"/>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4.3.1</a:t>
            </a:r>
            <a:endParaRPr sz="3600" dirty="0">
              <a:latin typeface="Verdana"/>
              <a:cs typeface="Verdana"/>
            </a:endParaRPr>
          </a:p>
          <a:p>
            <a:pPr marL="106680">
              <a:lnSpc>
                <a:spcPts val="4220"/>
              </a:lnSpc>
            </a:pPr>
            <a:r>
              <a:rPr sz="3600" b="1" spc="-5" dirty="0">
                <a:solidFill>
                  <a:srgbClr val="FF0000"/>
                </a:solidFill>
                <a:latin typeface="Verdana"/>
                <a:cs typeface="Verdana"/>
              </a:rPr>
              <a:t>Recursiv</a:t>
            </a:r>
            <a:r>
              <a:rPr sz="3600" b="1" dirty="0">
                <a:solidFill>
                  <a:srgbClr val="FF0000"/>
                </a:solidFill>
                <a:latin typeface="Verdana"/>
                <a:cs typeface="Verdana"/>
              </a:rPr>
              <a:t>e</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expansion</a:t>
            </a:r>
            <a:endParaRPr sz="3600" dirty="0">
              <a:latin typeface="Verdana"/>
              <a:cs typeface="Verdan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484376"/>
            <a:ext cx="8420620" cy="2000548"/>
          </a:xfrm>
        </p:spPr>
        <p:txBody>
          <a:bodyPr/>
          <a:lstStyle/>
          <a:p>
            <a:r>
              <a:rPr lang="zh-TW" altLang="en-US" sz="2600" dirty="0" smtClean="0">
                <a:solidFill>
                  <a:schemeClr val="bg2">
                    <a:lumMod val="10000"/>
                  </a:schemeClr>
                </a:solidFill>
              </a:rPr>
              <a:t>　　</a:t>
            </a:r>
            <a:r>
              <a:rPr lang="en-US" altLang="zh-TW" sz="2600" dirty="0" smtClean="0">
                <a:solidFill>
                  <a:schemeClr val="bg2">
                    <a:lumMod val="10000"/>
                  </a:schemeClr>
                </a:solidFill>
              </a:rPr>
              <a:t>Processor is being a programming language that allows recursive calls. The compiler would be sure that previous values of any variables within a procedure were saved when procedures at all, implementation can be found. </a:t>
            </a:r>
            <a:endParaRPr lang="zh-TW" altLang="en-US" sz="2600" dirty="0">
              <a:solidFill>
                <a:schemeClr val="bg2">
                  <a:lumMod val="10000"/>
                </a:schemeClr>
              </a:solidFill>
            </a:endParaRPr>
          </a:p>
        </p:txBody>
      </p:sp>
      <p:sp>
        <p:nvSpPr>
          <p:cNvPr id="4" name="object 16"/>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4.3.1</a:t>
            </a:r>
            <a:endParaRPr sz="3600" dirty="0">
              <a:latin typeface="Verdana"/>
              <a:cs typeface="Verdana"/>
            </a:endParaRPr>
          </a:p>
          <a:p>
            <a:pPr marL="106680">
              <a:lnSpc>
                <a:spcPts val="4220"/>
              </a:lnSpc>
            </a:pPr>
            <a:r>
              <a:rPr sz="3600" b="1" spc="-5" dirty="0">
                <a:solidFill>
                  <a:srgbClr val="FF0000"/>
                </a:solidFill>
                <a:latin typeface="Verdana"/>
                <a:cs typeface="Verdana"/>
              </a:rPr>
              <a:t>Recursiv</a:t>
            </a:r>
            <a:r>
              <a:rPr sz="3600" b="1" dirty="0">
                <a:solidFill>
                  <a:srgbClr val="FF0000"/>
                </a:solidFill>
                <a:latin typeface="Verdana"/>
                <a:cs typeface="Verdana"/>
              </a:rPr>
              <a:t>e</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expansion</a:t>
            </a:r>
            <a:endParaRPr sz="3600" dirty="0">
              <a:latin typeface="Verdana"/>
              <a:cs typeface="Verdan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body" idx="1"/>
          </p:nvPr>
        </p:nvSpPr>
        <p:spPr>
          <a:prstGeom prst="rect">
            <a:avLst/>
          </a:prstGeom>
        </p:spPr>
        <p:txBody>
          <a:bodyPr vert="horz" wrap="square" lIns="0" tIns="0" rIns="0" bIns="0" rtlCol="0">
            <a:spAutoFit/>
          </a:bodyPr>
          <a:lstStyle/>
          <a:p>
            <a:pPr marL="568325" marR="6350">
              <a:lnSpc>
                <a:spcPct val="100000"/>
              </a:lnSpc>
              <a:tabLst>
                <a:tab pos="1461135" algn="l"/>
                <a:tab pos="3556635" algn="l"/>
                <a:tab pos="4089400" algn="l"/>
                <a:tab pos="4476750" algn="l"/>
                <a:tab pos="5890895" algn="l"/>
              </a:tabLst>
            </a:pPr>
            <a:r>
              <a:rPr spc="-20" dirty="0"/>
              <a:t>The	algorithm	of	a	macro	processor described </a:t>
            </a:r>
            <a:r>
              <a:rPr spc="-15" dirty="0"/>
              <a:t>in </a:t>
            </a:r>
            <a:r>
              <a:rPr spc="-20" dirty="0"/>
              <a:t>figure 4.5 cannot handle the</a:t>
            </a:r>
            <a:r>
              <a:rPr spc="-5" dirty="0"/>
              <a:t> </a:t>
            </a:r>
            <a:r>
              <a:rPr spc="-20" dirty="0"/>
              <a:t>invocations</a:t>
            </a:r>
            <a:r>
              <a:rPr spc="-5" dirty="0"/>
              <a:t> </a:t>
            </a:r>
            <a:r>
              <a:rPr spc="-20" dirty="0"/>
              <a:t>of</a:t>
            </a:r>
            <a:r>
              <a:rPr spc="-5" dirty="0"/>
              <a:t> </a:t>
            </a:r>
            <a:r>
              <a:rPr spc="-20" dirty="0"/>
              <a:t>macros</a:t>
            </a:r>
            <a:r>
              <a:rPr spc="-5" dirty="0"/>
              <a:t> </a:t>
            </a:r>
            <a:r>
              <a:rPr spc="-20" dirty="0"/>
              <a:t>within macros.</a:t>
            </a:r>
            <a:r>
              <a:rPr dirty="0"/>
              <a:t> </a:t>
            </a:r>
            <a:r>
              <a:rPr spc="-20" dirty="0"/>
              <a:t>the</a:t>
            </a:r>
            <a:r>
              <a:rPr dirty="0"/>
              <a:t> </a:t>
            </a:r>
            <a:r>
              <a:rPr spc="-20" dirty="0"/>
              <a:t>problem</a:t>
            </a:r>
            <a:r>
              <a:rPr dirty="0"/>
              <a:t> </a:t>
            </a:r>
            <a:r>
              <a:rPr spc="-20" dirty="0"/>
              <a:t>can</a:t>
            </a:r>
            <a:r>
              <a:rPr dirty="0"/>
              <a:t> </a:t>
            </a:r>
            <a:r>
              <a:rPr spc="-20" dirty="0"/>
              <a:t>be</a:t>
            </a:r>
            <a:r>
              <a:rPr dirty="0"/>
              <a:t> </a:t>
            </a:r>
            <a:r>
              <a:rPr spc="-20" dirty="0"/>
              <a:t>solved</a:t>
            </a:r>
            <a:r>
              <a:rPr dirty="0"/>
              <a:t> </a:t>
            </a:r>
            <a:r>
              <a:rPr spc="-20" dirty="0"/>
              <a:t>by</a:t>
            </a:r>
            <a:r>
              <a:rPr spc="-15" dirty="0"/>
              <a:t> </a:t>
            </a:r>
            <a:r>
              <a:rPr spc="-25" dirty="0"/>
              <a:t>usin</a:t>
            </a:r>
            <a:r>
              <a:rPr spc="-20" dirty="0"/>
              <a:t>g</a:t>
            </a:r>
            <a:r>
              <a:rPr dirty="0"/>
              <a:t> </a:t>
            </a:r>
            <a:r>
              <a:rPr spc="-20" dirty="0"/>
              <a:t>stack</a:t>
            </a:r>
            <a:r>
              <a:rPr spc="-5" dirty="0"/>
              <a:t> </a:t>
            </a:r>
            <a:r>
              <a:rPr spc="-20" dirty="0"/>
              <a:t>structure.</a:t>
            </a:r>
          </a:p>
        </p:txBody>
      </p:sp>
      <p:sp>
        <p:nvSpPr>
          <p:cNvPr id="16" name="object 16"/>
          <p:cNvSpPr txBox="1">
            <a:spLocks noGrp="1"/>
          </p:cNvSpPr>
          <p:nvPr>
            <p:ph type="title"/>
          </p:nvPr>
        </p:nvSpPr>
        <p:spPr>
          <a:prstGeom prst="rect">
            <a:avLst/>
          </a:prstGeom>
        </p:spPr>
        <p:txBody>
          <a:bodyPr vert="horz" wrap="square" lIns="0" tIns="0" rIns="0" bIns="0" rtlCol="0">
            <a:spAutoFit/>
          </a:bodyPr>
          <a:lstStyle/>
          <a:p>
            <a:pPr marL="106680">
              <a:lnSpc>
                <a:spcPct val="100000"/>
              </a:lnSpc>
            </a:pPr>
            <a:r>
              <a:rPr sz="3600" b="1" dirty="0">
                <a:solidFill>
                  <a:srgbClr val="FF0000"/>
                </a:solidFill>
                <a:latin typeface="Verdana"/>
                <a:cs typeface="Verdana"/>
              </a:rPr>
              <a:t>4.3.1</a:t>
            </a:r>
            <a:endParaRPr sz="3600" dirty="0">
              <a:latin typeface="Verdana"/>
              <a:cs typeface="Verdana"/>
            </a:endParaRPr>
          </a:p>
          <a:p>
            <a:pPr marL="106680">
              <a:lnSpc>
                <a:spcPts val="4220"/>
              </a:lnSpc>
            </a:pPr>
            <a:r>
              <a:rPr sz="3600" b="1" spc="-5" dirty="0">
                <a:solidFill>
                  <a:srgbClr val="FF0000"/>
                </a:solidFill>
                <a:latin typeface="Verdana"/>
                <a:cs typeface="Verdana"/>
              </a:rPr>
              <a:t>Recursiv</a:t>
            </a:r>
            <a:r>
              <a:rPr sz="3600" b="1" dirty="0">
                <a:solidFill>
                  <a:srgbClr val="FF0000"/>
                </a:solidFill>
                <a:latin typeface="Verdana"/>
                <a:cs typeface="Verdana"/>
              </a:rPr>
              <a:t>e</a:t>
            </a:r>
            <a:r>
              <a:rPr sz="3600" b="1" spc="-5" dirty="0">
                <a:solidFill>
                  <a:srgbClr val="FF0000"/>
                </a:solidFill>
                <a:latin typeface="Verdana"/>
                <a:cs typeface="Verdana"/>
              </a:rPr>
              <a:t> macr</a:t>
            </a:r>
            <a:r>
              <a:rPr sz="3600" b="1" dirty="0">
                <a:solidFill>
                  <a:srgbClr val="FF0000"/>
                </a:solidFill>
                <a:latin typeface="Verdana"/>
                <a:cs typeface="Verdana"/>
              </a:rPr>
              <a:t>o</a:t>
            </a:r>
            <a:r>
              <a:rPr sz="3600" b="1" spc="-5" dirty="0">
                <a:solidFill>
                  <a:srgbClr val="FF0000"/>
                </a:solidFill>
                <a:latin typeface="Verdana"/>
                <a:cs typeface="Verdana"/>
              </a:rPr>
              <a:t> expansion</a:t>
            </a:r>
            <a:endParaRPr sz="3600" dirty="0">
              <a:latin typeface="Verdana"/>
              <a:cs typeface="Verdana"/>
            </a:endParaRPr>
          </a:p>
        </p:txBody>
      </p:sp>
      <p:sp>
        <p:nvSpPr>
          <p:cNvPr id="24" name="object 24"/>
          <p:cNvSpPr txBox="1"/>
          <p:nvPr/>
        </p:nvSpPr>
        <p:spPr>
          <a:xfrm>
            <a:off x="1130276" y="3923868"/>
            <a:ext cx="3477895" cy="280670"/>
          </a:xfrm>
          <a:prstGeom prst="rect">
            <a:avLst/>
          </a:prstGeom>
        </p:spPr>
        <p:txBody>
          <a:bodyPr vert="horz" wrap="square" lIns="0" tIns="0" rIns="0" bIns="0" rtlCol="0">
            <a:spAutoFit/>
          </a:bodyPr>
          <a:lstStyle/>
          <a:p>
            <a:pPr marL="12700">
              <a:lnSpc>
                <a:spcPct val="100000"/>
              </a:lnSpc>
              <a:tabLst>
                <a:tab pos="1077595" algn="l"/>
              </a:tabLst>
            </a:pPr>
            <a:r>
              <a:rPr sz="1800" b="1" dirty="0">
                <a:solidFill>
                  <a:srgbClr val="00009A"/>
                </a:solidFill>
                <a:latin typeface="Tahoma"/>
                <a:cs typeface="Tahoma"/>
              </a:rPr>
              <a:t>RDBUFF	BUFFER, LENGTH, F1</a:t>
            </a:r>
            <a:endParaRPr sz="1800" dirty="0">
              <a:latin typeface="Tahoma"/>
              <a:cs typeface="Tahoma"/>
            </a:endParaRPr>
          </a:p>
        </p:txBody>
      </p:sp>
      <p:pic>
        <p:nvPicPr>
          <p:cNvPr id="27" name="圖片 26"/>
          <p:cNvPicPr>
            <a:picLocks noChangeAspect="1"/>
          </p:cNvPicPr>
          <p:nvPr/>
        </p:nvPicPr>
        <p:blipFill>
          <a:blip r:embed="rId2"/>
          <a:stretch>
            <a:fillRect/>
          </a:stretch>
        </p:blipFill>
        <p:spPr>
          <a:xfrm>
            <a:off x="1030908" y="4358754"/>
            <a:ext cx="3221381" cy="2088232"/>
          </a:xfrm>
          <a:prstGeom prst="rect">
            <a:avLst/>
          </a:prstGeom>
        </p:spPr>
      </p:pic>
      <p:pic>
        <p:nvPicPr>
          <p:cNvPr id="28" name="圖片 27"/>
          <p:cNvPicPr>
            <a:picLocks noChangeAspect="1"/>
          </p:cNvPicPr>
          <p:nvPr/>
        </p:nvPicPr>
        <p:blipFill>
          <a:blip r:embed="rId3"/>
          <a:stretch>
            <a:fillRect/>
          </a:stretch>
        </p:blipFill>
        <p:spPr>
          <a:xfrm>
            <a:off x="4703316" y="4218731"/>
            <a:ext cx="3607651" cy="222825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1346941"/>
            <a:ext cx="7303134" cy="4742709"/>
          </a:xfrm>
          <a:prstGeom prst="rect">
            <a:avLst/>
          </a:prstGeom>
        </p:spPr>
        <p:txBody>
          <a:bodyPr vert="horz" wrap="square" lIns="0" tIns="0" rIns="0" bIns="0" rtlCol="0">
            <a:spAutoFit/>
          </a:bodyPr>
          <a:lstStyle/>
          <a:p>
            <a:pPr marL="926465" marR="6350" indent="-914400">
              <a:lnSpc>
                <a:spcPct val="100000"/>
              </a:lnSpc>
              <a:spcBef>
                <a:spcPts val="1920"/>
              </a:spcBef>
            </a:pPr>
            <a:r>
              <a:rPr sz="2600" spc="-25" dirty="0" smtClean="0">
                <a:latin typeface="Verdana"/>
                <a:cs typeface="Verdana"/>
              </a:rPr>
              <a:t>Why </a:t>
            </a:r>
            <a:r>
              <a:rPr sz="2600" spc="-20" dirty="0">
                <a:latin typeface="Verdana"/>
                <a:cs typeface="Verdana"/>
              </a:rPr>
              <a:t>are there few general-purpose macro</a:t>
            </a:r>
            <a:r>
              <a:rPr sz="2600" spc="-5" dirty="0">
                <a:latin typeface="Verdana"/>
                <a:cs typeface="Verdana"/>
              </a:rPr>
              <a:t> </a:t>
            </a:r>
            <a:r>
              <a:rPr sz="2600" spc="-20" dirty="0">
                <a:latin typeface="Verdana"/>
                <a:cs typeface="Verdana"/>
              </a:rPr>
              <a:t>processors?</a:t>
            </a:r>
            <a:endParaRPr sz="2600" dirty="0">
              <a:latin typeface="Verdana"/>
              <a:cs typeface="Verdana"/>
            </a:endParaRPr>
          </a:p>
          <a:p>
            <a:pPr marL="1155700">
              <a:lnSpc>
                <a:spcPct val="100000"/>
              </a:lnSpc>
              <a:spcBef>
                <a:spcPts val="1155"/>
              </a:spcBef>
            </a:pPr>
            <a:r>
              <a:rPr sz="2600" i="1" spc="-5" dirty="0">
                <a:solidFill>
                  <a:srgbClr val="00009A"/>
                </a:solidFill>
                <a:latin typeface="Verdana"/>
                <a:cs typeface="Verdana"/>
              </a:rPr>
              <a:t>--eas</a:t>
            </a:r>
            <a:r>
              <a:rPr sz="2600" i="1" dirty="0">
                <a:solidFill>
                  <a:srgbClr val="00009A"/>
                </a:solidFill>
                <a:latin typeface="Verdana"/>
                <a:cs typeface="Verdana"/>
              </a:rPr>
              <a:t>y</a:t>
            </a:r>
            <a:r>
              <a:rPr sz="2600" i="1" spc="-5" dirty="0">
                <a:solidFill>
                  <a:srgbClr val="00009A"/>
                </a:solidFill>
                <a:latin typeface="Verdana"/>
                <a:cs typeface="Verdana"/>
              </a:rPr>
              <a:t> fo</a:t>
            </a:r>
            <a:r>
              <a:rPr sz="2600" i="1" dirty="0">
                <a:solidFill>
                  <a:srgbClr val="00009A"/>
                </a:solidFill>
                <a:latin typeface="Verdana"/>
                <a:cs typeface="Verdana"/>
              </a:rPr>
              <a:t>r</a:t>
            </a:r>
            <a:r>
              <a:rPr sz="2600" i="1" spc="-5" dirty="0">
                <a:solidFill>
                  <a:srgbClr val="00009A"/>
                </a:solidFill>
                <a:latin typeface="Verdana"/>
                <a:cs typeface="Verdana"/>
              </a:rPr>
              <a:t> beginner</a:t>
            </a:r>
            <a:r>
              <a:rPr sz="2600" i="1" dirty="0">
                <a:solidFill>
                  <a:srgbClr val="00009A"/>
                </a:solidFill>
                <a:latin typeface="Verdana"/>
                <a:cs typeface="Verdana"/>
              </a:rPr>
              <a:t>,</a:t>
            </a:r>
            <a:r>
              <a:rPr sz="2600" i="1" spc="-5" dirty="0">
                <a:solidFill>
                  <a:srgbClr val="00009A"/>
                </a:solidFill>
                <a:latin typeface="Verdana"/>
                <a:cs typeface="Verdana"/>
              </a:rPr>
              <a:t> detai</a:t>
            </a:r>
            <a:r>
              <a:rPr sz="2600" i="1" dirty="0">
                <a:solidFill>
                  <a:srgbClr val="00009A"/>
                </a:solidFill>
                <a:latin typeface="Verdana"/>
                <a:cs typeface="Verdana"/>
              </a:rPr>
              <a:t>l</a:t>
            </a:r>
            <a:r>
              <a:rPr sz="2600" i="1" spc="-5" dirty="0">
                <a:solidFill>
                  <a:srgbClr val="00009A"/>
                </a:solidFill>
                <a:latin typeface="Verdana"/>
                <a:cs typeface="Verdana"/>
              </a:rPr>
              <a:t> fre</a:t>
            </a:r>
            <a:r>
              <a:rPr sz="2600" i="1" spc="-20" dirty="0">
                <a:solidFill>
                  <a:srgbClr val="00009A"/>
                </a:solidFill>
                <a:latin typeface="Verdana"/>
                <a:cs typeface="Verdana"/>
              </a:rPr>
              <a:t>e</a:t>
            </a:r>
            <a:r>
              <a:rPr sz="2600" i="1" dirty="0">
                <a:solidFill>
                  <a:srgbClr val="BFDEE3"/>
                </a:solidFill>
                <a:latin typeface="Verdana"/>
                <a:cs typeface="Verdana"/>
              </a:rPr>
              <a:t>.</a:t>
            </a:r>
            <a:endParaRPr sz="2600" dirty="0">
              <a:latin typeface="Verdana"/>
              <a:cs typeface="Verdana"/>
            </a:endParaRPr>
          </a:p>
          <a:p>
            <a:pPr marL="1051560" marR="2247265" indent="-896619">
              <a:lnSpc>
                <a:spcPct val="122700"/>
              </a:lnSpc>
              <a:spcBef>
                <a:spcPts val="480"/>
              </a:spcBef>
              <a:buFont typeface="Verdana"/>
              <a:buAutoNum type="arabicParenBoth"/>
              <a:tabLst>
                <a:tab pos="830580" algn="l"/>
              </a:tabLst>
            </a:pPr>
            <a:r>
              <a:rPr sz="2600" spc="-5" dirty="0">
                <a:latin typeface="Verdana"/>
                <a:cs typeface="Verdana"/>
              </a:rPr>
              <a:t>pa</a:t>
            </a:r>
            <a:r>
              <a:rPr sz="2600" spc="10" dirty="0">
                <a:latin typeface="Verdana"/>
                <a:cs typeface="Verdana"/>
              </a:rPr>
              <a:t>r</a:t>
            </a:r>
            <a:r>
              <a:rPr sz="2600" spc="-5" dirty="0">
                <a:latin typeface="Verdana"/>
                <a:cs typeface="Verdana"/>
              </a:rPr>
              <a:t>amete</a:t>
            </a:r>
            <a:r>
              <a:rPr sz="2600" dirty="0">
                <a:latin typeface="Verdana"/>
                <a:cs typeface="Verdana"/>
              </a:rPr>
              <a:t>r </a:t>
            </a:r>
            <a:r>
              <a:rPr sz="2600" spc="-5" dirty="0">
                <a:latin typeface="Verdana"/>
                <a:cs typeface="Verdana"/>
              </a:rPr>
              <a:t>substitution, ex</a:t>
            </a:r>
            <a:r>
              <a:rPr sz="2600" dirty="0">
                <a:latin typeface="Verdana"/>
                <a:cs typeface="Verdana"/>
              </a:rPr>
              <a:t>.</a:t>
            </a:r>
            <a:r>
              <a:rPr sz="2600" spc="-5" dirty="0">
                <a:latin typeface="Verdana"/>
                <a:cs typeface="Verdana"/>
              </a:rPr>
              <a:t> comment</a:t>
            </a:r>
            <a:r>
              <a:rPr sz="2600" dirty="0">
                <a:latin typeface="Verdana"/>
                <a:cs typeface="Verdana"/>
              </a:rPr>
              <a:t>s</a:t>
            </a:r>
            <a:r>
              <a:rPr sz="2600" spc="-5" dirty="0">
                <a:latin typeface="Verdana"/>
                <a:cs typeface="Verdana"/>
              </a:rPr>
              <a:t> </a:t>
            </a:r>
            <a:r>
              <a:rPr sz="2600" dirty="0">
                <a:latin typeface="Verdana"/>
                <a:cs typeface="Verdana"/>
              </a:rPr>
              <a:t>;</a:t>
            </a:r>
          </a:p>
          <a:p>
            <a:pPr marL="1051560" marR="3027680" indent="-914400">
              <a:lnSpc>
                <a:spcPct val="120200"/>
              </a:lnSpc>
              <a:buFont typeface="Verdana"/>
              <a:buAutoNum type="arabicParenBoth"/>
              <a:tabLst>
                <a:tab pos="813435" algn="l"/>
              </a:tabLst>
            </a:pPr>
            <a:r>
              <a:rPr sz="2600" dirty="0">
                <a:latin typeface="Verdana"/>
                <a:cs typeface="Verdana"/>
              </a:rPr>
              <a:t>grouping structure, ex.</a:t>
            </a:r>
            <a:r>
              <a:rPr sz="2600" spc="-5" dirty="0">
                <a:latin typeface="Verdana"/>
                <a:cs typeface="Verdana"/>
              </a:rPr>
              <a:t> </a:t>
            </a:r>
            <a:r>
              <a:rPr sz="2600" dirty="0">
                <a:latin typeface="Verdana"/>
                <a:cs typeface="Verdana"/>
              </a:rPr>
              <a:t>begin-end</a:t>
            </a:r>
            <a:r>
              <a:rPr sz="2600" spc="-5" dirty="0">
                <a:latin typeface="Verdana"/>
                <a:cs typeface="Verdana"/>
              </a:rPr>
              <a:t> </a:t>
            </a:r>
            <a:r>
              <a:rPr sz="2600" dirty="0">
                <a:latin typeface="Verdana"/>
                <a:cs typeface="Verdana"/>
              </a:rPr>
              <a:t>;</a:t>
            </a:r>
          </a:p>
          <a:p>
            <a:pPr marL="811530" indent="-674370">
              <a:lnSpc>
                <a:spcPct val="100000"/>
              </a:lnSpc>
              <a:spcBef>
                <a:spcPts val="675"/>
              </a:spcBef>
              <a:buFont typeface="Verdana"/>
              <a:buAutoNum type="arabicParenBoth"/>
              <a:tabLst>
                <a:tab pos="812165" algn="l"/>
              </a:tabLst>
            </a:pPr>
            <a:r>
              <a:rPr sz="2600" spc="-5" dirty="0">
                <a:latin typeface="Verdana"/>
                <a:cs typeface="Verdana"/>
              </a:rPr>
              <a:t>tokens</a:t>
            </a:r>
            <a:r>
              <a:rPr sz="2600" dirty="0">
                <a:latin typeface="Verdana"/>
                <a:cs typeface="Verdana"/>
              </a:rPr>
              <a:t>, </a:t>
            </a:r>
            <a:r>
              <a:rPr sz="2600" spc="-5" dirty="0">
                <a:latin typeface="Verdana"/>
                <a:cs typeface="Verdana"/>
              </a:rPr>
              <a:t>ex</a:t>
            </a:r>
            <a:r>
              <a:rPr sz="2600" dirty="0">
                <a:latin typeface="Verdana"/>
                <a:cs typeface="Verdana"/>
              </a:rPr>
              <a:t>. </a:t>
            </a:r>
            <a:r>
              <a:rPr sz="2600" spc="-5" dirty="0">
                <a:latin typeface="Verdana"/>
                <a:cs typeface="Verdana"/>
              </a:rPr>
              <a:t>:</a:t>
            </a:r>
            <a:r>
              <a:rPr sz="2600" dirty="0">
                <a:latin typeface="Verdana"/>
                <a:cs typeface="Verdana"/>
              </a:rPr>
              <a:t>= ;</a:t>
            </a:r>
          </a:p>
          <a:p>
            <a:pPr marL="926465" marR="864869" indent="-789305">
              <a:lnSpc>
                <a:spcPct val="100000"/>
              </a:lnSpc>
              <a:spcBef>
                <a:spcPts val="675"/>
              </a:spcBef>
              <a:buFont typeface="Verdana"/>
              <a:buAutoNum type="arabicParenBoth"/>
              <a:tabLst>
                <a:tab pos="813435" algn="l"/>
              </a:tabLst>
            </a:pPr>
            <a:r>
              <a:rPr sz="2600" dirty="0">
                <a:latin typeface="Verdana"/>
                <a:cs typeface="Verdana"/>
              </a:rPr>
              <a:t>syntax</a:t>
            </a:r>
            <a:r>
              <a:rPr sz="2600" spc="5" dirty="0">
                <a:latin typeface="Verdana"/>
                <a:cs typeface="Verdana"/>
              </a:rPr>
              <a:t> </a:t>
            </a:r>
            <a:r>
              <a:rPr sz="2600" dirty="0">
                <a:latin typeface="Verdana"/>
                <a:cs typeface="Verdana"/>
              </a:rPr>
              <a:t>for</a:t>
            </a:r>
            <a:r>
              <a:rPr sz="2600" spc="5" dirty="0">
                <a:latin typeface="Verdana"/>
                <a:cs typeface="Verdana"/>
              </a:rPr>
              <a:t> </a:t>
            </a:r>
            <a:r>
              <a:rPr sz="2600" dirty="0">
                <a:latin typeface="Verdana"/>
                <a:cs typeface="Verdana"/>
              </a:rPr>
              <a:t>macro</a:t>
            </a:r>
            <a:r>
              <a:rPr sz="2600" spc="5" dirty="0">
                <a:latin typeface="Verdana"/>
                <a:cs typeface="Verdana"/>
              </a:rPr>
              <a:t> </a:t>
            </a:r>
            <a:r>
              <a:rPr sz="2600" dirty="0">
                <a:latin typeface="Verdana"/>
                <a:cs typeface="Verdana"/>
              </a:rPr>
              <a:t>definition</a:t>
            </a:r>
            <a:r>
              <a:rPr sz="2600" spc="5" dirty="0">
                <a:latin typeface="Verdana"/>
                <a:cs typeface="Verdana"/>
              </a:rPr>
              <a:t> </a:t>
            </a:r>
            <a:r>
              <a:rPr sz="2600" dirty="0">
                <a:latin typeface="Verdana"/>
                <a:cs typeface="Verdana"/>
              </a:rPr>
              <a:t>and </a:t>
            </a:r>
            <a:r>
              <a:rPr sz="2600" spc="-5" dirty="0">
                <a:latin typeface="Verdana"/>
                <a:cs typeface="Verdana"/>
              </a:rPr>
              <a:t>invocation.</a:t>
            </a:r>
            <a:endParaRPr sz="2600" dirty="0">
              <a:latin typeface="Verdana"/>
              <a:cs typeface="Verdana"/>
            </a:endParaRPr>
          </a:p>
        </p:txBody>
      </p:sp>
      <p:sp>
        <p:nvSpPr>
          <p:cNvPr id="3" name="object 3"/>
          <p:cNvSpPr txBox="1"/>
          <p:nvPr/>
        </p:nvSpPr>
        <p:spPr>
          <a:xfrm>
            <a:off x="66781" y="261467"/>
            <a:ext cx="8217687" cy="1077218"/>
          </a:xfrm>
          <a:prstGeom prst="rect">
            <a:avLst/>
          </a:prstGeom>
        </p:spPr>
        <p:txBody>
          <a:bodyPr vert="horz" wrap="square" lIns="0" tIns="0" rIns="0" bIns="0" rtlCol="0">
            <a:spAutoFit/>
          </a:bodyPr>
          <a:lstStyle/>
          <a:p>
            <a:pPr marL="12700">
              <a:lnSpc>
                <a:spcPts val="4220"/>
              </a:lnSpc>
            </a:pPr>
            <a:r>
              <a:rPr sz="3600" b="1" spc="-5" dirty="0">
                <a:solidFill>
                  <a:srgbClr val="FF0000"/>
                </a:solidFill>
                <a:latin typeface="Verdana"/>
                <a:cs typeface="Verdana"/>
              </a:rPr>
              <a:t>4.3.</a:t>
            </a:r>
            <a:r>
              <a:rPr sz="3600" b="1" dirty="0">
                <a:solidFill>
                  <a:srgbClr val="FF0000"/>
                </a:solidFill>
                <a:latin typeface="Verdana"/>
                <a:cs typeface="Verdana"/>
              </a:rPr>
              <a:t>2</a:t>
            </a:r>
            <a:r>
              <a:rPr sz="3600" b="1" spc="-10" dirty="0">
                <a:solidFill>
                  <a:srgbClr val="FF0000"/>
                </a:solidFill>
                <a:latin typeface="Verdana"/>
                <a:cs typeface="Verdana"/>
              </a:rPr>
              <a:t> </a:t>
            </a:r>
            <a:r>
              <a:rPr sz="3600" b="1" spc="-5" dirty="0" smtClean="0">
                <a:solidFill>
                  <a:srgbClr val="FF0000"/>
                </a:solidFill>
                <a:latin typeface="Verdana"/>
                <a:cs typeface="Verdana"/>
              </a:rPr>
              <a:t>General</a:t>
            </a:r>
            <a:r>
              <a:rPr sz="3600" b="1" spc="-10" dirty="0" smtClean="0">
                <a:solidFill>
                  <a:srgbClr val="FF0000"/>
                </a:solidFill>
                <a:latin typeface="Verdana"/>
                <a:cs typeface="Verdana"/>
              </a:rPr>
              <a:t>-</a:t>
            </a:r>
            <a:r>
              <a:rPr sz="3600" b="1" spc="-5" dirty="0" smtClean="0">
                <a:solidFill>
                  <a:srgbClr val="FF0000"/>
                </a:solidFill>
                <a:latin typeface="Verdana"/>
                <a:cs typeface="Verdana"/>
              </a:rPr>
              <a:t>purpose</a:t>
            </a:r>
            <a:r>
              <a:rPr lang="en-US" sz="3600" b="1" spc="-5" dirty="0" smtClean="0">
                <a:solidFill>
                  <a:srgbClr val="FF0000"/>
                </a:solidFill>
                <a:latin typeface="Verdana"/>
                <a:cs typeface="Verdana"/>
              </a:rPr>
              <a:t>    			          </a:t>
            </a:r>
            <a:r>
              <a:rPr lang="en-US" altLang="zh-TW" sz="3600" b="1" spc="-5" dirty="0" smtClean="0">
                <a:solidFill>
                  <a:srgbClr val="FF0000"/>
                </a:solidFill>
                <a:latin typeface="Verdana"/>
                <a:cs typeface="Verdana"/>
              </a:rPr>
              <a:t>macr</a:t>
            </a:r>
            <a:r>
              <a:rPr lang="en-US" altLang="zh-TW" sz="3600" b="1" dirty="0" smtClean="0">
                <a:solidFill>
                  <a:srgbClr val="FF0000"/>
                </a:solidFill>
                <a:latin typeface="Verdana"/>
                <a:cs typeface="Verdana"/>
              </a:rPr>
              <a:t>o</a:t>
            </a:r>
            <a:r>
              <a:rPr lang="en-US" altLang="zh-TW" sz="3600" b="1" spc="-5" dirty="0" smtClean="0">
                <a:solidFill>
                  <a:srgbClr val="FF0000"/>
                </a:solidFill>
                <a:latin typeface="Verdana"/>
                <a:cs typeface="Verdana"/>
              </a:rPr>
              <a:t> processors</a:t>
            </a:r>
            <a:endParaRPr lang="en-US" altLang="zh-TW" sz="3600" dirty="0">
              <a:latin typeface="Verdana"/>
              <a:cs typeface="Verdan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484376"/>
            <a:ext cx="8420620" cy="4001095"/>
          </a:xfrm>
        </p:spPr>
        <p:txBody>
          <a:bodyPr/>
          <a:lstStyle/>
          <a:p>
            <a:r>
              <a:rPr lang="zh-TW" altLang="en-US" sz="2600" dirty="0" smtClean="0">
                <a:solidFill>
                  <a:schemeClr val="bg2">
                    <a:lumMod val="10000"/>
                  </a:schemeClr>
                </a:solidFill>
              </a:rPr>
              <a:t>　　</a:t>
            </a:r>
            <a:r>
              <a:rPr lang="en-US" altLang="zh-TW" sz="2600" dirty="0" smtClean="0">
                <a:solidFill>
                  <a:schemeClr val="bg2">
                    <a:lumMod val="10000"/>
                  </a:schemeClr>
                </a:solidFill>
              </a:rPr>
              <a:t>These are not dependent on any particular programming language, with a variety of different languages.</a:t>
            </a:r>
          </a:p>
          <a:p>
            <a:endParaRPr lang="en-US" altLang="zh-TW" sz="2600" dirty="0" smtClean="0">
              <a:solidFill>
                <a:schemeClr val="bg2">
                  <a:lumMod val="10000"/>
                </a:schemeClr>
              </a:solidFill>
            </a:endParaRPr>
          </a:p>
          <a:p>
            <a:r>
              <a:rPr lang="zh-TW" altLang="en-US" sz="2600" dirty="0" smtClean="0">
                <a:solidFill>
                  <a:schemeClr val="bg2">
                    <a:lumMod val="10000"/>
                  </a:schemeClr>
                </a:solidFill>
              </a:rPr>
              <a:t>　　</a:t>
            </a:r>
            <a:r>
              <a:rPr lang="en-US" altLang="zh-TW" sz="2600" dirty="0" smtClean="0">
                <a:solidFill>
                  <a:schemeClr val="bg2">
                    <a:lumMod val="10000"/>
                  </a:schemeClr>
                </a:solidFill>
              </a:rPr>
              <a:t>Keywords such as begin and end for groping statements.</a:t>
            </a:r>
          </a:p>
          <a:p>
            <a:endParaRPr lang="en-US" altLang="zh-TW" sz="2600" dirty="0" smtClean="0">
              <a:solidFill>
                <a:schemeClr val="bg2">
                  <a:lumMod val="10000"/>
                </a:schemeClr>
              </a:solidFill>
            </a:endParaRPr>
          </a:p>
          <a:p>
            <a:r>
              <a:rPr lang="zh-TW" altLang="en-US" sz="2600" dirty="0" smtClean="0">
                <a:solidFill>
                  <a:schemeClr val="bg2">
                    <a:lumMod val="10000"/>
                  </a:schemeClr>
                </a:solidFill>
              </a:rPr>
              <a:t>　　</a:t>
            </a:r>
            <a:r>
              <a:rPr lang="en-US" altLang="zh-TW" sz="2600" dirty="0" smtClean="0">
                <a:solidFill>
                  <a:schemeClr val="bg2">
                    <a:lumMod val="10000"/>
                  </a:schemeClr>
                </a:solidFill>
              </a:rPr>
              <a:t>The programming language for example, identifiers, constants, operators, and keywords statements.</a:t>
            </a:r>
            <a:endParaRPr lang="zh-TW" altLang="en-US" sz="2600" dirty="0">
              <a:solidFill>
                <a:schemeClr val="bg2">
                  <a:lumMod val="10000"/>
                </a:schemeClr>
              </a:solidFill>
            </a:endParaRPr>
          </a:p>
        </p:txBody>
      </p:sp>
      <p:sp>
        <p:nvSpPr>
          <p:cNvPr id="4" name="object 3"/>
          <p:cNvSpPr txBox="1"/>
          <p:nvPr/>
        </p:nvSpPr>
        <p:spPr>
          <a:xfrm>
            <a:off x="66781" y="261467"/>
            <a:ext cx="8217687" cy="1077218"/>
          </a:xfrm>
          <a:prstGeom prst="rect">
            <a:avLst/>
          </a:prstGeom>
        </p:spPr>
        <p:txBody>
          <a:bodyPr vert="horz" wrap="square" lIns="0" tIns="0" rIns="0" bIns="0" rtlCol="0">
            <a:spAutoFit/>
          </a:bodyPr>
          <a:lstStyle/>
          <a:p>
            <a:pPr marL="12700">
              <a:lnSpc>
                <a:spcPts val="4220"/>
              </a:lnSpc>
            </a:pPr>
            <a:r>
              <a:rPr sz="3600" b="1" spc="-5" dirty="0">
                <a:solidFill>
                  <a:srgbClr val="FF0000"/>
                </a:solidFill>
                <a:latin typeface="Verdana"/>
                <a:cs typeface="Verdana"/>
              </a:rPr>
              <a:t>4.3.</a:t>
            </a:r>
            <a:r>
              <a:rPr sz="3600" b="1" dirty="0">
                <a:solidFill>
                  <a:srgbClr val="FF0000"/>
                </a:solidFill>
                <a:latin typeface="Verdana"/>
                <a:cs typeface="Verdana"/>
              </a:rPr>
              <a:t>2</a:t>
            </a:r>
            <a:r>
              <a:rPr sz="3600" b="1" spc="-10" dirty="0">
                <a:solidFill>
                  <a:srgbClr val="FF0000"/>
                </a:solidFill>
                <a:latin typeface="Verdana"/>
                <a:cs typeface="Verdana"/>
              </a:rPr>
              <a:t> </a:t>
            </a:r>
            <a:r>
              <a:rPr sz="3600" b="1" spc="-5" dirty="0" smtClean="0">
                <a:solidFill>
                  <a:srgbClr val="FF0000"/>
                </a:solidFill>
                <a:latin typeface="Verdana"/>
                <a:cs typeface="Verdana"/>
              </a:rPr>
              <a:t>General</a:t>
            </a:r>
            <a:r>
              <a:rPr sz="3600" b="1" spc="-10" dirty="0" smtClean="0">
                <a:solidFill>
                  <a:srgbClr val="FF0000"/>
                </a:solidFill>
                <a:latin typeface="Verdana"/>
                <a:cs typeface="Verdana"/>
              </a:rPr>
              <a:t>-</a:t>
            </a:r>
            <a:r>
              <a:rPr sz="3600" b="1" spc="-5" dirty="0" smtClean="0">
                <a:solidFill>
                  <a:srgbClr val="FF0000"/>
                </a:solidFill>
                <a:latin typeface="Verdana"/>
                <a:cs typeface="Verdana"/>
              </a:rPr>
              <a:t>purpose</a:t>
            </a:r>
            <a:r>
              <a:rPr lang="en-US" sz="3600" b="1" spc="-5" dirty="0" smtClean="0">
                <a:solidFill>
                  <a:srgbClr val="FF0000"/>
                </a:solidFill>
                <a:latin typeface="Verdana"/>
                <a:cs typeface="Verdana"/>
              </a:rPr>
              <a:t>    			          </a:t>
            </a:r>
            <a:r>
              <a:rPr lang="en-US" altLang="zh-TW" sz="3600" b="1" spc="-5" dirty="0" smtClean="0">
                <a:solidFill>
                  <a:srgbClr val="FF0000"/>
                </a:solidFill>
                <a:latin typeface="Verdana"/>
                <a:cs typeface="Verdana"/>
              </a:rPr>
              <a:t>macr</a:t>
            </a:r>
            <a:r>
              <a:rPr lang="en-US" altLang="zh-TW" sz="3600" b="1" dirty="0" smtClean="0">
                <a:solidFill>
                  <a:srgbClr val="FF0000"/>
                </a:solidFill>
                <a:latin typeface="Verdana"/>
                <a:cs typeface="Verdana"/>
              </a:rPr>
              <a:t>o</a:t>
            </a:r>
            <a:r>
              <a:rPr lang="en-US" altLang="zh-TW" sz="3600" b="1" spc="-5" dirty="0" smtClean="0">
                <a:solidFill>
                  <a:srgbClr val="FF0000"/>
                </a:solidFill>
                <a:latin typeface="Verdana"/>
                <a:cs typeface="Verdana"/>
              </a:rPr>
              <a:t> processors</a:t>
            </a:r>
            <a:endParaRPr lang="en-US" altLang="zh-TW" sz="3600" dirty="0">
              <a:latin typeface="Verdana"/>
              <a:cs typeface="Verdan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7629" y="1636700"/>
            <a:ext cx="8051165" cy="3359894"/>
          </a:xfrm>
          <a:prstGeom prst="rect">
            <a:avLst/>
          </a:prstGeom>
        </p:spPr>
        <p:txBody>
          <a:bodyPr vert="horz" wrap="square" lIns="0" tIns="0" rIns="0" bIns="0" rtlCol="0">
            <a:spAutoFit/>
          </a:bodyPr>
          <a:lstStyle/>
          <a:p>
            <a:pPr marL="782320" indent="-769620">
              <a:lnSpc>
                <a:spcPct val="100000"/>
              </a:lnSpc>
              <a:spcBef>
                <a:spcPts val="2515"/>
              </a:spcBef>
              <a:buFont typeface="Verdana"/>
              <a:buAutoNum type="arabicParenBoth"/>
              <a:tabLst>
                <a:tab pos="782955" algn="l"/>
              </a:tabLst>
            </a:pPr>
            <a:r>
              <a:rPr sz="3200" spc="-25" dirty="0" smtClean="0">
                <a:solidFill>
                  <a:srgbClr val="00009A"/>
                </a:solidFill>
                <a:latin typeface="Verdana"/>
                <a:cs typeface="Verdana"/>
              </a:rPr>
              <a:t>Pre-processors</a:t>
            </a:r>
            <a:endParaRPr sz="3200" dirty="0">
              <a:latin typeface="Verdana"/>
              <a:cs typeface="Verdana"/>
            </a:endParaRPr>
          </a:p>
          <a:p>
            <a:pPr marL="782320" indent="-769620">
              <a:lnSpc>
                <a:spcPct val="100000"/>
              </a:lnSpc>
              <a:spcBef>
                <a:spcPts val="760"/>
              </a:spcBef>
              <a:buFont typeface="Verdana"/>
              <a:buAutoNum type="arabicParenBoth"/>
              <a:tabLst>
                <a:tab pos="782955" algn="l"/>
              </a:tabLst>
            </a:pPr>
            <a:r>
              <a:rPr sz="3200" spc="-20" dirty="0">
                <a:solidFill>
                  <a:srgbClr val="00009A"/>
                </a:solidFill>
                <a:latin typeface="Verdana"/>
                <a:cs typeface="Verdana"/>
              </a:rPr>
              <a:t>Line-by-line</a:t>
            </a:r>
            <a:r>
              <a:rPr sz="3200" dirty="0">
                <a:solidFill>
                  <a:srgbClr val="00009A"/>
                </a:solidFill>
                <a:latin typeface="Verdana"/>
                <a:cs typeface="Verdana"/>
              </a:rPr>
              <a:t> </a:t>
            </a:r>
            <a:r>
              <a:rPr sz="3200" spc="-20" dirty="0">
                <a:solidFill>
                  <a:srgbClr val="00009A"/>
                </a:solidFill>
                <a:latin typeface="Verdana"/>
                <a:cs typeface="Verdana"/>
              </a:rPr>
              <a:t>macro</a:t>
            </a:r>
            <a:r>
              <a:rPr sz="3200" dirty="0">
                <a:solidFill>
                  <a:srgbClr val="00009A"/>
                </a:solidFill>
                <a:latin typeface="Verdana"/>
                <a:cs typeface="Verdana"/>
              </a:rPr>
              <a:t> </a:t>
            </a:r>
            <a:r>
              <a:rPr sz="3200" spc="-20" dirty="0">
                <a:solidFill>
                  <a:srgbClr val="00009A"/>
                </a:solidFill>
                <a:latin typeface="Verdana"/>
                <a:cs typeface="Verdana"/>
              </a:rPr>
              <a:t>processor</a:t>
            </a:r>
            <a:r>
              <a:rPr sz="3200" spc="-15" dirty="0">
                <a:solidFill>
                  <a:srgbClr val="00009A"/>
                </a:solidFill>
                <a:latin typeface="Verdana"/>
                <a:cs typeface="Verdana"/>
              </a:rPr>
              <a:t> </a:t>
            </a:r>
            <a:r>
              <a:rPr sz="3200" spc="-15" dirty="0">
                <a:latin typeface="Verdana"/>
                <a:cs typeface="Verdana"/>
              </a:rPr>
              <a:t>:</a:t>
            </a:r>
            <a:endParaRPr sz="3200" dirty="0">
              <a:latin typeface="Verdana"/>
              <a:cs typeface="Verdana"/>
            </a:endParaRPr>
          </a:p>
          <a:p>
            <a:pPr marL="1698625" lvl="1" indent="-542290">
              <a:lnSpc>
                <a:spcPct val="100000"/>
              </a:lnSpc>
              <a:spcBef>
                <a:spcPts val="755"/>
              </a:spcBef>
              <a:buFont typeface="Verdana"/>
              <a:buChar char="*"/>
              <a:tabLst>
                <a:tab pos="1558290" algn="l"/>
              </a:tabLst>
            </a:pPr>
            <a:r>
              <a:rPr sz="3200" spc="-20" dirty="0">
                <a:latin typeface="Verdana"/>
                <a:cs typeface="Verdana"/>
              </a:rPr>
              <a:t>macro </a:t>
            </a:r>
            <a:r>
              <a:rPr sz="3200" spc="-15" dirty="0">
                <a:latin typeface="Verdana"/>
                <a:cs typeface="Verdana"/>
              </a:rPr>
              <a:t>efficient.</a:t>
            </a:r>
            <a:endParaRPr sz="3200" dirty="0">
              <a:latin typeface="Verdana"/>
              <a:cs typeface="Verdana"/>
            </a:endParaRPr>
          </a:p>
          <a:p>
            <a:pPr marL="1698625" marR="1799589" lvl="1" indent="-542290">
              <a:lnSpc>
                <a:spcPct val="100000"/>
              </a:lnSpc>
              <a:spcBef>
                <a:spcPts val="760"/>
              </a:spcBef>
              <a:buFont typeface="Verdana"/>
              <a:buChar char="*"/>
              <a:tabLst>
                <a:tab pos="1558290" algn="l"/>
              </a:tabLst>
            </a:pPr>
            <a:r>
              <a:rPr sz="3200" spc="-20" dirty="0">
                <a:latin typeface="Verdana"/>
                <a:cs typeface="Verdana"/>
              </a:rPr>
              <a:t>easy to give diagnostic messages.</a:t>
            </a:r>
            <a:endParaRPr sz="3200" dirty="0">
              <a:latin typeface="Verdana"/>
              <a:cs typeface="Verdana"/>
            </a:endParaRPr>
          </a:p>
          <a:p>
            <a:pPr marL="1557655" lvl="1" indent="-401320">
              <a:lnSpc>
                <a:spcPts val="3750"/>
              </a:lnSpc>
              <a:spcBef>
                <a:spcPts val="755"/>
              </a:spcBef>
              <a:buFont typeface="Verdana"/>
              <a:buChar char="*"/>
              <a:tabLst>
                <a:tab pos="1558290" algn="l"/>
              </a:tabLst>
            </a:pPr>
            <a:r>
              <a:rPr sz="3200" spc="-20" dirty="0">
                <a:latin typeface="Verdana"/>
                <a:cs typeface="Verdana"/>
              </a:rPr>
              <a:t>loosed-coupled </a:t>
            </a:r>
            <a:r>
              <a:rPr sz="3200" spc="-15" dirty="0">
                <a:latin typeface="Verdana"/>
                <a:cs typeface="Verdana"/>
              </a:rPr>
              <a:t>relation.</a:t>
            </a:r>
            <a:endParaRPr sz="3200" dirty="0">
              <a:latin typeface="Verdana"/>
              <a:cs typeface="Verdana"/>
            </a:endParaRPr>
          </a:p>
        </p:txBody>
      </p:sp>
      <p:sp>
        <p:nvSpPr>
          <p:cNvPr id="3" name="object 3"/>
          <p:cNvSpPr txBox="1"/>
          <p:nvPr/>
        </p:nvSpPr>
        <p:spPr>
          <a:xfrm>
            <a:off x="66782" y="261467"/>
            <a:ext cx="9421740" cy="1615827"/>
          </a:xfrm>
          <a:prstGeom prst="rect">
            <a:avLst/>
          </a:prstGeom>
        </p:spPr>
        <p:txBody>
          <a:bodyPr vert="horz" wrap="square" lIns="0" tIns="0" rIns="0" bIns="0" rtlCol="0">
            <a:spAutoFit/>
          </a:bodyPr>
          <a:lstStyle/>
          <a:p>
            <a:pPr marL="12700">
              <a:lnSpc>
                <a:spcPts val="4215"/>
              </a:lnSpc>
            </a:pPr>
            <a:r>
              <a:rPr sz="3600" b="1" spc="-5" dirty="0">
                <a:solidFill>
                  <a:srgbClr val="FF0000"/>
                </a:solidFill>
                <a:latin typeface="Tahoma"/>
                <a:cs typeface="Tahoma"/>
              </a:rPr>
              <a:t>4.3.</a:t>
            </a:r>
            <a:r>
              <a:rPr sz="3600" b="1" dirty="0">
                <a:solidFill>
                  <a:srgbClr val="FF0000"/>
                </a:solidFill>
                <a:latin typeface="Tahoma"/>
                <a:cs typeface="Tahoma"/>
              </a:rPr>
              <a:t>3</a:t>
            </a:r>
            <a:r>
              <a:rPr sz="3600" b="1" spc="-5" dirty="0">
                <a:solidFill>
                  <a:srgbClr val="FF0000"/>
                </a:solidFill>
                <a:latin typeface="Tahoma"/>
                <a:cs typeface="Tahoma"/>
              </a:rPr>
              <a:t> Macr</a:t>
            </a:r>
            <a:r>
              <a:rPr sz="3600" b="1" dirty="0">
                <a:solidFill>
                  <a:srgbClr val="FF0000"/>
                </a:solidFill>
                <a:latin typeface="Tahoma"/>
                <a:cs typeface="Tahoma"/>
              </a:rPr>
              <a:t>o</a:t>
            </a:r>
            <a:r>
              <a:rPr sz="3600" b="1" spc="-5" dirty="0">
                <a:solidFill>
                  <a:srgbClr val="FF0000"/>
                </a:solidFill>
                <a:latin typeface="Tahoma"/>
                <a:cs typeface="Tahoma"/>
              </a:rPr>
              <a:t> </a:t>
            </a:r>
            <a:r>
              <a:rPr sz="3600" b="1" spc="-5" dirty="0" smtClean="0">
                <a:solidFill>
                  <a:srgbClr val="FF0000"/>
                </a:solidFill>
                <a:latin typeface="Tahoma"/>
                <a:cs typeface="Tahoma"/>
              </a:rPr>
              <a:t>processing</a:t>
            </a:r>
            <a:endParaRPr lang="en-US" sz="3600" b="1" spc="-5" dirty="0" smtClean="0">
              <a:solidFill>
                <a:srgbClr val="FF0000"/>
              </a:solidFill>
              <a:latin typeface="Tahoma"/>
              <a:cs typeface="Tahoma"/>
            </a:endParaRPr>
          </a:p>
          <a:p>
            <a:pPr marL="12700">
              <a:lnSpc>
                <a:spcPts val="4215"/>
              </a:lnSpc>
            </a:pPr>
            <a:r>
              <a:rPr lang="en-US" sz="3600" b="1" spc="-5" dirty="0" smtClean="0">
                <a:solidFill>
                  <a:srgbClr val="FF0000"/>
                </a:solidFill>
                <a:latin typeface="Tahoma"/>
                <a:cs typeface="Tahoma"/>
              </a:rPr>
              <a:t>	      withi</a:t>
            </a:r>
            <a:r>
              <a:rPr lang="en-US" sz="3600" b="1" dirty="0" smtClean="0">
                <a:solidFill>
                  <a:srgbClr val="FF0000"/>
                </a:solidFill>
                <a:latin typeface="Tahoma"/>
                <a:cs typeface="Tahoma"/>
              </a:rPr>
              <a:t>n</a:t>
            </a:r>
            <a:r>
              <a:rPr lang="en-US" sz="3600" b="1" spc="-5" dirty="0" smtClean="0">
                <a:solidFill>
                  <a:srgbClr val="FF0000"/>
                </a:solidFill>
                <a:latin typeface="Tahoma"/>
                <a:cs typeface="Tahoma"/>
              </a:rPr>
              <a:t> languag</a:t>
            </a:r>
            <a:r>
              <a:rPr lang="en-US" sz="3600" b="1" dirty="0" smtClean="0">
                <a:solidFill>
                  <a:srgbClr val="FF0000"/>
                </a:solidFill>
                <a:latin typeface="Tahoma"/>
                <a:cs typeface="Tahoma"/>
              </a:rPr>
              <a:t>e</a:t>
            </a:r>
            <a:r>
              <a:rPr lang="en-US" sz="3600" b="1" spc="-5" dirty="0" smtClean="0">
                <a:solidFill>
                  <a:srgbClr val="FF0000"/>
                </a:solidFill>
                <a:latin typeface="Tahoma"/>
                <a:cs typeface="Tahoma"/>
              </a:rPr>
              <a:t> translator</a:t>
            </a:r>
            <a:r>
              <a:rPr lang="en-US" sz="3600" b="1" dirty="0" smtClean="0">
                <a:solidFill>
                  <a:srgbClr val="FF0000"/>
                </a:solidFill>
                <a:latin typeface="Tahoma"/>
                <a:cs typeface="Tahoma"/>
              </a:rPr>
              <a:t>s	</a:t>
            </a:r>
            <a:r>
              <a:rPr lang="en-US" sz="2400" b="1" dirty="0" smtClean="0">
                <a:solidFill>
                  <a:srgbClr val="FF0000"/>
                </a:solidFill>
                <a:latin typeface="Tahoma"/>
                <a:cs typeface="Tahoma"/>
              </a:rPr>
              <a:t>1/5</a:t>
            </a:r>
            <a:endParaRPr lang="en-US" sz="2400" dirty="0" smtClean="0">
              <a:latin typeface="Tahoma"/>
              <a:cs typeface="Tahoma"/>
            </a:endParaRPr>
          </a:p>
          <a:p>
            <a:pPr marL="12700">
              <a:lnSpc>
                <a:spcPts val="4215"/>
              </a:lnSpc>
            </a:pPr>
            <a:endParaRPr sz="3600" dirty="0">
              <a:latin typeface="Tahoma"/>
              <a:cs typeface="Tahom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1582" y="295133"/>
            <a:ext cx="8917018" cy="1615827"/>
          </a:xfrm>
        </p:spPr>
        <p:txBody>
          <a:bodyPr/>
          <a:lstStyle/>
          <a:p>
            <a:pPr marL="12700">
              <a:lnSpc>
                <a:spcPts val="4215"/>
              </a:lnSpc>
            </a:pPr>
            <a:r>
              <a:rPr lang="en-US" sz="3600" b="1" spc="-5" dirty="0" smtClean="0">
                <a:solidFill>
                  <a:srgbClr val="FF0000"/>
                </a:solidFill>
                <a:latin typeface="Tahoma"/>
                <a:cs typeface="Tahoma"/>
              </a:rPr>
              <a:t>4.3.</a:t>
            </a:r>
            <a:r>
              <a:rPr lang="en-US" sz="3600" b="1" dirty="0" smtClean="0">
                <a:solidFill>
                  <a:srgbClr val="FF0000"/>
                </a:solidFill>
                <a:latin typeface="Tahoma"/>
                <a:cs typeface="Tahoma"/>
              </a:rPr>
              <a:t>3</a:t>
            </a:r>
            <a:r>
              <a:rPr lang="en-US" sz="3600" b="1" spc="-5" dirty="0" smtClean="0">
                <a:solidFill>
                  <a:srgbClr val="FF0000"/>
                </a:solidFill>
                <a:latin typeface="Tahoma"/>
                <a:cs typeface="Tahoma"/>
              </a:rPr>
              <a:t> Macr</a:t>
            </a:r>
            <a:r>
              <a:rPr lang="en-US" sz="3600" b="1" dirty="0" smtClean="0">
                <a:solidFill>
                  <a:srgbClr val="FF0000"/>
                </a:solidFill>
                <a:latin typeface="Tahoma"/>
                <a:cs typeface="Tahoma"/>
              </a:rPr>
              <a:t>o</a:t>
            </a:r>
            <a:r>
              <a:rPr lang="en-US" sz="3600" b="1" spc="-5" dirty="0" smtClean="0">
                <a:solidFill>
                  <a:srgbClr val="FF0000"/>
                </a:solidFill>
                <a:latin typeface="Tahoma"/>
                <a:cs typeface="Tahoma"/>
              </a:rPr>
              <a:t> processing</a:t>
            </a:r>
            <a:br>
              <a:rPr lang="en-US" sz="3600" b="1" spc="-5" dirty="0" smtClean="0">
                <a:solidFill>
                  <a:srgbClr val="FF0000"/>
                </a:solidFill>
                <a:latin typeface="Tahoma"/>
                <a:cs typeface="Tahoma"/>
              </a:rPr>
            </a:br>
            <a:r>
              <a:rPr lang="en-US" sz="3600" b="1" spc="-5" dirty="0" smtClean="0">
                <a:solidFill>
                  <a:srgbClr val="FF0000"/>
                </a:solidFill>
                <a:latin typeface="Tahoma"/>
                <a:cs typeface="Tahoma"/>
              </a:rPr>
              <a:t>	      withi</a:t>
            </a:r>
            <a:r>
              <a:rPr lang="en-US" sz="3600" b="1" dirty="0" smtClean="0">
                <a:solidFill>
                  <a:srgbClr val="FF0000"/>
                </a:solidFill>
                <a:latin typeface="Tahoma"/>
                <a:cs typeface="Tahoma"/>
              </a:rPr>
              <a:t>n</a:t>
            </a:r>
            <a:r>
              <a:rPr lang="en-US" sz="3600" b="1" spc="-5" dirty="0" smtClean="0">
                <a:solidFill>
                  <a:srgbClr val="FF0000"/>
                </a:solidFill>
                <a:latin typeface="Tahoma"/>
                <a:cs typeface="Tahoma"/>
              </a:rPr>
              <a:t> languag</a:t>
            </a:r>
            <a:r>
              <a:rPr lang="en-US" sz="3600" b="1" dirty="0" smtClean="0">
                <a:solidFill>
                  <a:srgbClr val="FF0000"/>
                </a:solidFill>
                <a:latin typeface="Tahoma"/>
                <a:cs typeface="Tahoma"/>
              </a:rPr>
              <a:t>e</a:t>
            </a:r>
            <a:r>
              <a:rPr lang="en-US" sz="3600" b="1" spc="-5" dirty="0" smtClean="0">
                <a:solidFill>
                  <a:srgbClr val="FF0000"/>
                </a:solidFill>
                <a:latin typeface="Tahoma"/>
                <a:cs typeface="Tahoma"/>
              </a:rPr>
              <a:t> translator</a:t>
            </a:r>
            <a:r>
              <a:rPr lang="en-US" sz="3600" b="1" dirty="0" smtClean="0">
                <a:solidFill>
                  <a:srgbClr val="FF0000"/>
                </a:solidFill>
                <a:latin typeface="Tahoma"/>
                <a:cs typeface="Tahoma"/>
              </a:rPr>
              <a:t>s	</a:t>
            </a:r>
            <a:r>
              <a:rPr lang="en-US" sz="2400" b="1" dirty="0" smtClean="0">
                <a:solidFill>
                  <a:srgbClr val="FF0000"/>
                </a:solidFill>
                <a:latin typeface="Tahoma"/>
                <a:cs typeface="Tahoma"/>
              </a:rPr>
              <a:t>2/5</a:t>
            </a:r>
            <a:r>
              <a:rPr lang="en-US" sz="3600" dirty="0" smtClean="0">
                <a:latin typeface="Tahoma"/>
                <a:cs typeface="Tahoma"/>
              </a:rPr>
              <a:t/>
            </a:r>
            <a:br>
              <a:rPr lang="en-US" sz="3600" dirty="0" smtClean="0">
                <a:latin typeface="Tahoma"/>
                <a:cs typeface="Tahoma"/>
              </a:rPr>
            </a:br>
            <a:endParaRPr lang="zh-TW" altLang="en-US" sz="3600" dirty="0"/>
          </a:p>
        </p:txBody>
      </p:sp>
      <p:sp>
        <p:nvSpPr>
          <p:cNvPr id="3" name="文字版面配置區 2"/>
          <p:cNvSpPr>
            <a:spLocks noGrp="1"/>
          </p:cNvSpPr>
          <p:nvPr>
            <p:ph type="body" idx="1"/>
          </p:nvPr>
        </p:nvSpPr>
        <p:spPr>
          <a:xfrm>
            <a:off x="348989" y="1567819"/>
            <a:ext cx="8420620" cy="2400657"/>
          </a:xfrm>
        </p:spPr>
        <p:txBody>
          <a:bodyPr/>
          <a:lstStyle/>
          <a:p>
            <a:r>
              <a:rPr lang="zh-TW" altLang="en-US" sz="2600" dirty="0" smtClean="0">
                <a:solidFill>
                  <a:schemeClr val="bg2">
                    <a:lumMod val="10000"/>
                  </a:schemeClr>
                </a:solidFill>
              </a:rPr>
              <a:t>　　</a:t>
            </a:r>
            <a:r>
              <a:rPr lang="en-US" altLang="zh-TW" sz="2600" dirty="0" smtClean="0">
                <a:solidFill>
                  <a:schemeClr val="bg2">
                    <a:lumMod val="10000"/>
                  </a:schemeClr>
                </a:solidFill>
              </a:rPr>
              <a:t>Macro definitions and expanded version of the source program. The macro processing functions with the language translator itself.</a:t>
            </a:r>
          </a:p>
          <a:p>
            <a:endParaRPr lang="en-US" altLang="zh-TW" sz="2600" dirty="0" smtClean="0">
              <a:solidFill>
                <a:schemeClr val="bg2">
                  <a:lumMod val="10000"/>
                </a:schemeClr>
              </a:solidFill>
            </a:endParaRPr>
          </a:p>
          <a:p>
            <a:r>
              <a:rPr lang="zh-TW" altLang="en-US" sz="2600" dirty="0" smtClean="0">
                <a:solidFill>
                  <a:schemeClr val="bg2">
                    <a:lumMod val="10000"/>
                  </a:schemeClr>
                </a:solidFill>
              </a:rPr>
              <a:t>　　</a:t>
            </a:r>
            <a:r>
              <a:rPr lang="en-US" altLang="zh-TW" sz="2600" dirty="0" smtClean="0">
                <a:solidFill>
                  <a:schemeClr val="bg2">
                    <a:lumMod val="10000"/>
                  </a:schemeClr>
                </a:solidFill>
              </a:rPr>
              <a:t>The macro processor operates as a sort of input routine for the assembler or compiler.</a:t>
            </a:r>
            <a:endParaRPr lang="zh-TW" altLang="en-US" sz="2600" dirty="0">
              <a:solidFill>
                <a:schemeClr val="bg2">
                  <a:lumMod val="10000"/>
                </a:schemeClr>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567819"/>
            <a:ext cx="8420620" cy="2800767"/>
          </a:xfrm>
        </p:spPr>
        <p:txBody>
          <a:bodyPr/>
          <a:lstStyle/>
          <a:p>
            <a:r>
              <a:rPr lang="zh-TW" altLang="en-US" sz="2600" dirty="0" smtClean="0">
                <a:solidFill>
                  <a:schemeClr val="bg2">
                    <a:lumMod val="10000"/>
                  </a:schemeClr>
                </a:solidFill>
              </a:rPr>
              <a:t>　　</a:t>
            </a:r>
            <a:r>
              <a:rPr lang="en-US" altLang="zh-TW" sz="2600" dirty="0" smtClean="0">
                <a:solidFill>
                  <a:schemeClr val="bg2">
                    <a:lumMod val="10000"/>
                  </a:schemeClr>
                </a:solidFill>
              </a:rPr>
              <a:t>Extra pass over the source program, OPTAB in an assembler and  NAMTAB implemented in the same table. A line-by-line macro processor also makes it easier to give diagnostic mess ages that are related to the source statement containing to backtrack to discover the original source of trouble.</a:t>
            </a:r>
            <a:endParaRPr lang="zh-TW" altLang="en-US" sz="2600" dirty="0">
              <a:solidFill>
                <a:schemeClr val="bg2">
                  <a:lumMod val="10000"/>
                </a:schemeClr>
              </a:solidFill>
            </a:endParaRPr>
          </a:p>
        </p:txBody>
      </p:sp>
      <p:sp>
        <p:nvSpPr>
          <p:cNvPr id="4" name="標題 1"/>
          <p:cNvSpPr>
            <a:spLocks noGrp="1"/>
          </p:cNvSpPr>
          <p:nvPr>
            <p:ph type="title"/>
          </p:nvPr>
        </p:nvSpPr>
        <p:spPr>
          <a:xfrm>
            <a:off x="201582" y="295133"/>
            <a:ext cx="8917018" cy="1615827"/>
          </a:xfrm>
        </p:spPr>
        <p:txBody>
          <a:bodyPr/>
          <a:lstStyle/>
          <a:p>
            <a:pPr marL="12700">
              <a:lnSpc>
                <a:spcPts val="4215"/>
              </a:lnSpc>
            </a:pPr>
            <a:r>
              <a:rPr lang="en-US" sz="3600" b="1" spc="-5" dirty="0" smtClean="0">
                <a:solidFill>
                  <a:srgbClr val="FF0000"/>
                </a:solidFill>
                <a:latin typeface="Tahoma"/>
                <a:cs typeface="Tahoma"/>
              </a:rPr>
              <a:t>4.3.</a:t>
            </a:r>
            <a:r>
              <a:rPr lang="en-US" sz="3600" b="1" dirty="0" smtClean="0">
                <a:solidFill>
                  <a:srgbClr val="FF0000"/>
                </a:solidFill>
                <a:latin typeface="Tahoma"/>
                <a:cs typeface="Tahoma"/>
              </a:rPr>
              <a:t>3</a:t>
            </a:r>
            <a:r>
              <a:rPr lang="en-US" sz="3600" b="1" spc="-5" dirty="0" smtClean="0">
                <a:solidFill>
                  <a:srgbClr val="FF0000"/>
                </a:solidFill>
                <a:latin typeface="Tahoma"/>
                <a:cs typeface="Tahoma"/>
              </a:rPr>
              <a:t> Macr</a:t>
            </a:r>
            <a:r>
              <a:rPr lang="en-US" sz="3600" b="1" dirty="0" smtClean="0">
                <a:solidFill>
                  <a:srgbClr val="FF0000"/>
                </a:solidFill>
                <a:latin typeface="Tahoma"/>
                <a:cs typeface="Tahoma"/>
              </a:rPr>
              <a:t>o</a:t>
            </a:r>
            <a:r>
              <a:rPr lang="en-US" sz="3600" b="1" spc="-5" dirty="0" smtClean="0">
                <a:solidFill>
                  <a:srgbClr val="FF0000"/>
                </a:solidFill>
                <a:latin typeface="Tahoma"/>
                <a:cs typeface="Tahoma"/>
              </a:rPr>
              <a:t> processing</a:t>
            </a:r>
            <a:br>
              <a:rPr lang="en-US" sz="3600" b="1" spc="-5" dirty="0" smtClean="0">
                <a:solidFill>
                  <a:srgbClr val="FF0000"/>
                </a:solidFill>
                <a:latin typeface="Tahoma"/>
                <a:cs typeface="Tahoma"/>
              </a:rPr>
            </a:br>
            <a:r>
              <a:rPr lang="en-US" sz="3600" b="1" spc="-5" dirty="0" smtClean="0">
                <a:solidFill>
                  <a:srgbClr val="FF0000"/>
                </a:solidFill>
                <a:latin typeface="Tahoma"/>
                <a:cs typeface="Tahoma"/>
              </a:rPr>
              <a:t>	      withi</a:t>
            </a:r>
            <a:r>
              <a:rPr lang="en-US" sz="3600" b="1" dirty="0" smtClean="0">
                <a:solidFill>
                  <a:srgbClr val="FF0000"/>
                </a:solidFill>
                <a:latin typeface="Tahoma"/>
                <a:cs typeface="Tahoma"/>
              </a:rPr>
              <a:t>n</a:t>
            </a:r>
            <a:r>
              <a:rPr lang="en-US" sz="3600" b="1" spc="-5" dirty="0" smtClean="0">
                <a:solidFill>
                  <a:srgbClr val="FF0000"/>
                </a:solidFill>
                <a:latin typeface="Tahoma"/>
                <a:cs typeface="Tahoma"/>
              </a:rPr>
              <a:t> languag</a:t>
            </a:r>
            <a:r>
              <a:rPr lang="en-US" sz="3600" b="1" dirty="0" smtClean="0">
                <a:solidFill>
                  <a:srgbClr val="FF0000"/>
                </a:solidFill>
                <a:latin typeface="Tahoma"/>
                <a:cs typeface="Tahoma"/>
              </a:rPr>
              <a:t>e</a:t>
            </a:r>
            <a:r>
              <a:rPr lang="en-US" sz="3600" b="1" spc="-5" dirty="0" smtClean="0">
                <a:solidFill>
                  <a:srgbClr val="FF0000"/>
                </a:solidFill>
                <a:latin typeface="Tahoma"/>
                <a:cs typeface="Tahoma"/>
              </a:rPr>
              <a:t> translator</a:t>
            </a:r>
            <a:r>
              <a:rPr lang="en-US" sz="3600" b="1" dirty="0" smtClean="0">
                <a:solidFill>
                  <a:srgbClr val="FF0000"/>
                </a:solidFill>
                <a:latin typeface="Tahoma"/>
                <a:cs typeface="Tahoma"/>
              </a:rPr>
              <a:t>s	</a:t>
            </a:r>
            <a:r>
              <a:rPr lang="en-US" sz="2400" b="1" dirty="0" smtClean="0">
                <a:solidFill>
                  <a:srgbClr val="FF0000"/>
                </a:solidFill>
                <a:latin typeface="Tahoma"/>
                <a:cs typeface="Tahoma"/>
              </a:rPr>
              <a:t>3/5</a:t>
            </a:r>
            <a:r>
              <a:rPr lang="en-US" sz="3600" dirty="0" smtClean="0">
                <a:latin typeface="Tahoma"/>
                <a:cs typeface="Tahoma"/>
              </a:rPr>
              <a:t/>
            </a:r>
            <a:br>
              <a:rPr lang="en-US" sz="3600" dirty="0" smtClean="0">
                <a:latin typeface="Tahoma"/>
                <a:cs typeface="Tahoma"/>
              </a:rPr>
            </a:br>
            <a:endParaRPr lang="zh-TW" alt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1057525" y="537707"/>
            <a:ext cx="6924675" cy="1205865"/>
          </a:xfrm>
          <a:prstGeom prst="rect">
            <a:avLst/>
          </a:prstGeom>
        </p:spPr>
        <p:txBody>
          <a:bodyPr vert="horz" wrap="square" lIns="0" tIns="0" rIns="0" bIns="0" rtlCol="0">
            <a:spAutoFit/>
          </a:bodyPr>
          <a:lstStyle/>
          <a:p>
            <a:pPr marL="12700">
              <a:lnSpc>
                <a:spcPct val="100000"/>
              </a:lnSpc>
              <a:tabLst>
                <a:tab pos="5395595" algn="l"/>
              </a:tabLst>
            </a:pPr>
            <a:r>
              <a:rPr sz="4000" b="1" spc="-5" dirty="0">
                <a:solidFill>
                  <a:srgbClr val="FF0000"/>
                </a:solidFill>
                <a:latin typeface="Verdana"/>
                <a:cs typeface="Verdana"/>
              </a:rPr>
              <a:t>Macr</a:t>
            </a:r>
            <a:r>
              <a:rPr sz="4000" b="1" dirty="0">
                <a:solidFill>
                  <a:srgbClr val="FF0000"/>
                </a:solidFill>
                <a:latin typeface="Verdana"/>
                <a:cs typeface="Verdana"/>
              </a:rPr>
              <a:t>o</a:t>
            </a:r>
            <a:r>
              <a:rPr sz="4000" b="1" spc="-5" dirty="0">
                <a:solidFill>
                  <a:srgbClr val="FF0000"/>
                </a:solidFill>
                <a:latin typeface="Verdana"/>
                <a:cs typeface="Verdana"/>
              </a:rPr>
              <a:t> invocatio</a:t>
            </a:r>
            <a:r>
              <a:rPr sz="4000" b="1" dirty="0">
                <a:solidFill>
                  <a:srgbClr val="FF0000"/>
                </a:solidFill>
                <a:latin typeface="Verdana"/>
                <a:cs typeface="Verdana"/>
              </a:rPr>
              <a:t>n	</a:t>
            </a:r>
            <a:r>
              <a:rPr sz="4000" b="1" spc="-5" dirty="0">
                <a:solidFill>
                  <a:srgbClr val="FF0000"/>
                </a:solidFill>
                <a:latin typeface="Verdana"/>
                <a:cs typeface="Verdana"/>
              </a:rPr>
              <a:t>and</a:t>
            </a:r>
            <a:endParaRPr sz="4000" dirty="0">
              <a:latin typeface="Verdana"/>
              <a:cs typeface="Verdana"/>
            </a:endParaRPr>
          </a:p>
          <a:p>
            <a:pPr marL="2606675">
              <a:lnSpc>
                <a:spcPts val="4690"/>
              </a:lnSpc>
            </a:pPr>
            <a:r>
              <a:rPr sz="4000" b="1" spc="-5" dirty="0">
                <a:solidFill>
                  <a:srgbClr val="FF0000"/>
                </a:solidFill>
                <a:latin typeface="Verdana"/>
                <a:cs typeface="Verdana"/>
              </a:rPr>
              <a:t>Subroutin</a:t>
            </a:r>
            <a:r>
              <a:rPr sz="4000" b="1" dirty="0">
                <a:solidFill>
                  <a:srgbClr val="FF0000"/>
                </a:solidFill>
                <a:latin typeface="Verdana"/>
                <a:cs typeface="Verdana"/>
              </a:rPr>
              <a:t>e </a:t>
            </a:r>
            <a:r>
              <a:rPr sz="4000" b="1" spc="-5" dirty="0">
                <a:solidFill>
                  <a:srgbClr val="FF0000"/>
                </a:solidFill>
                <a:latin typeface="Verdana"/>
                <a:cs typeface="Verdana"/>
              </a:rPr>
              <a:t>call</a:t>
            </a:r>
            <a:endParaRPr sz="4000" dirty="0">
              <a:latin typeface="Verdana"/>
              <a:cs typeface="Verdana"/>
            </a:endParaRPr>
          </a:p>
        </p:txBody>
      </p:sp>
      <p:sp>
        <p:nvSpPr>
          <p:cNvPr id="6" name="文字版面配置區 2"/>
          <p:cNvSpPr>
            <a:spLocks noGrp="1"/>
          </p:cNvSpPr>
          <p:nvPr>
            <p:ph type="body" idx="1"/>
          </p:nvPr>
        </p:nvSpPr>
        <p:spPr>
          <a:xfrm>
            <a:off x="901699" y="1822450"/>
            <a:ext cx="7620001" cy="4401205"/>
          </a:xfrm>
        </p:spPr>
        <p:txBody>
          <a:bodyPr/>
          <a:lstStyle/>
          <a:p>
            <a:r>
              <a:rPr lang="zh-TW" altLang="en-US" sz="2600" dirty="0" smtClean="0">
                <a:solidFill>
                  <a:schemeClr val="tx1"/>
                </a:solidFill>
              </a:rPr>
              <a:t>　　</a:t>
            </a:r>
            <a:r>
              <a:rPr lang="en-US" altLang="zh-TW" sz="2600" dirty="0" smtClean="0">
                <a:latin typeface="Verdana" pitchFamily="34" charset="0"/>
                <a:ea typeface="Verdana" pitchFamily="34" charset="0"/>
                <a:cs typeface="Verdana" pitchFamily="34" charset="0"/>
              </a:rPr>
              <a:t> </a:t>
            </a:r>
            <a:r>
              <a:rPr lang="en-US" altLang="zh-TW" sz="2600" dirty="0" smtClean="0">
                <a:solidFill>
                  <a:schemeClr val="tx1"/>
                </a:solidFill>
                <a:latin typeface="Verdana" pitchFamily="34" charset="0"/>
                <a:ea typeface="Verdana" pitchFamily="34" charset="0"/>
                <a:cs typeface="Verdana" pitchFamily="34" charset="0"/>
              </a:rPr>
              <a:t>The macro invocation statement itself has been included as a comment documentation of statement written by the programmer. Macro instruction in exactly the same way as an assembler language mnemonic.</a:t>
            </a:r>
          </a:p>
          <a:p>
            <a:endParaRPr lang="en-US" altLang="zh-TW" sz="2600" dirty="0" smtClean="0">
              <a:solidFill>
                <a:schemeClr val="tx1"/>
              </a:solidFill>
              <a:latin typeface="Verdana" pitchFamily="34" charset="0"/>
              <a:ea typeface="Verdana" pitchFamily="34" charset="0"/>
              <a:cs typeface="Verdana" pitchFamily="34" charset="0"/>
            </a:endParaRPr>
          </a:p>
          <a:p>
            <a:r>
              <a:rPr lang="zh-TW" altLang="en-US" sz="2600" dirty="0" smtClean="0">
                <a:solidFill>
                  <a:schemeClr val="tx1"/>
                </a:solidFill>
                <a:latin typeface="Verdana" pitchFamily="34" charset="0"/>
                <a:cs typeface="Verdana" pitchFamily="34" charset="0"/>
              </a:rPr>
              <a:t>　　</a:t>
            </a:r>
            <a:r>
              <a:rPr lang="en-US" altLang="zh-TW" sz="2600" dirty="0" smtClean="0">
                <a:solidFill>
                  <a:schemeClr val="tx1"/>
                </a:solidFill>
                <a:latin typeface="Verdana" pitchFamily="34" charset="0"/>
                <a:cs typeface="Verdana" pitchFamily="34" charset="0"/>
              </a:rPr>
              <a:t>The expanded file used as input to the assembler. A duplicate label definition, eliminated from the body of our macro definitions.</a:t>
            </a:r>
            <a:endParaRPr lang="zh-TW" altLang="en-US" sz="2600" dirty="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5153" y="1707478"/>
            <a:ext cx="8148955" cy="2072362"/>
          </a:xfrm>
          <a:prstGeom prst="rect">
            <a:avLst/>
          </a:prstGeom>
        </p:spPr>
        <p:txBody>
          <a:bodyPr vert="horz" wrap="square" lIns="0" tIns="0" rIns="0" bIns="0" rtlCol="0">
            <a:spAutoFit/>
          </a:bodyPr>
          <a:lstStyle/>
          <a:p>
            <a:pPr marL="154940">
              <a:lnSpc>
                <a:spcPct val="100000"/>
              </a:lnSpc>
              <a:spcBef>
                <a:spcPts val="2515"/>
              </a:spcBef>
            </a:pPr>
            <a:r>
              <a:rPr sz="3200" spc="-20" dirty="0" smtClean="0">
                <a:latin typeface="Verdana"/>
                <a:cs typeface="Verdana"/>
              </a:rPr>
              <a:t>(</a:t>
            </a:r>
            <a:r>
              <a:rPr sz="3200" spc="-20" dirty="0">
                <a:latin typeface="Verdana"/>
                <a:cs typeface="Verdana"/>
              </a:rPr>
              <a:t>3) </a:t>
            </a:r>
            <a:r>
              <a:rPr sz="3200" spc="-20" dirty="0">
                <a:solidFill>
                  <a:srgbClr val="00009A"/>
                </a:solidFill>
                <a:latin typeface="Verdana"/>
                <a:cs typeface="Verdana"/>
              </a:rPr>
              <a:t>Integrated macro processor </a:t>
            </a:r>
            <a:r>
              <a:rPr sz="3200" spc="-15" dirty="0">
                <a:latin typeface="Verdana"/>
                <a:cs typeface="Verdana"/>
              </a:rPr>
              <a:t>:</a:t>
            </a:r>
            <a:endParaRPr sz="3200" dirty="0">
              <a:latin typeface="Verdana"/>
              <a:cs typeface="Verdana"/>
            </a:endParaRPr>
          </a:p>
          <a:p>
            <a:pPr marL="12700" marR="516890" algn="just">
              <a:lnSpc>
                <a:spcPct val="100000"/>
              </a:lnSpc>
              <a:spcBef>
                <a:spcPts val="760"/>
              </a:spcBef>
            </a:pPr>
            <a:r>
              <a:rPr sz="3200" spc="-25" dirty="0">
                <a:latin typeface="Verdana"/>
                <a:cs typeface="Verdana"/>
              </a:rPr>
              <a:t>A FORTRAN </a:t>
            </a:r>
            <a:r>
              <a:rPr sz="3200" spc="-20" dirty="0">
                <a:latin typeface="Verdana"/>
                <a:cs typeface="Verdana"/>
              </a:rPr>
              <a:t>c</a:t>
            </a:r>
            <a:r>
              <a:rPr sz="3200" spc="-30" dirty="0">
                <a:latin typeface="Verdana"/>
                <a:cs typeface="Verdana"/>
              </a:rPr>
              <a:t>o</a:t>
            </a:r>
            <a:r>
              <a:rPr sz="3200" spc="-20" dirty="0">
                <a:latin typeface="Verdana"/>
                <a:cs typeface="Verdana"/>
              </a:rPr>
              <a:t>mpiler</a:t>
            </a:r>
            <a:r>
              <a:rPr sz="3200" dirty="0">
                <a:latin typeface="Verdana"/>
                <a:cs typeface="Verdana"/>
              </a:rPr>
              <a:t> </a:t>
            </a:r>
            <a:r>
              <a:rPr sz="3200" spc="-25" dirty="0">
                <a:latin typeface="Verdana"/>
                <a:cs typeface="Verdana"/>
              </a:rPr>
              <a:t>must</a:t>
            </a:r>
            <a:r>
              <a:rPr sz="3200" dirty="0">
                <a:latin typeface="Verdana"/>
                <a:cs typeface="Verdana"/>
              </a:rPr>
              <a:t> </a:t>
            </a:r>
            <a:r>
              <a:rPr sz="3200" spc="-20" dirty="0">
                <a:latin typeface="Verdana"/>
                <a:cs typeface="Verdana"/>
              </a:rPr>
              <a:t>be</a:t>
            </a:r>
            <a:r>
              <a:rPr sz="3200" dirty="0">
                <a:latin typeface="Verdana"/>
                <a:cs typeface="Verdana"/>
              </a:rPr>
              <a:t> </a:t>
            </a:r>
            <a:r>
              <a:rPr sz="3200" spc="-20" dirty="0">
                <a:latin typeface="Verdana"/>
                <a:cs typeface="Verdana"/>
              </a:rPr>
              <a:t>able</a:t>
            </a:r>
            <a:r>
              <a:rPr sz="3200" dirty="0">
                <a:latin typeface="Verdana"/>
                <a:cs typeface="Verdana"/>
              </a:rPr>
              <a:t> </a:t>
            </a:r>
            <a:r>
              <a:rPr sz="3200" spc="-20" dirty="0">
                <a:latin typeface="Verdana"/>
                <a:cs typeface="Verdana"/>
              </a:rPr>
              <a:t>to recognize</a:t>
            </a:r>
            <a:r>
              <a:rPr sz="3200" dirty="0">
                <a:latin typeface="Verdana"/>
                <a:cs typeface="Verdana"/>
              </a:rPr>
              <a:t> </a:t>
            </a:r>
            <a:r>
              <a:rPr sz="3200" spc="-20" dirty="0">
                <a:latin typeface="Verdana"/>
                <a:cs typeface="Verdana"/>
              </a:rPr>
              <a:t>and</a:t>
            </a:r>
            <a:r>
              <a:rPr sz="3200" dirty="0">
                <a:latin typeface="Verdana"/>
                <a:cs typeface="Verdana"/>
              </a:rPr>
              <a:t> </a:t>
            </a:r>
            <a:r>
              <a:rPr sz="3200" spc="-20" dirty="0">
                <a:latin typeface="Verdana"/>
                <a:cs typeface="Verdana"/>
              </a:rPr>
              <a:t>handle</a:t>
            </a:r>
            <a:r>
              <a:rPr sz="3200" dirty="0">
                <a:latin typeface="Verdana"/>
                <a:cs typeface="Verdana"/>
              </a:rPr>
              <a:t> </a:t>
            </a:r>
            <a:r>
              <a:rPr sz="3200" spc="-20" dirty="0">
                <a:latin typeface="Verdana"/>
                <a:cs typeface="Verdana"/>
              </a:rPr>
              <a:t>situations</a:t>
            </a:r>
            <a:r>
              <a:rPr sz="3200" dirty="0">
                <a:latin typeface="Verdana"/>
                <a:cs typeface="Verdana"/>
              </a:rPr>
              <a:t> </a:t>
            </a:r>
            <a:r>
              <a:rPr sz="3200" spc="-20" dirty="0">
                <a:latin typeface="Verdana"/>
                <a:cs typeface="Verdana"/>
              </a:rPr>
              <a:t>such</a:t>
            </a:r>
            <a:r>
              <a:rPr sz="3200" spc="-15" dirty="0">
                <a:latin typeface="Verdana"/>
                <a:cs typeface="Verdana"/>
              </a:rPr>
              <a:t> </a:t>
            </a:r>
            <a:r>
              <a:rPr sz="3200" spc="-25" dirty="0">
                <a:latin typeface="Verdana"/>
                <a:cs typeface="Verdana"/>
              </a:rPr>
              <a:t>a</a:t>
            </a:r>
            <a:r>
              <a:rPr sz="3200" spc="-20" dirty="0">
                <a:latin typeface="Verdana"/>
                <a:cs typeface="Verdana"/>
              </a:rPr>
              <a:t>s</a:t>
            </a:r>
            <a:r>
              <a:rPr sz="3200" spc="-5" dirty="0">
                <a:latin typeface="Verdana"/>
                <a:cs typeface="Verdana"/>
              </a:rPr>
              <a:t> </a:t>
            </a:r>
            <a:r>
              <a:rPr sz="3200" spc="-25" dirty="0">
                <a:latin typeface="Verdana"/>
                <a:cs typeface="Verdana"/>
              </a:rPr>
              <a:t>follows:</a:t>
            </a:r>
            <a:endParaRPr sz="3200" dirty="0">
              <a:latin typeface="Verdana"/>
              <a:cs typeface="Verdana"/>
            </a:endParaRPr>
          </a:p>
        </p:txBody>
      </p:sp>
      <p:sp>
        <p:nvSpPr>
          <p:cNvPr id="3" name="object 3"/>
          <p:cNvSpPr txBox="1"/>
          <p:nvPr/>
        </p:nvSpPr>
        <p:spPr>
          <a:xfrm>
            <a:off x="2334665" y="3932692"/>
            <a:ext cx="3075305" cy="489584"/>
          </a:xfrm>
          <a:prstGeom prst="rect">
            <a:avLst/>
          </a:prstGeom>
        </p:spPr>
        <p:txBody>
          <a:bodyPr vert="horz" wrap="square" lIns="0" tIns="0" rIns="0" bIns="0" rtlCol="0">
            <a:spAutoFit/>
          </a:bodyPr>
          <a:lstStyle/>
          <a:p>
            <a:pPr marL="12700">
              <a:lnSpc>
                <a:spcPct val="100000"/>
              </a:lnSpc>
            </a:pPr>
            <a:r>
              <a:rPr sz="3200" spc="-25" dirty="0">
                <a:solidFill>
                  <a:srgbClr val="FF0000"/>
                </a:solidFill>
                <a:latin typeface="Verdana"/>
                <a:cs typeface="Verdana"/>
              </a:rPr>
              <a:t>Do</a:t>
            </a:r>
            <a:r>
              <a:rPr sz="3200" spc="-10" dirty="0">
                <a:solidFill>
                  <a:srgbClr val="FF0000"/>
                </a:solidFill>
                <a:latin typeface="Verdana"/>
                <a:cs typeface="Verdana"/>
              </a:rPr>
              <a:t> </a:t>
            </a:r>
            <a:r>
              <a:rPr sz="3200" spc="-20" dirty="0">
                <a:latin typeface="Verdana"/>
                <a:cs typeface="Verdana"/>
              </a:rPr>
              <a:t>10</a:t>
            </a:r>
            <a:r>
              <a:rPr sz="3200" spc="-25" dirty="0">
                <a:latin typeface="Verdana"/>
                <a:cs typeface="Verdana"/>
              </a:rPr>
              <a:t>0</a:t>
            </a:r>
            <a:r>
              <a:rPr sz="3200" dirty="0">
                <a:latin typeface="Verdana"/>
                <a:cs typeface="Verdana"/>
              </a:rPr>
              <a:t> </a:t>
            </a:r>
            <a:r>
              <a:rPr sz="3200" spc="-15" dirty="0">
                <a:solidFill>
                  <a:srgbClr val="00009A"/>
                </a:solidFill>
                <a:latin typeface="Verdana"/>
                <a:cs typeface="Verdana"/>
              </a:rPr>
              <a:t>I</a:t>
            </a:r>
            <a:r>
              <a:rPr sz="3200" spc="-20" dirty="0">
                <a:latin typeface="Verdana"/>
                <a:cs typeface="Verdana"/>
              </a:rPr>
              <a:t>=1,20</a:t>
            </a:r>
            <a:endParaRPr sz="3200">
              <a:latin typeface="Verdana"/>
              <a:cs typeface="Verdana"/>
            </a:endParaRPr>
          </a:p>
        </p:txBody>
      </p:sp>
      <p:sp>
        <p:nvSpPr>
          <p:cNvPr id="4" name="object 4"/>
          <p:cNvSpPr txBox="1"/>
          <p:nvPr/>
        </p:nvSpPr>
        <p:spPr>
          <a:xfrm>
            <a:off x="5670683" y="4085082"/>
            <a:ext cx="1655445" cy="317500"/>
          </a:xfrm>
          <a:prstGeom prst="rect">
            <a:avLst/>
          </a:prstGeom>
        </p:spPr>
        <p:txBody>
          <a:bodyPr vert="horz" wrap="square" lIns="0" tIns="0" rIns="0" bIns="0" rtlCol="0">
            <a:spAutoFit/>
          </a:bodyPr>
          <a:lstStyle/>
          <a:p>
            <a:pPr marL="12700">
              <a:lnSpc>
                <a:spcPct val="100000"/>
              </a:lnSpc>
            </a:pPr>
            <a:r>
              <a:rPr sz="2000" spc="-20" dirty="0">
                <a:latin typeface="新細明體"/>
                <a:cs typeface="新細明體"/>
              </a:rPr>
              <a:t>對於</a:t>
            </a:r>
            <a:r>
              <a:rPr sz="2000" spc="-15" dirty="0">
                <a:solidFill>
                  <a:srgbClr val="00009A"/>
                </a:solidFill>
                <a:latin typeface="Verdana"/>
                <a:cs typeface="Verdana"/>
              </a:rPr>
              <a:t>I</a:t>
            </a:r>
            <a:r>
              <a:rPr sz="2000" spc="-20" dirty="0">
                <a:latin typeface="新細明體"/>
                <a:cs typeface="新細明體"/>
              </a:rPr>
              <a:t>相對</a:t>
            </a:r>
            <a:r>
              <a:rPr sz="2000" spc="-10" dirty="0">
                <a:latin typeface="Verdana"/>
                <a:cs typeface="Verdana"/>
              </a:rPr>
              <a:t>20..</a:t>
            </a:r>
            <a:endParaRPr sz="2000">
              <a:latin typeface="Verdana"/>
              <a:cs typeface="Verdana"/>
            </a:endParaRPr>
          </a:p>
        </p:txBody>
      </p:sp>
      <p:sp>
        <p:nvSpPr>
          <p:cNvPr id="5" name="object 5"/>
          <p:cNvSpPr txBox="1"/>
          <p:nvPr/>
        </p:nvSpPr>
        <p:spPr>
          <a:xfrm>
            <a:off x="905135" y="4516373"/>
            <a:ext cx="6856095" cy="2242185"/>
          </a:xfrm>
          <a:prstGeom prst="rect">
            <a:avLst/>
          </a:prstGeom>
        </p:spPr>
        <p:txBody>
          <a:bodyPr vert="horz" wrap="square" lIns="0" tIns="0" rIns="0" bIns="0" rtlCol="0">
            <a:spAutoFit/>
          </a:bodyPr>
          <a:lstStyle/>
          <a:p>
            <a:pPr marL="1442085">
              <a:lnSpc>
                <a:spcPct val="100000"/>
              </a:lnSpc>
            </a:pPr>
            <a:r>
              <a:rPr sz="3200" spc="-25" dirty="0">
                <a:solidFill>
                  <a:srgbClr val="00009A"/>
                </a:solidFill>
                <a:latin typeface="Verdana"/>
                <a:cs typeface="Verdana"/>
              </a:rPr>
              <a:t>Do 100 </a:t>
            </a:r>
            <a:r>
              <a:rPr sz="3200" spc="-20" dirty="0">
                <a:solidFill>
                  <a:srgbClr val="00009A"/>
                </a:solidFill>
                <a:latin typeface="Verdana"/>
                <a:cs typeface="Verdana"/>
              </a:rPr>
              <a:t>I</a:t>
            </a:r>
            <a:r>
              <a:rPr sz="3200" spc="-25" dirty="0">
                <a:latin typeface="Verdana"/>
                <a:cs typeface="Verdana"/>
              </a:rPr>
              <a:t>=1</a:t>
            </a:r>
            <a:r>
              <a:rPr sz="3200" spc="-5" dirty="0">
                <a:latin typeface="Verdana"/>
                <a:cs typeface="Verdana"/>
              </a:rPr>
              <a:t> </a:t>
            </a:r>
            <a:r>
              <a:rPr sz="2000" spc="-15" dirty="0">
                <a:latin typeface="新細明體"/>
                <a:cs typeface="新細明體"/>
              </a:rPr>
              <a:t>變</a:t>
            </a:r>
            <a:r>
              <a:rPr sz="2000" spc="-20" dirty="0">
                <a:latin typeface="新細明體"/>
                <a:cs typeface="新細明體"/>
              </a:rPr>
              <a:t>數</a:t>
            </a:r>
            <a:r>
              <a:rPr sz="2000" spc="-15" dirty="0">
                <a:solidFill>
                  <a:srgbClr val="00009A"/>
                </a:solidFill>
                <a:latin typeface="Verdana"/>
                <a:cs typeface="Verdana"/>
              </a:rPr>
              <a:t>Do</a:t>
            </a:r>
            <a:r>
              <a:rPr sz="2000" spc="-5" dirty="0">
                <a:solidFill>
                  <a:srgbClr val="00009A"/>
                </a:solidFill>
                <a:latin typeface="Verdana"/>
                <a:cs typeface="Verdana"/>
              </a:rPr>
              <a:t> </a:t>
            </a:r>
            <a:r>
              <a:rPr sz="2000" spc="-15" dirty="0">
                <a:solidFill>
                  <a:srgbClr val="00009A"/>
                </a:solidFill>
                <a:latin typeface="Verdana"/>
                <a:cs typeface="Verdana"/>
              </a:rPr>
              <a:t>100</a:t>
            </a:r>
            <a:r>
              <a:rPr sz="2000" spc="-5" dirty="0">
                <a:solidFill>
                  <a:srgbClr val="00009A"/>
                </a:solidFill>
                <a:latin typeface="Verdana"/>
                <a:cs typeface="Verdana"/>
              </a:rPr>
              <a:t> </a:t>
            </a:r>
            <a:r>
              <a:rPr sz="2000" spc="-10" dirty="0">
                <a:solidFill>
                  <a:srgbClr val="00009A"/>
                </a:solidFill>
                <a:latin typeface="Verdana"/>
                <a:cs typeface="Verdana"/>
              </a:rPr>
              <a:t>I</a:t>
            </a:r>
            <a:r>
              <a:rPr sz="2000" spc="-20" dirty="0">
                <a:latin typeface="新細明體"/>
                <a:cs typeface="新細明體"/>
              </a:rPr>
              <a:t>設為</a:t>
            </a:r>
            <a:r>
              <a:rPr sz="2000" spc="-15" dirty="0">
                <a:latin typeface="Verdana"/>
                <a:cs typeface="Verdana"/>
              </a:rPr>
              <a:t>1</a:t>
            </a:r>
            <a:endParaRPr sz="2000" dirty="0">
              <a:latin typeface="Verdana"/>
              <a:cs typeface="Verdana"/>
            </a:endParaRPr>
          </a:p>
          <a:p>
            <a:pPr marL="12700">
              <a:lnSpc>
                <a:spcPct val="100000"/>
              </a:lnSpc>
              <a:spcBef>
                <a:spcPts val="760"/>
              </a:spcBef>
            </a:pPr>
            <a:r>
              <a:rPr sz="3200" spc="-20" dirty="0">
                <a:latin typeface="Verdana"/>
                <a:cs typeface="Verdana"/>
              </a:rPr>
              <a:t>disadvantages </a:t>
            </a:r>
            <a:r>
              <a:rPr sz="3200" spc="-15" dirty="0">
                <a:latin typeface="Verdana"/>
                <a:cs typeface="Verdana"/>
              </a:rPr>
              <a:t>:</a:t>
            </a:r>
            <a:endParaRPr sz="3200" dirty="0">
              <a:latin typeface="Verdana"/>
              <a:cs typeface="Verdana"/>
            </a:endParaRPr>
          </a:p>
          <a:p>
            <a:pPr marL="1700530" indent="-401955">
              <a:lnSpc>
                <a:spcPct val="100000"/>
              </a:lnSpc>
              <a:spcBef>
                <a:spcPts val="760"/>
              </a:spcBef>
              <a:buFont typeface="Verdana"/>
              <a:buChar char="*"/>
              <a:tabLst>
                <a:tab pos="1701164" algn="l"/>
              </a:tabLst>
            </a:pPr>
            <a:r>
              <a:rPr sz="3200" spc="-25" dirty="0">
                <a:latin typeface="Verdana"/>
                <a:cs typeface="Verdana"/>
              </a:rPr>
              <a:t>more</a:t>
            </a:r>
            <a:r>
              <a:rPr sz="3200" spc="5" dirty="0">
                <a:latin typeface="Verdana"/>
                <a:cs typeface="Verdana"/>
              </a:rPr>
              <a:t> </a:t>
            </a:r>
            <a:r>
              <a:rPr sz="3200" spc="-20" dirty="0">
                <a:latin typeface="Verdana"/>
                <a:cs typeface="Verdana"/>
              </a:rPr>
              <a:t>expensive</a:t>
            </a:r>
            <a:endParaRPr sz="3200" dirty="0">
              <a:latin typeface="Verdana"/>
              <a:cs typeface="Verdana"/>
            </a:endParaRPr>
          </a:p>
          <a:p>
            <a:pPr marL="1699895" indent="-401320">
              <a:lnSpc>
                <a:spcPct val="100000"/>
              </a:lnSpc>
              <a:spcBef>
                <a:spcPts val="755"/>
              </a:spcBef>
              <a:buFont typeface="Verdana"/>
              <a:buChar char="*"/>
              <a:tabLst>
                <a:tab pos="1700530" algn="l"/>
              </a:tabLst>
            </a:pPr>
            <a:r>
              <a:rPr sz="3200" spc="-20" dirty="0">
                <a:latin typeface="Verdana"/>
                <a:cs typeface="Verdana"/>
              </a:rPr>
              <a:t>larger and </a:t>
            </a:r>
            <a:r>
              <a:rPr sz="3200" spc="-25" dirty="0">
                <a:latin typeface="Verdana"/>
                <a:cs typeface="Verdana"/>
              </a:rPr>
              <a:t>more </a:t>
            </a:r>
            <a:r>
              <a:rPr sz="3200" spc="-20" dirty="0">
                <a:latin typeface="Verdana"/>
                <a:cs typeface="Verdana"/>
              </a:rPr>
              <a:t>complex</a:t>
            </a:r>
            <a:endParaRPr sz="3200" dirty="0">
              <a:latin typeface="Verdana"/>
              <a:cs typeface="Verdana"/>
            </a:endParaRPr>
          </a:p>
        </p:txBody>
      </p:sp>
      <p:sp>
        <p:nvSpPr>
          <p:cNvPr id="7" name="object 3"/>
          <p:cNvSpPr txBox="1"/>
          <p:nvPr/>
        </p:nvSpPr>
        <p:spPr>
          <a:xfrm>
            <a:off x="66782" y="261467"/>
            <a:ext cx="9421740" cy="1615827"/>
          </a:xfrm>
          <a:prstGeom prst="rect">
            <a:avLst/>
          </a:prstGeom>
        </p:spPr>
        <p:txBody>
          <a:bodyPr vert="horz" wrap="square" lIns="0" tIns="0" rIns="0" bIns="0" rtlCol="0">
            <a:spAutoFit/>
          </a:bodyPr>
          <a:lstStyle/>
          <a:p>
            <a:pPr marL="12700">
              <a:lnSpc>
                <a:spcPts val="4215"/>
              </a:lnSpc>
            </a:pPr>
            <a:r>
              <a:rPr sz="3600" b="1" spc="-5" dirty="0">
                <a:solidFill>
                  <a:srgbClr val="FF0000"/>
                </a:solidFill>
                <a:latin typeface="Tahoma"/>
                <a:cs typeface="Tahoma"/>
              </a:rPr>
              <a:t>4.3.</a:t>
            </a:r>
            <a:r>
              <a:rPr sz="3600" b="1" dirty="0">
                <a:solidFill>
                  <a:srgbClr val="FF0000"/>
                </a:solidFill>
                <a:latin typeface="Tahoma"/>
                <a:cs typeface="Tahoma"/>
              </a:rPr>
              <a:t>3</a:t>
            </a:r>
            <a:r>
              <a:rPr sz="3600" b="1" spc="-5" dirty="0">
                <a:solidFill>
                  <a:srgbClr val="FF0000"/>
                </a:solidFill>
                <a:latin typeface="Tahoma"/>
                <a:cs typeface="Tahoma"/>
              </a:rPr>
              <a:t> Macr</a:t>
            </a:r>
            <a:r>
              <a:rPr sz="3600" b="1" dirty="0">
                <a:solidFill>
                  <a:srgbClr val="FF0000"/>
                </a:solidFill>
                <a:latin typeface="Tahoma"/>
                <a:cs typeface="Tahoma"/>
              </a:rPr>
              <a:t>o</a:t>
            </a:r>
            <a:r>
              <a:rPr sz="3600" b="1" spc="-5" dirty="0">
                <a:solidFill>
                  <a:srgbClr val="FF0000"/>
                </a:solidFill>
                <a:latin typeface="Tahoma"/>
                <a:cs typeface="Tahoma"/>
              </a:rPr>
              <a:t> </a:t>
            </a:r>
            <a:r>
              <a:rPr sz="3600" b="1" spc="-5" dirty="0" smtClean="0">
                <a:solidFill>
                  <a:srgbClr val="FF0000"/>
                </a:solidFill>
                <a:latin typeface="Tahoma"/>
                <a:cs typeface="Tahoma"/>
              </a:rPr>
              <a:t>processing</a:t>
            </a:r>
            <a:endParaRPr lang="en-US" sz="3600" b="1" spc="-5" dirty="0" smtClean="0">
              <a:solidFill>
                <a:srgbClr val="FF0000"/>
              </a:solidFill>
              <a:latin typeface="Tahoma"/>
              <a:cs typeface="Tahoma"/>
            </a:endParaRPr>
          </a:p>
          <a:p>
            <a:pPr marL="12700">
              <a:lnSpc>
                <a:spcPts val="4215"/>
              </a:lnSpc>
            </a:pPr>
            <a:r>
              <a:rPr lang="en-US" sz="3600" b="1" spc="-5" dirty="0" smtClean="0">
                <a:solidFill>
                  <a:srgbClr val="FF0000"/>
                </a:solidFill>
                <a:latin typeface="Tahoma"/>
                <a:cs typeface="Tahoma"/>
              </a:rPr>
              <a:t>	      withi</a:t>
            </a:r>
            <a:r>
              <a:rPr lang="en-US" sz="3600" b="1" dirty="0" smtClean="0">
                <a:solidFill>
                  <a:srgbClr val="FF0000"/>
                </a:solidFill>
                <a:latin typeface="Tahoma"/>
                <a:cs typeface="Tahoma"/>
              </a:rPr>
              <a:t>n</a:t>
            </a:r>
            <a:r>
              <a:rPr lang="en-US" sz="3600" b="1" spc="-5" dirty="0" smtClean="0">
                <a:solidFill>
                  <a:srgbClr val="FF0000"/>
                </a:solidFill>
                <a:latin typeface="Tahoma"/>
                <a:cs typeface="Tahoma"/>
              </a:rPr>
              <a:t> languag</a:t>
            </a:r>
            <a:r>
              <a:rPr lang="en-US" sz="3600" b="1" dirty="0" smtClean="0">
                <a:solidFill>
                  <a:srgbClr val="FF0000"/>
                </a:solidFill>
                <a:latin typeface="Tahoma"/>
                <a:cs typeface="Tahoma"/>
              </a:rPr>
              <a:t>e</a:t>
            </a:r>
            <a:r>
              <a:rPr lang="en-US" sz="3600" b="1" spc="-5" dirty="0" smtClean="0">
                <a:solidFill>
                  <a:srgbClr val="FF0000"/>
                </a:solidFill>
                <a:latin typeface="Tahoma"/>
                <a:cs typeface="Tahoma"/>
              </a:rPr>
              <a:t> translator</a:t>
            </a:r>
            <a:r>
              <a:rPr lang="en-US" sz="3600" b="1" dirty="0" smtClean="0">
                <a:solidFill>
                  <a:srgbClr val="FF0000"/>
                </a:solidFill>
                <a:latin typeface="Tahoma"/>
                <a:cs typeface="Tahoma"/>
              </a:rPr>
              <a:t>s	</a:t>
            </a:r>
            <a:r>
              <a:rPr lang="en-US" sz="2400" b="1" dirty="0" smtClean="0">
                <a:solidFill>
                  <a:srgbClr val="FF0000"/>
                </a:solidFill>
                <a:latin typeface="Tahoma"/>
                <a:cs typeface="Tahoma"/>
              </a:rPr>
              <a:t>4/5</a:t>
            </a:r>
            <a:endParaRPr lang="en-US" sz="2400" dirty="0" smtClean="0">
              <a:latin typeface="Tahoma"/>
              <a:cs typeface="Tahoma"/>
            </a:endParaRPr>
          </a:p>
          <a:p>
            <a:pPr marL="12700">
              <a:lnSpc>
                <a:spcPts val="4215"/>
              </a:lnSpc>
            </a:pPr>
            <a:endParaRPr sz="3600" dirty="0">
              <a:latin typeface="Tahoma"/>
              <a:cs typeface="Tahom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8989" y="1484376"/>
            <a:ext cx="8420620" cy="3200876"/>
          </a:xfrm>
        </p:spPr>
        <p:txBody>
          <a:bodyPr/>
          <a:lstStyle/>
          <a:p>
            <a:r>
              <a:rPr lang="zh-TW" altLang="en-US" sz="2600" dirty="0" smtClean="0">
                <a:solidFill>
                  <a:schemeClr val="bg2">
                    <a:lumMod val="10000"/>
                  </a:schemeClr>
                </a:solidFill>
              </a:rPr>
              <a:t>　　</a:t>
            </a:r>
            <a:r>
              <a:rPr lang="en-US" altLang="zh-TW" sz="2600" dirty="0" smtClean="0">
                <a:solidFill>
                  <a:schemeClr val="bg2">
                    <a:lumMod val="10000"/>
                  </a:schemeClr>
                </a:solidFill>
              </a:rPr>
              <a:t>Assignment statement that gives the variable DO100I, the variable name I and handle situations such as this.</a:t>
            </a:r>
          </a:p>
          <a:p>
            <a:endParaRPr lang="en-US" altLang="zh-TW" sz="2600" dirty="0" smtClean="0">
              <a:solidFill>
                <a:schemeClr val="bg2">
                  <a:lumMod val="10000"/>
                </a:schemeClr>
              </a:solidFill>
            </a:endParaRPr>
          </a:p>
          <a:p>
            <a:r>
              <a:rPr lang="zh-TW" altLang="en-US" sz="2600" dirty="0" smtClean="0">
                <a:solidFill>
                  <a:schemeClr val="bg2">
                    <a:lumMod val="10000"/>
                  </a:schemeClr>
                </a:solidFill>
              </a:rPr>
              <a:t>　　</a:t>
            </a:r>
            <a:r>
              <a:rPr lang="en-US" altLang="zh-TW" sz="2600" dirty="0" smtClean="0">
                <a:solidFill>
                  <a:schemeClr val="bg2">
                    <a:lumMod val="10000"/>
                  </a:schemeClr>
                </a:solidFill>
              </a:rPr>
              <a:t>Integrated macro processor can support macro instructions that depend upon the processor development must cost of the language translator with limited memory.</a:t>
            </a:r>
            <a:endParaRPr lang="zh-TW" altLang="en-US" sz="2600" dirty="0">
              <a:solidFill>
                <a:schemeClr val="bg2">
                  <a:lumMod val="10000"/>
                </a:schemeClr>
              </a:solidFill>
            </a:endParaRPr>
          </a:p>
        </p:txBody>
      </p:sp>
      <p:sp>
        <p:nvSpPr>
          <p:cNvPr id="4" name="標題 1"/>
          <p:cNvSpPr>
            <a:spLocks noGrp="1"/>
          </p:cNvSpPr>
          <p:nvPr>
            <p:ph type="title"/>
          </p:nvPr>
        </p:nvSpPr>
        <p:spPr>
          <a:xfrm>
            <a:off x="201582" y="295133"/>
            <a:ext cx="8917018" cy="1615827"/>
          </a:xfrm>
        </p:spPr>
        <p:txBody>
          <a:bodyPr/>
          <a:lstStyle/>
          <a:p>
            <a:pPr marL="12700">
              <a:lnSpc>
                <a:spcPts val="4215"/>
              </a:lnSpc>
            </a:pPr>
            <a:r>
              <a:rPr lang="en-US" sz="3600" b="1" spc="-5" dirty="0" smtClean="0">
                <a:solidFill>
                  <a:srgbClr val="FF0000"/>
                </a:solidFill>
                <a:latin typeface="Tahoma"/>
                <a:cs typeface="Tahoma"/>
              </a:rPr>
              <a:t>4.3.</a:t>
            </a:r>
            <a:r>
              <a:rPr lang="en-US" sz="3600" b="1" dirty="0" smtClean="0">
                <a:solidFill>
                  <a:srgbClr val="FF0000"/>
                </a:solidFill>
                <a:latin typeface="Tahoma"/>
                <a:cs typeface="Tahoma"/>
              </a:rPr>
              <a:t>3</a:t>
            </a:r>
            <a:r>
              <a:rPr lang="en-US" sz="3600" b="1" spc="-5" dirty="0" smtClean="0">
                <a:solidFill>
                  <a:srgbClr val="FF0000"/>
                </a:solidFill>
                <a:latin typeface="Tahoma"/>
                <a:cs typeface="Tahoma"/>
              </a:rPr>
              <a:t> Macr</a:t>
            </a:r>
            <a:r>
              <a:rPr lang="en-US" sz="3600" b="1" dirty="0" smtClean="0">
                <a:solidFill>
                  <a:srgbClr val="FF0000"/>
                </a:solidFill>
                <a:latin typeface="Tahoma"/>
                <a:cs typeface="Tahoma"/>
              </a:rPr>
              <a:t>o</a:t>
            </a:r>
            <a:r>
              <a:rPr lang="en-US" sz="3600" b="1" spc="-5" dirty="0" smtClean="0">
                <a:solidFill>
                  <a:srgbClr val="FF0000"/>
                </a:solidFill>
                <a:latin typeface="Tahoma"/>
                <a:cs typeface="Tahoma"/>
              </a:rPr>
              <a:t> processing</a:t>
            </a:r>
            <a:br>
              <a:rPr lang="en-US" sz="3600" b="1" spc="-5" dirty="0" smtClean="0">
                <a:solidFill>
                  <a:srgbClr val="FF0000"/>
                </a:solidFill>
                <a:latin typeface="Tahoma"/>
                <a:cs typeface="Tahoma"/>
              </a:rPr>
            </a:br>
            <a:r>
              <a:rPr lang="en-US" sz="3600" b="1" spc="-5" dirty="0" smtClean="0">
                <a:solidFill>
                  <a:srgbClr val="FF0000"/>
                </a:solidFill>
                <a:latin typeface="Tahoma"/>
                <a:cs typeface="Tahoma"/>
              </a:rPr>
              <a:t>	      withi</a:t>
            </a:r>
            <a:r>
              <a:rPr lang="en-US" sz="3600" b="1" dirty="0" smtClean="0">
                <a:solidFill>
                  <a:srgbClr val="FF0000"/>
                </a:solidFill>
                <a:latin typeface="Tahoma"/>
                <a:cs typeface="Tahoma"/>
              </a:rPr>
              <a:t>n</a:t>
            </a:r>
            <a:r>
              <a:rPr lang="en-US" sz="3600" b="1" spc="-5" dirty="0" smtClean="0">
                <a:solidFill>
                  <a:srgbClr val="FF0000"/>
                </a:solidFill>
                <a:latin typeface="Tahoma"/>
                <a:cs typeface="Tahoma"/>
              </a:rPr>
              <a:t> languag</a:t>
            </a:r>
            <a:r>
              <a:rPr lang="en-US" sz="3600" b="1" dirty="0" smtClean="0">
                <a:solidFill>
                  <a:srgbClr val="FF0000"/>
                </a:solidFill>
                <a:latin typeface="Tahoma"/>
                <a:cs typeface="Tahoma"/>
              </a:rPr>
              <a:t>e</a:t>
            </a:r>
            <a:r>
              <a:rPr lang="en-US" sz="3600" b="1" spc="-5" dirty="0" smtClean="0">
                <a:solidFill>
                  <a:srgbClr val="FF0000"/>
                </a:solidFill>
                <a:latin typeface="Tahoma"/>
                <a:cs typeface="Tahoma"/>
              </a:rPr>
              <a:t> translator</a:t>
            </a:r>
            <a:r>
              <a:rPr lang="en-US" sz="3600" b="1" dirty="0" smtClean="0">
                <a:solidFill>
                  <a:srgbClr val="FF0000"/>
                </a:solidFill>
                <a:latin typeface="Tahoma"/>
                <a:cs typeface="Tahoma"/>
              </a:rPr>
              <a:t>s	</a:t>
            </a:r>
            <a:r>
              <a:rPr lang="en-US" sz="2400" b="1" dirty="0" smtClean="0">
                <a:solidFill>
                  <a:srgbClr val="FF0000"/>
                </a:solidFill>
                <a:latin typeface="Tahoma"/>
                <a:cs typeface="Tahoma"/>
              </a:rPr>
              <a:t>5/5</a:t>
            </a:r>
            <a:r>
              <a:rPr lang="en-US" sz="3600" dirty="0" smtClean="0">
                <a:latin typeface="Tahoma"/>
                <a:cs typeface="Tahoma"/>
              </a:rPr>
              <a:t/>
            </a:r>
            <a:br>
              <a:rPr lang="en-US" sz="3600" dirty="0" smtClean="0">
                <a:latin typeface="Tahoma"/>
                <a:cs typeface="Tahoma"/>
              </a:rPr>
            </a:br>
            <a:endParaRPr lang="zh-TW" alt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2373312" y="22225"/>
            <a:ext cx="4371975" cy="6800850"/>
          </a:xfrm>
          <a:prstGeom prst="rect">
            <a:avLst/>
          </a:prstGeom>
        </p:spPr>
      </p:pic>
    </p:spTree>
    <p:extLst>
      <p:ext uri="{BB962C8B-B14F-4D97-AF65-F5344CB8AC3E}">
        <p14:creationId xmlns:p14="http://schemas.microsoft.com/office/powerpoint/2010/main" val="2593435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1992312" y="-1588"/>
            <a:ext cx="5133975" cy="6848475"/>
          </a:xfrm>
          <a:prstGeom prst="rect">
            <a:avLst/>
          </a:prstGeom>
        </p:spPr>
      </p:pic>
    </p:spTree>
    <p:extLst>
      <p:ext uri="{BB962C8B-B14F-4D97-AF65-F5344CB8AC3E}">
        <p14:creationId xmlns:p14="http://schemas.microsoft.com/office/powerpoint/2010/main" val="104847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4239" y="934466"/>
            <a:ext cx="1981200" cy="1649730"/>
          </a:xfrm>
          <a:custGeom>
            <a:avLst/>
            <a:gdLst/>
            <a:ahLst/>
            <a:cxnLst/>
            <a:rect l="l" t="t" r="r" b="b"/>
            <a:pathLst>
              <a:path w="1981200" h="1649730">
                <a:moveTo>
                  <a:pt x="0" y="0"/>
                </a:moveTo>
                <a:lnTo>
                  <a:pt x="0" y="1649730"/>
                </a:lnTo>
                <a:lnTo>
                  <a:pt x="1981199" y="1649730"/>
                </a:lnTo>
                <a:lnTo>
                  <a:pt x="1981199" y="0"/>
                </a:lnTo>
                <a:lnTo>
                  <a:pt x="0" y="0"/>
                </a:lnTo>
                <a:close/>
              </a:path>
            </a:pathLst>
          </a:custGeom>
          <a:solidFill>
            <a:srgbClr val="5E93C9"/>
          </a:solidFill>
        </p:spPr>
        <p:txBody>
          <a:bodyPr wrap="square" lIns="0" tIns="0" rIns="0" bIns="0" rtlCol="0">
            <a:spAutoFit/>
          </a:bodyPr>
          <a:lstStyle/>
          <a:p>
            <a:endParaRPr/>
          </a:p>
        </p:txBody>
      </p:sp>
      <p:sp>
        <p:nvSpPr>
          <p:cNvPr id="3" name="object 3"/>
          <p:cNvSpPr txBox="1"/>
          <p:nvPr/>
        </p:nvSpPr>
        <p:spPr>
          <a:xfrm>
            <a:off x="1563503" y="1468120"/>
            <a:ext cx="766445" cy="429259"/>
          </a:xfrm>
          <a:prstGeom prst="rect">
            <a:avLst/>
          </a:prstGeom>
        </p:spPr>
        <p:txBody>
          <a:bodyPr vert="horz" wrap="square" lIns="0" tIns="0" rIns="0" bIns="0" rtlCol="0">
            <a:spAutoFit/>
          </a:bodyPr>
          <a:lstStyle/>
          <a:p>
            <a:pPr marL="12700">
              <a:lnSpc>
                <a:spcPct val="100000"/>
              </a:lnSpc>
            </a:pPr>
            <a:r>
              <a:rPr sz="2800" spc="-5" dirty="0">
                <a:latin typeface="Tahoma"/>
                <a:cs typeface="Tahoma"/>
              </a:rPr>
              <a:t>Main</a:t>
            </a:r>
            <a:endParaRPr sz="2800">
              <a:latin typeface="Tahoma"/>
              <a:cs typeface="Tahoma"/>
            </a:endParaRPr>
          </a:p>
        </p:txBody>
      </p:sp>
      <p:sp>
        <p:nvSpPr>
          <p:cNvPr id="4" name="object 4"/>
          <p:cNvSpPr/>
          <p:nvPr/>
        </p:nvSpPr>
        <p:spPr>
          <a:xfrm>
            <a:off x="2349639" y="3709670"/>
            <a:ext cx="1524000" cy="1160780"/>
          </a:xfrm>
          <a:custGeom>
            <a:avLst/>
            <a:gdLst/>
            <a:ahLst/>
            <a:cxnLst/>
            <a:rect l="l" t="t" r="r" b="b"/>
            <a:pathLst>
              <a:path w="1524000" h="1160779">
                <a:moveTo>
                  <a:pt x="0" y="0"/>
                </a:moveTo>
                <a:lnTo>
                  <a:pt x="0" y="1160526"/>
                </a:lnTo>
                <a:lnTo>
                  <a:pt x="1523999" y="1160526"/>
                </a:lnTo>
                <a:lnTo>
                  <a:pt x="1523999" y="0"/>
                </a:lnTo>
                <a:lnTo>
                  <a:pt x="0" y="0"/>
                </a:lnTo>
                <a:close/>
              </a:path>
            </a:pathLst>
          </a:custGeom>
          <a:solidFill>
            <a:srgbClr val="5E93C9"/>
          </a:solidFill>
        </p:spPr>
        <p:txBody>
          <a:bodyPr wrap="square" lIns="0" tIns="0" rIns="0" bIns="0" rtlCol="0">
            <a:spAutoFit/>
          </a:bodyPr>
          <a:lstStyle/>
          <a:p>
            <a:endParaRPr/>
          </a:p>
        </p:txBody>
      </p:sp>
      <p:sp>
        <p:nvSpPr>
          <p:cNvPr id="5" name="object 5"/>
          <p:cNvSpPr txBox="1"/>
          <p:nvPr/>
        </p:nvSpPr>
        <p:spPr>
          <a:xfrm>
            <a:off x="2533529" y="3804920"/>
            <a:ext cx="1171575" cy="370205"/>
          </a:xfrm>
          <a:prstGeom prst="rect">
            <a:avLst/>
          </a:prstGeom>
        </p:spPr>
        <p:txBody>
          <a:bodyPr vert="horz" wrap="square" lIns="0" tIns="0" rIns="0" bIns="0" rtlCol="0">
            <a:spAutoFit/>
          </a:bodyPr>
          <a:lstStyle/>
          <a:p>
            <a:pPr marL="12700">
              <a:lnSpc>
                <a:spcPct val="100000"/>
              </a:lnSpc>
            </a:pPr>
            <a:r>
              <a:rPr sz="2400" b="1" spc="-5" dirty="0">
                <a:latin typeface="Tahoma"/>
                <a:cs typeface="Tahoma"/>
              </a:rPr>
              <a:t>WRREC</a:t>
            </a:r>
            <a:endParaRPr sz="2400">
              <a:latin typeface="Tahoma"/>
              <a:cs typeface="Tahoma"/>
            </a:endParaRPr>
          </a:p>
        </p:txBody>
      </p:sp>
      <p:sp>
        <p:nvSpPr>
          <p:cNvPr id="6" name="object 6"/>
          <p:cNvSpPr/>
          <p:nvPr/>
        </p:nvSpPr>
        <p:spPr>
          <a:xfrm>
            <a:off x="749439" y="3449065"/>
            <a:ext cx="1066800" cy="1421130"/>
          </a:xfrm>
          <a:custGeom>
            <a:avLst/>
            <a:gdLst/>
            <a:ahLst/>
            <a:cxnLst/>
            <a:rect l="l" t="t" r="r" b="b"/>
            <a:pathLst>
              <a:path w="1066800" h="1421129">
                <a:moveTo>
                  <a:pt x="0" y="0"/>
                </a:moveTo>
                <a:lnTo>
                  <a:pt x="0" y="1421130"/>
                </a:lnTo>
                <a:lnTo>
                  <a:pt x="1066800" y="1421130"/>
                </a:lnTo>
                <a:lnTo>
                  <a:pt x="1066800" y="0"/>
                </a:lnTo>
                <a:lnTo>
                  <a:pt x="0" y="0"/>
                </a:lnTo>
                <a:close/>
              </a:path>
            </a:pathLst>
          </a:custGeom>
          <a:solidFill>
            <a:srgbClr val="5E93C9"/>
          </a:solidFill>
        </p:spPr>
        <p:txBody>
          <a:bodyPr wrap="square" lIns="0" tIns="0" rIns="0" bIns="0" rtlCol="0">
            <a:spAutoFit/>
          </a:bodyPr>
          <a:lstStyle/>
          <a:p>
            <a:endParaRPr/>
          </a:p>
        </p:txBody>
      </p:sp>
      <p:sp>
        <p:nvSpPr>
          <p:cNvPr id="7" name="object 7"/>
          <p:cNvSpPr txBox="1"/>
          <p:nvPr/>
        </p:nvSpPr>
        <p:spPr>
          <a:xfrm>
            <a:off x="752735" y="3084829"/>
            <a:ext cx="1087120" cy="370205"/>
          </a:xfrm>
          <a:prstGeom prst="rect">
            <a:avLst/>
          </a:prstGeom>
        </p:spPr>
        <p:txBody>
          <a:bodyPr vert="horz" wrap="square" lIns="0" tIns="0" rIns="0" bIns="0" rtlCol="0">
            <a:spAutoFit/>
          </a:bodyPr>
          <a:lstStyle/>
          <a:p>
            <a:pPr marL="12700">
              <a:lnSpc>
                <a:spcPct val="100000"/>
              </a:lnSpc>
            </a:pPr>
            <a:r>
              <a:rPr sz="2400" b="1" spc="-5" dirty="0">
                <a:latin typeface="Tahoma"/>
                <a:cs typeface="Tahoma"/>
              </a:rPr>
              <a:t>RDREC</a:t>
            </a:r>
            <a:endParaRPr sz="2400">
              <a:latin typeface="Tahoma"/>
              <a:cs typeface="Tahoma"/>
            </a:endParaRPr>
          </a:p>
        </p:txBody>
      </p:sp>
      <p:sp>
        <p:nvSpPr>
          <p:cNvPr id="8" name="object 8"/>
          <p:cNvSpPr/>
          <p:nvPr/>
        </p:nvSpPr>
        <p:spPr>
          <a:xfrm>
            <a:off x="696861" y="2116327"/>
            <a:ext cx="449580" cy="1077595"/>
          </a:xfrm>
          <a:custGeom>
            <a:avLst/>
            <a:gdLst/>
            <a:ahLst/>
            <a:cxnLst/>
            <a:rect l="l" t="t" r="r" b="b"/>
            <a:pathLst>
              <a:path w="449580" h="1077595">
                <a:moveTo>
                  <a:pt x="114300" y="965454"/>
                </a:moveTo>
                <a:lnTo>
                  <a:pt x="76220" y="963930"/>
                </a:lnTo>
                <a:lnTo>
                  <a:pt x="75438" y="982980"/>
                </a:lnTo>
                <a:lnTo>
                  <a:pt x="37338" y="981456"/>
                </a:lnTo>
                <a:lnTo>
                  <a:pt x="37338" y="962375"/>
                </a:lnTo>
                <a:lnTo>
                  <a:pt x="0" y="960882"/>
                </a:lnTo>
                <a:lnTo>
                  <a:pt x="37338" y="1043674"/>
                </a:lnTo>
                <a:lnTo>
                  <a:pt x="37338" y="981456"/>
                </a:lnTo>
                <a:lnTo>
                  <a:pt x="38113" y="962406"/>
                </a:lnTo>
                <a:lnTo>
                  <a:pt x="38113" y="1045394"/>
                </a:lnTo>
                <a:lnTo>
                  <a:pt x="52578" y="1077468"/>
                </a:lnTo>
                <a:lnTo>
                  <a:pt x="114300" y="965454"/>
                </a:lnTo>
                <a:close/>
              </a:path>
              <a:path w="449580" h="1077595">
                <a:moveTo>
                  <a:pt x="76220" y="963930"/>
                </a:moveTo>
                <a:lnTo>
                  <a:pt x="38113" y="962406"/>
                </a:lnTo>
                <a:lnTo>
                  <a:pt x="37338" y="981456"/>
                </a:lnTo>
                <a:lnTo>
                  <a:pt x="75438" y="982980"/>
                </a:lnTo>
                <a:lnTo>
                  <a:pt x="76220" y="963930"/>
                </a:lnTo>
                <a:close/>
              </a:path>
              <a:path w="449580" h="1077595">
                <a:moveTo>
                  <a:pt x="449579" y="21336"/>
                </a:moveTo>
                <a:lnTo>
                  <a:pt x="417575" y="0"/>
                </a:lnTo>
                <a:lnTo>
                  <a:pt x="317089" y="150339"/>
                </a:lnTo>
                <a:lnTo>
                  <a:pt x="286952" y="196919"/>
                </a:lnTo>
                <a:lnTo>
                  <a:pt x="258501" y="242245"/>
                </a:lnTo>
                <a:lnTo>
                  <a:pt x="231742" y="286627"/>
                </a:lnTo>
                <a:lnTo>
                  <a:pt x="206678" y="330373"/>
                </a:lnTo>
                <a:lnTo>
                  <a:pt x="183316" y="373791"/>
                </a:lnTo>
                <a:lnTo>
                  <a:pt x="161659" y="417189"/>
                </a:lnTo>
                <a:lnTo>
                  <a:pt x="141712" y="460876"/>
                </a:lnTo>
                <a:lnTo>
                  <a:pt x="123481" y="505160"/>
                </a:lnTo>
                <a:lnTo>
                  <a:pt x="106968" y="550349"/>
                </a:lnTo>
                <a:lnTo>
                  <a:pt x="92180" y="596752"/>
                </a:lnTo>
                <a:lnTo>
                  <a:pt x="79121" y="644677"/>
                </a:lnTo>
                <a:lnTo>
                  <a:pt x="67796" y="694433"/>
                </a:lnTo>
                <a:lnTo>
                  <a:pt x="58209" y="746327"/>
                </a:lnTo>
                <a:lnTo>
                  <a:pt x="50365" y="800668"/>
                </a:lnTo>
                <a:lnTo>
                  <a:pt x="44268" y="857764"/>
                </a:lnTo>
                <a:lnTo>
                  <a:pt x="39924" y="917924"/>
                </a:lnTo>
                <a:lnTo>
                  <a:pt x="38113" y="962406"/>
                </a:lnTo>
                <a:lnTo>
                  <a:pt x="76220" y="963930"/>
                </a:lnTo>
                <a:lnTo>
                  <a:pt x="78000" y="920559"/>
                </a:lnTo>
                <a:lnTo>
                  <a:pt x="82277" y="861497"/>
                </a:lnTo>
                <a:lnTo>
                  <a:pt x="88265" y="805485"/>
                </a:lnTo>
                <a:lnTo>
                  <a:pt x="95962" y="752214"/>
                </a:lnTo>
                <a:lnTo>
                  <a:pt x="105365" y="701378"/>
                </a:lnTo>
                <a:lnTo>
                  <a:pt x="116473" y="652667"/>
                </a:lnTo>
                <a:lnTo>
                  <a:pt x="129282" y="605773"/>
                </a:lnTo>
                <a:lnTo>
                  <a:pt x="143791" y="560389"/>
                </a:lnTo>
                <a:lnTo>
                  <a:pt x="159997" y="516206"/>
                </a:lnTo>
                <a:lnTo>
                  <a:pt x="177898" y="472916"/>
                </a:lnTo>
                <a:lnTo>
                  <a:pt x="197491" y="430210"/>
                </a:lnTo>
                <a:lnTo>
                  <a:pt x="218773" y="387782"/>
                </a:lnTo>
                <a:lnTo>
                  <a:pt x="241743" y="345322"/>
                </a:lnTo>
                <a:lnTo>
                  <a:pt x="266398" y="302522"/>
                </a:lnTo>
                <a:lnTo>
                  <a:pt x="292736" y="259075"/>
                </a:lnTo>
                <a:lnTo>
                  <a:pt x="320754" y="214671"/>
                </a:lnTo>
                <a:lnTo>
                  <a:pt x="350450" y="169004"/>
                </a:lnTo>
                <a:lnTo>
                  <a:pt x="449579" y="21336"/>
                </a:lnTo>
                <a:close/>
              </a:path>
            </a:pathLst>
          </a:custGeom>
          <a:solidFill>
            <a:srgbClr val="FF0000"/>
          </a:solidFill>
        </p:spPr>
        <p:txBody>
          <a:bodyPr wrap="square" lIns="0" tIns="0" rIns="0" bIns="0" rtlCol="0">
            <a:spAutoFit/>
          </a:bodyPr>
          <a:lstStyle/>
          <a:p>
            <a:endParaRPr/>
          </a:p>
        </p:txBody>
      </p:sp>
      <p:sp>
        <p:nvSpPr>
          <p:cNvPr id="9" name="object 9"/>
          <p:cNvSpPr/>
          <p:nvPr/>
        </p:nvSpPr>
        <p:spPr>
          <a:xfrm>
            <a:off x="2561475" y="2499614"/>
            <a:ext cx="271145" cy="1228090"/>
          </a:xfrm>
          <a:custGeom>
            <a:avLst/>
            <a:gdLst/>
            <a:ahLst/>
            <a:cxnLst/>
            <a:rect l="l" t="t" r="r" b="b"/>
            <a:pathLst>
              <a:path w="271144" h="1228089">
                <a:moveTo>
                  <a:pt x="270662" y="760833"/>
                </a:moveTo>
                <a:lnTo>
                  <a:pt x="270655" y="707056"/>
                </a:lnTo>
                <a:lnTo>
                  <a:pt x="267879" y="654856"/>
                </a:lnTo>
                <a:lnTo>
                  <a:pt x="262377" y="603818"/>
                </a:lnTo>
                <a:lnTo>
                  <a:pt x="254188" y="553526"/>
                </a:lnTo>
                <a:lnTo>
                  <a:pt x="243355" y="503562"/>
                </a:lnTo>
                <a:lnTo>
                  <a:pt x="229876" y="453386"/>
                </a:lnTo>
                <a:lnTo>
                  <a:pt x="213914" y="402957"/>
                </a:lnTo>
                <a:lnTo>
                  <a:pt x="195388" y="351482"/>
                </a:lnTo>
                <a:lnTo>
                  <a:pt x="174380" y="298671"/>
                </a:lnTo>
                <a:lnTo>
                  <a:pt x="150930" y="244108"/>
                </a:lnTo>
                <a:lnTo>
                  <a:pt x="125079" y="187375"/>
                </a:lnTo>
                <a:lnTo>
                  <a:pt x="96868" y="128057"/>
                </a:lnTo>
                <a:lnTo>
                  <a:pt x="33528" y="0"/>
                </a:lnTo>
                <a:lnTo>
                  <a:pt x="0" y="16764"/>
                </a:lnTo>
                <a:lnTo>
                  <a:pt x="61817" y="142803"/>
                </a:lnTo>
                <a:lnTo>
                  <a:pt x="89402" y="200996"/>
                </a:lnTo>
                <a:lnTo>
                  <a:pt x="114712" y="256537"/>
                </a:lnTo>
                <a:lnTo>
                  <a:pt x="137699" y="309851"/>
                </a:lnTo>
                <a:lnTo>
                  <a:pt x="158320" y="361362"/>
                </a:lnTo>
                <a:lnTo>
                  <a:pt x="176528" y="411494"/>
                </a:lnTo>
                <a:lnTo>
                  <a:pt x="192278" y="460671"/>
                </a:lnTo>
                <a:lnTo>
                  <a:pt x="205525" y="509318"/>
                </a:lnTo>
                <a:lnTo>
                  <a:pt x="216222" y="557860"/>
                </a:lnTo>
                <a:lnTo>
                  <a:pt x="224324" y="606720"/>
                </a:lnTo>
                <a:lnTo>
                  <a:pt x="229786" y="656322"/>
                </a:lnTo>
                <a:lnTo>
                  <a:pt x="232563" y="707092"/>
                </a:lnTo>
                <a:lnTo>
                  <a:pt x="232608" y="1045181"/>
                </a:lnTo>
                <a:lnTo>
                  <a:pt x="242204" y="1000050"/>
                </a:lnTo>
                <a:lnTo>
                  <a:pt x="253674" y="935797"/>
                </a:lnTo>
                <a:lnTo>
                  <a:pt x="262213" y="874788"/>
                </a:lnTo>
                <a:lnTo>
                  <a:pt x="267862" y="816605"/>
                </a:lnTo>
                <a:lnTo>
                  <a:pt x="270662" y="760833"/>
                </a:lnTo>
                <a:close/>
              </a:path>
              <a:path w="271144" h="1228089">
                <a:moveTo>
                  <a:pt x="177651" y="1111658"/>
                </a:moveTo>
                <a:lnTo>
                  <a:pt x="140970" y="1102614"/>
                </a:lnTo>
                <a:lnTo>
                  <a:pt x="169164" y="1227582"/>
                </a:lnTo>
                <a:lnTo>
                  <a:pt x="172974" y="1223107"/>
                </a:lnTo>
                <a:lnTo>
                  <a:pt x="172974" y="1130808"/>
                </a:lnTo>
                <a:lnTo>
                  <a:pt x="177651" y="1111658"/>
                </a:lnTo>
                <a:close/>
              </a:path>
              <a:path w="271144" h="1228089">
                <a:moveTo>
                  <a:pt x="214942" y="1120853"/>
                </a:moveTo>
                <a:lnTo>
                  <a:pt x="177651" y="1111658"/>
                </a:lnTo>
                <a:lnTo>
                  <a:pt x="172974" y="1130808"/>
                </a:lnTo>
                <a:lnTo>
                  <a:pt x="210312" y="1139952"/>
                </a:lnTo>
                <a:lnTo>
                  <a:pt x="214942" y="1120853"/>
                </a:lnTo>
                <a:close/>
              </a:path>
              <a:path w="271144" h="1228089">
                <a:moveTo>
                  <a:pt x="252222" y="1130046"/>
                </a:moveTo>
                <a:lnTo>
                  <a:pt x="214942" y="1120853"/>
                </a:lnTo>
                <a:lnTo>
                  <a:pt x="210312" y="1139952"/>
                </a:lnTo>
                <a:lnTo>
                  <a:pt x="172974" y="1130808"/>
                </a:lnTo>
                <a:lnTo>
                  <a:pt x="172974" y="1223107"/>
                </a:lnTo>
                <a:lnTo>
                  <a:pt x="252222" y="1130046"/>
                </a:lnTo>
                <a:close/>
              </a:path>
              <a:path w="271144" h="1228089">
                <a:moveTo>
                  <a:pt x="232608" y="1045181"/>
                </a:moveTo>
                <a:lnTo>
                  <a:pt x="232608" y="759454"/>
                </a:lnTo>
                <a:lnTo>
                  <a:pt x="229876" y="813831"/>
                </a:lnTo>
                <a:lnTo>
                  <a:pt x="224323" y="870649"/>
                </a:lnTo>
                <a:lnTo>
                  <a:pt x="215901" y="930331"/>
                </a:lnTo>
                <a:lnTo>
                  <a:pt x="204566" y="993302"/>
                </a:lnTo>
                <a:lnTo>
                  <a:pt x="190272" y="1059986"/>
                </a:lnTo>
                <a:lnTo>
                  <a:pt x="177651" y="1111658"/>
                </a:lnTo>
                <a:lnTo>
                  <a:pt x="214942" y="1120853"/>
                </a:lnTo>
                <a:lnTo>
                  <a:pt x="227764" y="1067963"/>
                </a:lnTo>
                <a:lnTo>
                  <a:pt x="232608" y="1045181"/>
                </a:lnTo>
                <a:close/>
              </a:path>
            </a:pathLst>
          </a:custGeom>
          <a:solidFill>
            <a:srgbClr val="FF0000"/>
          </a:solidFill>
        </p:spPr>
        <p:txBody>
          <a:bodyPr wrap="square" lIns="0" tIns="0" rIns="0" bIns="0" rtlCol="0">
            <a:spAutoFit/>
          </a:bodyPr>
          <a:lstStyle/>
          <a:p>
            <a:endParaRPr/>
          </a:p>
        </p:txBody>
      </p:sp>
      <p:sp>
        <p:nvSpPr>
          <p:cNvPr id="10" name="object 10"/>
          <p:cNvSpPr/>
          <p:nvPr/>
        </p:nvSpPr>
        <p:spPr>
          <a:xfrm>
            <a:off x="2791599" y="2420366"/>
            <a:ext cx="421005" cy="1306830"/>
          </a:xfrm>
          <a:custGeom>
            <a:avLst/>
            <a:gdLst/>
            <a:ahLst/>
            <a:cxnLst/>
            <a:rect l="l" t="t" r="r" b="b"/>
            <a:pathLst>
              <a:path w="421005" h="1306829">
                <a:moveTo>
                  <a:pt x="420440" y="757181"/>
                </a:moveTo>
                <a:lnTo>
                  <a:pt x="415745" y="700874"/>
                </a:lnTo>
                <a:lnTo>
                  <a:pt x="401716" y="636750"/>
                </a:lnTo>
                <a:lnTo>
                  <a:pt x="378231" y="564891"/>
                </a:lnTo>
                <a:lnTo>
                  <a:pt x="364021" y="529180"/>
                </a:lnTo>
                <a:lnTo>
                  <a:pt x="348348" y="493649"/>
                </a:lnTo>
                <a:lnTo>
                  <a:pt x="331348" y="458324"/>
                </a:lnTo>
                <a:lnTo>
                  <a:pt x="313158" y="423231"/>
                </a:lnTo>
                <a:lnTo>
                  <a:pt x="293914" y="388396"/>
                </a:lnTo>
                <a:lnTo>
                  <a:pt x="273754" y="353846"/>
                </a:lnTo>
                <a:lnTo>
                  <a:pt x="252812" y="319606"/>
                </a:lnTo>
                <a:lnTo>
                  <a:pt x="231226" y="285702"/>
                </a:lnTo>
                <a:lnTo>
                  <a:pt x="209133" y="252161"/>
                </a:lnTo>
                <a:lnTo>
                  <a:pt x="186668" y="219008"/>
                </a:lnTo>
                <a:lnTo>
                  <a:pt x="163968" y="186270"/>
                </a:lnTo>
                <a:lnTo>
                  <a:pt x="141170" y="153972"/>
                </a:lnTo>
                <a:lnTo>
                  <a:pt x="30480" y="0"/>
                </a:lnTo>
                <a:lnTo>
                  <a:pt x="0" y="22859"/>
                </a:lnTo>
                <a:lnTo>
                  <a:pt x="87169" y="143101"/>
                </a:lnTo>
                <a:lnTo>
                  <a:pt x="116052" y="183674"/>
                </a:lnTo>
                <a:lnTo>
                  <a:pt x="144570" y="224561"/>
                </a:lnTo>
                <a:lnTo>
                  <a:pt x="172556" y="265801"/>
                </a:lnTo>
                <a:lnTo>
                  <a:pt x="199843" y="307435"/>
                </a:lnTo>
                <a:lnTo>
                  <a:pt x="226265" y="349503"/>
                </a:lnTo>
                <a:lnTo>
                  <a:pt x="251654" y="392045"/>
                </a:lnTo>
                <a:lnTo>
                  <a:pt x="282688" y="447630"/>
                </a:lnTo>
                <a:lnTo>
                  <a:pt x="302462" y="485689"/>
                </a:lnTo>
                <a:lnTo>
                  <a:pt x="320860" y="524465"/>
                </a:lnTo>
                <a:lnTo>
                  <a:pt x="337575" y="563970"/>
                </a:lnTo>
                <a:lnTo>
                  <a:pt x="352299" y="604213"/>
                </a:lnTo>
                <a:lnTo>
                  <a:pt x="364726" y="645204"/>
                </a:lnTo>
                <a:lnTo>
                  <a:pt x="374547" y="686953"/>
                </a:lnTo>
                <a:lnTo>
                  <a:pt x="380353" y="726837"/>
                </a:lnTo>
                <a:lnTo>
                  <a:pt x="382116" y="989901"/>
                </a:lnTo>
                <a:lnTo>
                  <a:pt x="384526" y="982271"/>
                </a:lnTo>
                <a:lnTo>
                  <a:pt x="399880" y="926397"/>
                </a:lnTo>
                <a:lnTo>
                  <a:pt x="411594" y="870132"/>
                </a:lnTo>
                <a:lnTo>
                  <a:pt x="418752" y="813663"/>
                </a:lnTo>
                <a:lnTo>
                  <a:pt x="420337" y="785412"/>
                </a:lnTo>
                <a:lnTo>
                  <a:pt x="420440" y="757181"/>
                </a:lnTo>
                <a:close/>
              </a:path>
              <a:path w="421005" h="1306829">
                <a:moveTo>
                  <a:pt x="266091" y="1192935"/>
                </a:moveTo>
                <a:lnTo>
                  <a:pt x="230124" y="1179576"/>
                </a:lnTo>
                <a:lnTo>
                  <a:pt x="243840" y="1306830"/>
                </a:lnTo>
                <a:lnTo>
                  <a:pt x="259080" y="1292464"/>
                </a:lnTo>
                <a:lnTo>
                  <a:pt x="259080" y="1210818"/>
                </a:lnTo>
                <a:lnTo>
                  <a:pt x="266091" y="1192935"/>
                </a:lnTo>
                <a:close/>
              </a:path>
              <a:path w="421005" h="1306829">
                <a:moveTo>
                  <a:pt x="301793" y="1206196"/>
                </a:moveTo>
                <a:lnTo>
                  <a:pt x="266091" y="1192935"/>
                </a:lnTo>
                <a:lnTo>
                  <a:pt x="259080" y="1210818"/>
                </a:lnTo>
                <a:lnTo>
                  <a:pt x="294894" y="1223772"/>
                </a:lnTo>
                <a:lnTo>
                  <a:pt x="301793" y="1206196"/>
                </a:lnTo>
                <a:close/>
              </a:path>
              <a:path w="421005" h="1306829">
                <a:moveTo>
                  <a:pt x="336804" y="1219200"/>
                </a:moveTo>
                <a:lnTo>
                  <a:pt x="301793" y="1206196"/>
                </a:lnTo>
                <a:lnTo>
                  <a:pt x="294894" y="1223772"/>
                </a:lnTo>
                <a:lnTo>
                  <a:pt x="259080" y="1210818"/>
                </a:lnTo>
                <a:lnTo>
                  <a:pt x="259080" y="1292464"/>
                </a:lnTo>
                <a:lnTo>
                  <a:pt x="336804" y="1219200"/>
                </a:lnTo>
                <a:close/>
              </a:path>
              <a:path w="421005" h="1306829">
                <a:moveTo>
                  <a:pt x="382116" y="989901"/>
                </a:moveTo>
                <a:lnTo>
                  <a:pt x="382116" y="778788"/>
                </a:lnTo>
                <a:lnTo>
                  <a:pt x="380917" y="804889"/>
                </a:lnTo>
                <a:lnTo>
                  <a:pt x="378462" y="831036"/>
                </a:lnTo>
                <a:lnTo>
                  <a:pt x="370190" y="883367"/>
                </a:lnTo>
                <a:lnTo>
                  <a:pt x="358099" y="935568"/>
                </a:lnTo>
                <a:lnTo>
                  <a:pt x="342990" y="987426"/>
                </a:lnTo>
                <a:lnTo>
                  <a:pt x="325661" y="1038727"/>
                </a:lnTo>
                <a:lnTo>
                  <a:pt x="306913" y="1089258"/>
                </a:lnTo>
                <a:lnTo>
                  <a:pt x="266091" y="1192935"/>
                </a:lnTo>
                <a:lnTo>
                  <a:pt x="301793" y="1206196"/>
                </a:lnTo>
                <a:lnTo>
                  <a:pt x="336212" y="1118996"/>
                </a:lnTo>
                <a:lnTo>
                  <a:pt x="356712" y="1064809"/>
                </a:lnTo>
                <a:lnTo>
                  <a:pt x="375769" y="1010001"/>
                </a:lnTo>
                <a:lnTo>
                  <a:pt x="382116" y="989901"/>
                </a:lnTo>
                <a:close/>
              </a:path>
            </a:pathLst>
          </a:custGeom>
          <a:solidFill>
            <a:srgbClr val="FF0000"/>
          </a:solidFill>
        </p:spPr>
        <p:txBody>
          <a:bodyPr wrap="square" lIns="0" tIns="0" rIns="0" bIns="0" rtlCol="0">
            <a:spAutoFit/>
          </a:bodyPr>
          <a:lstStyle/>
          <a:p>
            <a:endParaRPr/>
          </a:p>
        </p:txBody>
      </p:sp>
      <p:sp>
        <p:nvSpPr>
          <p:cNvPr id="11" name="object 11"/>
          <p:cNvSpPr txBox="1"/>
          <p:nvPr/>
        </p:nvSpPr>
        <p:spPr>
          <a:xfrm>
            <a:off x="828935" y="4989829"/>
            <a:ext cx="2717165" cy="1637664"/>
          </a:xfrm>
          <a:prstGeom prst="rect">
            <a:avLst/>
          </a:prstGeom>
        </p:spPr>
        <p:txBody>
          <a:bodyPr vert="horz" wrap="square" lIns="0" tIns="0" rIns="0" bIns="0" rtlCol="0">
            <a:spAutoFit/>
          </a:bodyPr>
          <a:lstStyle/>
          <a:p>
            <a:pPr marL="12700">
              <a:lnSpc>
                <a:spcPct val="100000"/>
              </a:lnSpc>
            </a:pPr>
            <a:r>
              <a:rPr sz="2400" spc="-5" dirty="0">
                <a:latin typeface="Tahoma"/>
                <a:cs typeface="Tahoma"/>
              </a:rPr>
              <a:t>Fig2.5</a:t>
            </a:r>
            <a:endParaRPr sz="2400">
              <a:latin typeface="Tahoma"/>
              <a:cs typeface="Tahoma"/>
            </a:endParaRPr>
          </a:p>
          <a:p>
            <a:pPr marL="316865" marR="6350">
              <a:lnSpc>
                <a:spcPct val="99200"/>
              </a:lnSpc>
              <a:spcBef>
                <a:spcPts val="1340"/>
              </a:spcBef>
              <a:tabLst>
                <a:tab pos="1125220" algn="l"/>
                <a:tab pos="1664970" algn="l"/>
              </a:tabLst>
            </a:pPr>
            <a:r>
              <a:rPr sz="1800" b="1" spc="-5" dirty="0">
                <a:latin typeface="Tahoma"/>
                <a:cs typeface="Tahoma"/>
              </a:rPr>
              <a:t>Subroutin</a:t>
            </a:r>
            <a:r>
              <a:rPr sz="1800" b="1" dirty="0">
                <a:latin typeface="Tahoma"/>
                <a:cs typeface="Tahoma"/>
              </a:rPr>
              <a:t>e</a:t>
            </a:r>
            <a:r>
              <a:rPr sz="1800" b="1" spc="-5" dirty="0">
                <a:latin typeface="Tahoma"/>
                <a:cs typeface="Tahoma"/>
              </a:rPr>
              <a:t> cal</a:t>
            </a:r>
            <a:r>
              <a:rPr sz="1800" b="1" dirty="0">
                <a:latin typeface="Tahoma"/>
                <a:cs typeface="Tahoma"/>
              </a:rPr>
              <a:t>l</a:t>
            </a:r>
            <a:r>
              <a:rPr sz="1800" b="1" spc="-15" dirty="0">
                <a:latin typeface="Tahoma"/>
                <a:cs typeface="Tahoma"/>
              </a:rPr>
              <a:t> </a:t>
            </a:r>
            <a:r>
              <a:rPr sz="1800" b="1" spc="-20" dirty="0">
                <a:latin typeface="新細明體"/>
                <a:cs typeface="新細明體"/>
              </a:rPr>
              <a:t>節省 程式空</a:t>
            </a:r>
            <a:r>
              <a:rPr sz="1800" b="1" spc="-15" dirty="0">
                <a:latin typeface="新細明體"/>
                <a:cs typeface="新細明體"/>
              </a:rPr>
              <a:t>間</a:t>
            </a:r>
            <a:r>
              <a:rPr sz="1800" b="1" spc="-10" dirty="0">
                <a:latin typeface="Tahoma"/>
                <a:cs typeface="Tahoma"/>
              </a:rPr>
              <a:t>,</a:t>
            </a:r>
            <a:r>
              <a:rPr sz="1800" b="1" spc="-20" dirty="0">
                <a:latin typeface="新細明體"/>
                <a:cs typeface="新細明體"/>
              </a:rPr>
              <a:t>因</a:t>
            </a:r>
            <a:r>
              <a:rPr sz="1800" b="1" dirty="0">
                <a:latin typeface="新細明體"/>
                <a:cs typeface="新細明體"/>
              </a:rPr>
              <a:t>	</a:t>
            </a:r>
            <a:r>
              <a:rPr sz="1800" b="1" dirty="0">
                <a:latin typeface="Tahoma"/>
                <a:cs typeface="Tahoma"/>
              </a:rPr>
              <a:t>need </a:t>
            </a:r>
            <a:r>
              <a:rPr sz="1800" b="1" spc="-5" dirty="0">
                <a:latin typeface="Tahoma"/>
                <a:cs typeface="Tahoma"/>
              </a:rPr>
              <a:t>stac</a:t>
            </a:r>
            <a:r>
              <a:rPr sz="1800" b="1" dirty="0">
                <a:latin typeface="Tahoma"/>
                <a:cs typeface="Tahoma"/>
              </a:rPr>
              <a:t>k	</a:t>
            </a:r>
            <a:r>
              <a:rPr sz="1800" b="1" spc="-5" dirty="0">
                <a:latin typeface="Tahoma"/>
                <a:cs typeface="Tahoma"/>
              </a:rPr>
              <a:t>structur</a:t>
            </a:r>
            <a:r>
              <a:rPr sz="1800" b="1" dirty="0">
                <a:latin typeface="Tahoma"/>
                <a:cs typeface="Tahoma"/>
              </a:rPr>
              <a:t>e</a:t>
            </a:r>
            <a:r>
              <a:rPr sz="1800" b="1" spc="-5" dirty="0">
                <a:latin typeface="Tahoma"/>
                <a:cs typeface="Tahoma"/>
              </a:rPr>
              <a:t> </a:t>
            </a:r>
            <a:r>
              <a:rPr sz="1800" b="1" spc="-20" dirty="0">
                <a:latin typeface="新細明體"/>
                <a:cs typeface="新細明體"/>
              </a:rPr>
              <a:t>所以 執行速度慢</a:t>
            </a:r>
            <a:endParaRPr sz="1800">
              <a:latin typeface="新細明體"/>
              <a:cs typeface="新細明體"/>
            </a:endParaRPr>
          </a:p>
        </p:txBody>
      </p:sp>
      <p:sp>
        <p:nvSpPr>
          <p:cNvPr id="12" name="object 12"/>
          <p:cNvSpPr txBox="1"/>
          <p:nvPr/>
        </p:nvSpPr>
        <p:spPr>
          <a:xfrm>
            <a:off x="3419735" y="2910078"/>
            <a:ext cx="533400" cy="622300"/>
          </a:xfrm>
          <a:prstGeom prst="rect">
            <a:avLst/>
          </a:prstGeom>
        </p:spPr>
        <p:txBody>
          <a:bodyPr vert="horz" wrap="square" lIns="0" tIns="0" rIns="0" bIns="0" rtlCol="0">
            <a:spAutoFit/>
          </a:bodyPr>
          <a:lstStyle/>
          <a:p>
            <a:pPr marL="12700" marR="6350">
              <a:lnSpc>
                <a:spcPct val="100000"/>
              </a:lnSpc>
            </a:pPr>
            <a:r>
              <a:rPr sz="2000" spc="-20" dirty="0">
                <a:solidFill>
                  <a:srgbClr val="FF0000"/>
                </a:solidFill>
                <a:latin typeface="新細明體"/>
                <a:cs typeface="新細明體"/>
              </a:rPr>
              <a:t>呼叫 兩次</a:t>
            </a:r>
            <a:endParaRPr sz="2000">
              <a:latin typeface="新細明體"/>
              <a:cs typeface="新細明體"/>
            </a:endParaRPr>
          </a:p>
        </p:txBody>
      </p:sp>
      <p:sp>
        <p:nvSpPr>
          <p:cNvPr id="13" name="object 13"/>
          <p:cNvSpPr txBox="1"/>
          <p:nvPr/>
        </p:nvSpPr>
        <p:spPr>
          <a:xfrm>
            <a:off x="524135" y="266191"/>
            <a:ext cx="3618865" cy="548640"/>
          </a:xfrm>
          <a:prstGeom prst="rect">
            <a:avLst/>
          </a:prstGeom>
        </p:spPr>
        <p:txBody>
          <a:bodyPr vert="horz" wrap="square" lIns="0" tIns="0" rIns="0" bIns="0" rtlCol="0">
            <a:spAutoFit/>
          </a:bodyPr>
          <a:lstStyle/>
          <a:p>
            <a:pPr marL="12700">
              <a:lnSpc>
                <a:spcPts val="4315"/>
              </a:lnSpc>
              <a:tabLst>
                <a:tab pos="2814955" algn="l"/>
              </a:tabLst>
            </a:pPr>
            <a:r>
              <a:rPr sz="3600" b="1" spc="-5" dirty="0">
                <a:solidFill>
                  <a:srgbClr val="FF0000"/>
                </a:solidFill>
                <a:latin typeface="Tahoma"/>
                <a:cs typeface="Tahoma"/>
              </a:rPr>
              <a:t>Subroutin</a:t>
            </a:r>
            <a:r>
              <a:rPr sz="3600" b="1" dirty="0">
                <a:solidFill>
                  <a:srgbClr val="FF0000"/>
                </a:solidFill>
                <a:latin typeface="Tahoma"/>
                <a:cs typeface="Tahoma"/>
              </a:rPr>
              <a:t>e	</a:t>
            </a:r>
            <a:r>
              <a:rPr sz="3600" b="1" spc="-5" dirty="0">
                <a:solidFill>
                  <a:srgbClr val="FF0000"/>
                </a:solidFill>
                <a:latin typeface="Tahoma"/>
                <a:cs typeface="Tahoma"/>
              </a:rPr>
              <a:t>call</a:t>
            </a:r>
            <a:endParaRPr sz="3600">
              <a:latin typeface="Tahoma"/>
              <a:cs typeface="Tahoma"/>
            </a:endParaRPr>
          </a:p>
        </p:txBody>
      </p:sp>
      <p:sp>
        <p:nvSpPr>
          <p:cNvPr id="14" name="object 14"/>
          <p:cNvSpPr txBox="1"/>
          <p:nvPr/>
        </p:nvSpPr>
        <p:spPr>
          <a:xfrm>
            <a:off x="4517914" y="266191"/>
            <a:ext cx="909319" cy="548640"/>
          </a:xfrm>
          <a:prstGeom prst="rect">
            <a:avLst/>
          </a:prstGeom>
        </p:spPr>
        <p:txBody>
          <a:bodyPr vert="horz" wrap="square" lIns="0" tIns="0" rIns="0" bIns="0" rtlCol="0">
            <a:spAutoFit/>
          </a:bodyPr>
          <a:lstStyle/>
          <a:p>
            <a:pPr marL="12700">
              <a:lnSpc>
                <a:spcPts val="4315"/>
              </a:lnSpc>
            </a:pPr>
            <a:r>
              <a:rPr sz="3600" b="1" spc="-5" dirty="0">
                <a:solidFill>
                  <a:srgbClr val="FF0000"/>
                </a:solidFill>
                <a:latin typeface="Tahoma"/>
                <a:cs typeface="Tahoma"/>
              </a:rPr>
              <a:t>V.S.</a:t>
            </a:r>
            <a:endParaRPr sz="3600">
              <a:latin typeface="Tahoma"/>
              <a:cs typeface="Tahoma"/>
            </a:endParaRPr>
          </a:p>
        </p:txBody>
      </p:sp>
      <p:sp>
        <p:nvSpPr>
          <p:cNvPr id="15" name="object 15"/>
          <p:cNvSpPr txBox="1"/>
          <p:nvPr/>
        </p:nvSpPr>
        <p:spPr>
          <a:xfrm>
            <a:off x="5802509" y="266191"/>
            <a:ext cx="2486025" cy="548640"/>
          </a:xfrm>
          <a:prstGeom prst="rect">
            <a:avLst/>
          </a:prstGeom>
        </p:spPr>
        <p:txBody>
          <a:bodyPr vert="horz" wrap="square" lIns="0" tIns="0" rIns="0" bIns="0" rtlCol="0">
            <a:spAutoFit/>
          </a:bodyPr>
          <a:lstStyle/>
          <a:p>
            <a:pPr marL="12700">
              <a:lnSpc>
                <a:spcPts val="4315"/>
              </a:lnSpc>
              <a:tabLst>
                <a:tab pos="1682750" algn="l"/>
              </a:tabLst>
            </a:pPr>
            <a:r>
              <a:rPr sz="3600" b="1" spc="-5" dirty="0">
                <a:solidFill>
                  <a:srgbClr val="FF0000"/>
                </a:solidFill>
                <a:latin typeface="Tahoma"/>
                <a:cs typeface="Tahoma"/>
              </a:rPr>
              <a:t>Macr</a:t>
            </a:r>
            <a:r>
              <a:rPr sz="3600" b="1" dirty="0">
                <a:solidFill>
                  <a:srgbClr val="FF0000"/>
                </a:solidFill>
                <a:latin typeface="Tahoma"/>
                <a:cs typeface="Tahoma"/>
              </a:rPr>
              <a:t>o	</a:t>
            </a:r>
            <a:r>
              <a:rPr sz="3600" b="1" spc="-5" dirty="0">
                <a:solidFill>
                  <a:srgbClr val="FF0000"/>
                </a:solidFill>
                <a:latin typeface="Tahoma"/>
                <a:cs typeface="Tahoma"/>
              </a:rPr>
              <a:t>call</a:t>
            </a:r>
            <a:endParaRPr sz="3600">
              <a:latin typeface="Tahoma"/>
              <a:cs typeface="Tahoma"/>
            </a:endParaRPr>
          </a:p>
        </p:txBody>
      </p:sp>
      <p:sp>
        <p:nvSpPr>
          <p:cNvPr id="16" name="object 16"/>
          <p:cNvSpPr/>
          <p:nvPr/>
        </p:nvSpPr>
        <p:spPr>
          <a:xfrm>
            <a:off x="7074027" y="3879596"/>
            <a:ext cx="76200" cy="304800"/>
          </a:xfrm>
          <a:custGeom>
            <a:avLst/>
            <a:gdLst/>
            <a:ahLst/>
            <a:cxnLst/>
            <a:rect l="l" t="t" r="r" b="b"/>
            <a:pathLst>
              <a:path w="76200" h="304800">
                <a:moveTo>
                  <a:pt x="76200" y="228600"/>
                </a:moveTo>
                <a:lnTo>
                  <a:pt x="57150" y="228600"/>
                </a:lnTo>
                <a:lnTo>
                  <a:pt x="57150" y="0"/>
                </a:lnTo>
                <a:lnTo>
                  <a:pt x="19050" y="0"/>
                </a:lnTo>
                <a:lnTo>
                  <a:pt x="19050" y="228600"/>
                </a:lnTo>
                <a:lnTo>
                  <a:pt x="0" y="228600"/>
                </a:lnTo>
                <a:lnTo>
                  <a:pt x="38100" y="304800"/>
                </a:lnTo>
                <a:lnTo>
                  <a:pt x="76200" y="228600"/>
                </a:lnTo>
                <a:close/>
              </a:path>
            </a:pathLst>
          </a:custGeom>
          <a:solidFill>
            <a:srgbClr val="000099"/>
          </a:solidFill>
        </p:spPr>
        <p:txBody>
          <a:bodyPr wrap="square" lIns="0" tIns="0" rIns="0" bIns="0" rtlCol="0">
            <a:spAutoFit/>
          </a:bodyPr>
          <a:lstStyle/>
          <a:p>
            <a:endParaRPr/>
          </a:p>
        </p:txBody>
      </p:sp>
      <p:sp>
        <p:nvSpPr>
          <p:cNvPr id="17" name="object 17"/>
          <p:cNvSpPr/>
          <p:nvPr/>
        </p:nvSpPr>
        <p:spPr>
          <a:xfrm>
            <a:off x="7074027" y="3879596"/>
            <a:ext cx="76200" cy="304800"/>
          </a:xfrm>
          <a:custGeom>
            <a:avLst/>
            <a:gdLst/>
            <a:ahLst/>
            <a:cxnLst/>
            <a:rect l="l" t="t" r="r" b="b"/>
            <a:pathLst>
              <a:path w="76200" h="304800">
                <a:moveTo>
                  <a:pt x="0" y="228600"/>
                </a:moveTo>
                <a:lnTo>
                  <a:pt x="19050" y="228600"/>
                </a:lnTo>
                <a:lnTo>
                  <a:pt x="19050" y="0"/>
                </a:lnTo>
                <a:lnTo>
                  <a:pt x="57150" y="0"/>
                </a:lnTo>
                <a:lnTo>
                  <a:pt x="57150" y="228600"/>
                </a:lnTo>
                <a:lnTo>
                  <a:pt x="76200" y="228600"/>
                </a:lnTo>
                <a:lnTo>
                  <a:pt x="38100" y="304800"/>
                </a:lnTo>
                <a:lnTo>
                  <a:pt x="0" y="228600"/>
                </a:lnTo>
                <a:close/>
              </a:path>
            </a:pathLst>
          </a:custGeom>
          <a:ln w="190500">
            <a:solidFill>
              <a:srgbClr val="000099"/>
            </a:solidFill>
          </a:ln>
        </p:spPr>
        <p:txBody>
          <a:bodyPr wrap="square" lIns="0" tIns="0" rIns="0" bIns="0" rtlCol="0">
            <a:spAutoFit/>
          </a:bodyPr>
          <a:lstStyle/>
          <a:p>
            <a:endParaRPr/>
          </a:p>
        </p:txBody>
      </p:sp>
      <p:sp>
        <p:nvSpPr>
          <p:cNvPr id="18" name="object 18"/>
          <p:cNvSpPr txBox="1"/>
          <p:nvPr/>
        </p:nvSpPr>
        <p:spPr>
          <a:xfrm>
            <a:off x="7305935" y="3923792"/>
            <a:ext cx="857250" cy="280670"/>
          </a:xfrm>
          <a:prstGeom prst="rect">
            <a:avLst/>
          </a:prstGeom>
        </p:spPr>
        <p:txBody>
          <a:bodyPr vert="horz" wrap="square" lIns="0" tIns="0" rIns="0" bIns="0" rtlCol="0">
            <a:spAutoFit/>
          </a:bodyPr>
          <a:lstStyle/>
          <a:p>
            <a:pPr marL="12700">
              <a:lnSpc>
                <a:spcPct val="100000"/>
              </a:lnSpc>
            </a:pPr>
            <a:r>
              <a:rPr sz="1800" spc="-5" dirty="0">
                <a:solidFill>
                  <a:srgbClr val="00009A"/>
                </a:solidFill>
                <a:latin typeface="Tahoma"/>
                <a:cs typeface="Tahoma"/>
              </a:rPr>
              <a:t>EXPAND</a:t>
            </a:r>
            <a:endParaRPr sz="1800">
              <a:latin typeface="Tahoma"/>
              <a:cs typeface="Tahoma"/>
            </a:endParaRPr>
          </a:p>
        </p:txBody>
      </p:sp>
      <p:sp>
        <p:nvSpPr>
          <p:cNvPr id="19" name="object 19"/>
          <p:cNvSpPr/>
          <p:nvPr/>
        </p:nvSpPr>
        <p:spPr>
          <a:xfrm>
            <a:off x="6464427" y="4336796"/>
            <a:ext cx="1447800" cy="2505710"/>
          </a:xfrm>
          <a:custGeom>
            <a:avLst/>
            <a:gdLst/>
            <a:ahLst/>
            <a:cxnLst/>
            <a:rect l="l" t="t" r="r" b="b"/>
            <a:pathLst>
              <a:path w="1447800" h="2505709">
                <a:moveTo>
                  <a:pt x="0" y="0"/>
                </a:moveTo>
                <a:lnTo>
                  <a:pt x="0" y="2505456"/>
                </a:lnTo>
                <a:lnTo>
                  <a:pt x="1447800" y="2505456"/>
                </a:lnTo>
                <a:lnTo>
                  <a:pt x="1447800" y="0"/>
                </a:lnTo>
                <a:lnTo>
                  <a:pt x="0" y="0"/>
                </a:lnTo>
                <a:close/>
              </a:path>
            </a:pathLst>
          </a:custGeom>
          <a:solidFill>
            <a:srgbClr val="5E93C9"/>
          </a:solidFill>
        </p:spPr>
        <p:txBody>
          <a:bodyPr wrap="square" lIns="0" tIns="0" rIns="0" bIns="0" rtlCol="0">
            <a:spAutoFit/>
          </a:bodyPr>
          <a:lstStyle/>
          <a:p>
            <a:endParaRPr/>
          </a:p>
        </p:txBody>
      </p:sp>
      <p:sp>
        <p:nvSpPr>
          <p:cNvPr id="20" name="object 20"/>
          <p:cNvSpPr txBox="1"/>
          <p:nvPr/>
        </p:nvSpPr>
        <p:spPr>
          <a:xfrm>
            <a:off x="6687191" y="4376166"/>
            <a:ext cx="279400" cy="314960"/>
          </a:xfrm>
          <a:prstGeom prst="rect">
            <a:avLst/>
          </a:prstGeom>
        </p:spPr>
        <p:txBody>
          <a:bodyPr vert="horz" wrap="square" lIns="0" tIns="0" rIns="0" bIns="0" rtlCol="0">
            <a:spAutoFit/>
          </a:bodyPr>
          <a:lstStyle/>
          <a:p>
            <a:pPr marL="12700">
              <a:lnSpc>
                <a:spcPct val="100000"/>
              </a:lnSpc>
            </a:pPr>
            <a:r>
              <a:rPr sz="2000" b="1" spc="-20" dirty="0">
                <a:latin typeface="Arial"/>
                <a:cs typeface="Arial"/>
              </a:rPr>
              <a:t>…</a:t>
            </a:r>
            <a:endParaRPr sz="2000">
              <a:latin typeface="Arial"/>
              <a:cs typeface="Arial"/>
            </a:endParaRPr>
          </a:p>
        </p:txBody>
      </p:sp>
      <p:sp>
        <p:nvSpPr>
          <p:cNvPr id="21" name="object 21"/>
          <p:cNvSpPr txBox="1"/>
          <p:nvPr/>
        </p:nvSpPr>
        <p:spPr>
          <a:xfrm>
            <a:off x="6830557" y="6489108"/>
            <a:ext cx="643255" cy="310515"/>
          </a:xfrm>
          <a:prstGeom prst="rect">
            <a:avLst/>
          </a:prstGeom>
        </p:spPr>
        <p:txBody>
          <a:bodyPr vert="horz" wrap="square" lIns="0" tIns="0" rIns="0" bIns="0" rtlCol="0">
            <a:spAutoFit/>
          </a:bodyPr>
          <a:lstStyle/>
          <a:p>
            <a:pPr marL="12700">
              <a:lnSpc>
                <a:spcPct val="100000"/>
              </a:lnSpc>
            </a:pPr>
            <a:r>
              <a:rPr sz="2000" b="1" spc="-15" dirty="0">
                <a:latin typeface="Tahoma"/>
                <a:cs typeface="Tahoma"/>
              </a:rPr>
              <a:t>Main</a:t>
            </a:r>
            <a:endParaRPr sz="2000">
              <a:latin typeface="Tahoma"/>
              <a:cs typeface="Tahoma"/>
            </a:endParaRPr>
          </a:p>
        </p:txBody>
      </p:sp>
      <p:sp>
        <p:nvSpPr>
          <p:cNvPr id="22" name="object 22"/>
          <p:cNvSpPr/>
          <p:nvPr/>
        </p:nvSpPr>
        <p:spPr>
          <a:xfrm>
            <a:off x="5101964" y="1212596"/>
            <a:ext cx="1359535" cy="1922145"/>
          </a:xfrm>
          <a:custGeom>
            <a:avLst/>
            <a:gdLst/>
            <a:ahLst/>
            <a:cxnLst/>
            <a:rect l="l" t="t" r="r" b="b"/>
            <a:pathLst>
              <a:path w="1359535" h="1922145">
                <a:moveTo>
                  <a:pt x="444738" y="94459"/>
                </a:moveTo>
                <a:lnTo>
                  <a:pt x="417554" y="67525"/>
                </a:lnTo>
                <a:lnTo>
                  <a:pt x="361936" y="125029"/>
                </a:lnTo>
                <a:lnTo>
                  <a:pt x="326045" y="162585"/>
                </a:lnTo>
                <a:lnTo>
                  <a:pt x="289745" y="201454"/>
                </a:lnTo>
                <a:lnTo>
                  <a:pt x="253523" y="241578"/>
                </a:lnTo>
                <a:lnTo>
                  <a:pt x="217869" y="282896"/>
                </a:lnTo>
                <a:lnTo>
                  <a:pt x="183270" y="325350"/>
                </a:lnTo>
                <a:lnTo>
                  <a:pt x="150216" y="368878"/>
                </a:lnTo>
                <a:lnTo>
                  <a:pt x="119195" y="413421"/>
                </a:lnTo>
                <a:lnTo>
                  <a:pt x="90696" y="458919"/>
                </a:lnTo>
                <a:lnTo>
                  <a:pt x="65206" y="505312"/>
                </a:lnTo>
                <a:lnTo>
                  <a:pt x="43214" y="552541"/>
                </a:lnTo>
                <a:lnTo>
                  <a:pt x="25209" y="600545"/>
                </a:lnTo>
                <a:lnTo>
                  <a:pt x="11679" y="649265"/>
                </a:lnTo>
                <a:lnTo>
                  <a:pt x="3113" y="698641"/>
                </a:lnTo>
                <a:lnTo>
                  <a:pt x="0" y="748613"/>
                </a:lnTo>
                <a:lnTo>
                  <a:pt x="2826" y="799120"/>
                </a:lnTo>
                <a:lnTo>
                  <a:pt x="12082" y="850104"/>
                </a:lnTo>
                <a:lnTo>
                  <a:pt x="28256" y="901505"/>
                </a:lnTo>
                <a:lnTo>
                  <a:pt x="38073" y="923054"/>
                </a:lnTo>
                <a:lnTo>
                  <a:pt x="38073" y="766428"/>
                </a:lnTo>
                <a:lnTo>
                  <a:pt x="39059" y="720152"/>
                </a:lnTo>
                <a:lnTo>
                  <a:pt x="45353" y="674156"/>
                </a:lnTo>
                <a:lnTo>
                  <a:pt x="56485" y="628534"/>
                </a:lnTo>
                <a:lnTo>
                  <a:pt x="71988" y="583378"/>
                </a:lnTo>
                <a:lnTo>
                  <a:pt x="91392" y="538780"/>
                </a:lnTo>
                <a:lnTo>
                  <a:pt x="114229" y="494832"/>
                </a:lnTo>
                <a:lnTo>
                  <a:pt x="140030" y="451627"/>
                </a:lnTo>
                <a:lnTo>
                  <a:pt x="168327" y="409258"/>
                </a:lnTo>
                <a:lnTo>
                  <a:pt x="198651" y="367816"/>
                </a:lnTo>
                <a:lnTo>
                  <a:pt x="230533" y="327395"/>
                </a:lnTo>
                <a:lnTo>
                  <a:pt x="263504" y="288086"/>
                </a:lnTo>
                <a:lnTo>
                  <a:pt x="297097" y="249982"/>
                </a:lnTo>
                <a:lnTo>
                  <a:pt x="330841" y="213175"/>
                </a:lnTo>
                <a:lnTo>
                  <a:pt x="364269" y="177759"/>
                </a:lnTo>
                <a:lnTo>
                  <a:pt x="444738" y="94459"/>
                </a:lnTo>
                <a:close/>
              </a:path>
              <a:path w="1359535" h="1922145">
                <a:moveTo>
                  <a:pt x="1359427" y="1888236"/>
                </a:moveTo>
                <a:lnTo>
                  <a:pt x="1177497" y="1782141"/>
                </a:lnTo>
                <a:lnTo>
                  <a:pt x="1086131" y="1728477"/>
                </a:lnTo>
                <a:lnTo>
                  <a:pt x="1040465" y="1701415"/>
                </a:lnTo>
                <a:lnTo>
                  <a:pt x="994855" y="1674171"/>
                </a:lnTo>
                <a:lnTo>
                  <a:pt x="949335" y="1646723"/>
                </a:lnTo>
                <a:lnTo>
                  <a:pt x="903937" y="1619049"/>
                </a:lnTo>
                <a:lnTo>
                  <a:pt x="858695" y="1591128"/>
                </a:lnTo>
                <a:lnTo>
                  <a:pt x="813644" y="1562938"/>
                </a:lnTo>
                <a:lnTo>
                  <a:pt x="768815" y="1534456"/>
                </a:lnTo>
                <a:lnTo>
                  <a:pt x="724243" y="1505662"/>
                </a:lnTo>
                <a:lnTo>
                  <a:pt x="679962" y="1476534"/>
                </a:lnTo>
                <a:lnTo>
                  <a:pt x="636004" y="1447050"/>
                </a:lnTo>
                <a:lnTo>
                  <a:pt x="592403" y="1417188"/>
                </a:lnTo>
                <a:lnTo>
                  <a:pt x="549192" y="1386926"/>
                </a:lnTo>
                <a:lnTo>
                  <a:pt x="506406" y="1356243"/>
                </a:lnTo>
                <a:lnTo>
                  <a:pt x="464077" y="1325118"/>
                </a:lnTo>
                <a:lnTo>
                  <a:pt x="420937" y="1291894"/>
                </a:lnTo>
                <a:lnTo>
                  <a:pt x="376356" y="1256351"/>
                </a:lnTo>
                <a:lnTo>
                  <a:pt x="331198" y="1218635"/>
                </a:lnTo>
                <a:lnTo>
                  <a:pt x="286330" y="1178891"/>
                </a:lnTo>
                <a:lnTo>
                  <a:pt x="242616" y="1137265"/>
                </a:lnTo>
                <a:lnTo>
                  <a:pt x="200922" y="1093904"/>
                </a:lnTo>
                <a:lnTo>
                  <a:pt x="162113" y="1048953"/>
                </a:lnTo>
                <a:lnTo>
                  <a:pt x="127054" y="1002557"/>
                </a:lnTo>
                <a:lnTo>
                  <a:pt x="96610" y="954864"/>
                </a:lnTo>
                <a:lnTo>
                  <a:pt x="71647" y="906018"/>
                </a:lnTo>
                <a:lnTo>
                  <a:pt x="53898" y="859453"/>
                </a:lnTo>
                <a:lnTo>
                  <a:pt x="42863" y="812892"/>
                </a:lnTo>
                <a:lnTo>
                  <a:pt x="38073" y="766428"/>
                </a:lnTo>
                <a:lnTo>
                  <a:pt x="38073" y="923054"/>
                </a:lnTo>
                <a:lnTo>
                  <a:pt x="66360" y="978959"/>
                </a:lnTo>
                <a:lnTo>
                  <a:pt x="99178" y="1029145"/>
                </a:lnTo>
                <a:lnTo>
                  <a:pt x="136414" y="1077697"/>
                </a:lnTo>
                <a:lnTo>
                  <a:pt x="177342" y="1124586"/>
                </a:lnTo>
                <a:lnTo>
                  <a:pt x="221234" y="1169784"/>
                </a:lnTo>
                <a:lnTo>
                  <a:pt x="267362" y="1213260"/>
                </a:lnTo>
                <a:lnTo>
                  <a:pt x="315001" y="1254987"/>
                </a:lnTo>
                <a:lnTo>
                  <a:pt x="363422" y="1294936"/>
                </a:lnTo>
                <a:lnTo>
                  <a:pt x="411899" y="1333078"/>
                </a:lnTo>
                <a:lnTo>
                  <a:pt x="459704" y="1369384"/>
                </a:lnTo>
                <a:lnTo>
                  <a:pt x="524276" y="1416219"/>
                </a:lnTo>
                <a:lnTo>
                  <a:pt x="565710" y="1445171"/>
                </a:lnTo>
                <a:lnTo>
                  <a:pt x="607412" y="1473719"/>
                </a:lnTo>
                <a:lnTo>
                  <a:pt x="649363" y="1501891"/>
                </a:lnTo>
                <a:lnTo>
                  <a:pt x="691546" y="1529709"/>
                </a:lnTo>
                <a:lnTo>
                  <a:pt x="733945" y="1557200"/>
                </a:lnTo>
                <a:lnTo>
                  <a:pt x="776541" y="1584389"/>
                </a:lnTo>
                <a:lnTo>
                  <a:pt x="819317" y="1611301"/>
                </a:lnTo>
                <a:lnTo>
                  <a:pt x="862257" y="1637961"/>
                </a:lnTo>
                <a:lnTo>
                  <a:pt x="905342" y="1664393"/>
                </a:lnTo>
                <a:lnTo>
                  <a:pt x="948555" y="1690624"/>
                </a:lnTo>
                <a:lnTo>
                  <a:pt x="991879" y="1716678"/>
                </a:lnTo>
                <a:lnTo>
                  <a:pt x="1035297" y="1742581"/>
                </a:lnTo>
                <a:lnTo>
                  <a:pt x="1122343" y="1794031"/>
                </a:lnTo>
                <a:lnTo>
                  <a:pt x="1340377" y="1921764"/>
                </a:lnTo>
                <a:lnTo>
                  <a:pt x="1359427" y="1888236"/>
                </a:lnTo>
                <a:close/>
              </a:path>
              <a:path w="1359535" h="1922145">
                <a:moveTo>
                  <a:pt x="511321" y="0"/>
                </a:moveTo>
                <a:lnTo>
                  <a:pt x="390163" y="40386"/>
                </a:lnTo>
                <a:lnTo>
                  <a:pt x="417554" y="67525"/>
                </a:lnTo>
                <a:lnTo>
                  <a:pt x="430536" y="54102"/>
                </a:lnTo>
                <a:lnTo>
                  <a:pt x="457968" y="80772"/>
                </a:lnTo>
                <a:lnTo>
                  <a:pt x="457968" y="107568"/>
                </a:lnTo>
                <a:lnTo>
                  <a:pt x="471684" y="121158"/>
                </a:lnTo>
                <a:lnTo>
                  <a:pt x="511321" y="0"/>
                </a:lnTo>
                <a:close/>
              </a:path>
              <a:path w="1359535" h="1922145">
                <a:moveTo>
                  <a:pt x="457968" y="80772"/>
                </a:moveTo>
                <a:lnTo>
                  <a:pt x="430536" y="54102"/>
                </a:lnTo>
                <a:lnTo>
                  <a:pt x="417554" y="67525"/>
                </a:lnTo>
                <a:lnTo>
                  <a:pt x="444738" y="94459"/>
                </a:lnTo>
                <a:lnTo>
                  <a:pt x="457968" y="80772"/>
                </a:lnTo>
                <a:close/>
              </a:path>
              <a:path w="1359535" h="1922145">
                <a:moveTo>
                  <a:pt x="457968" y="107568"/>
                </a:moveTo>
                <a:lnTo>
                  <a:pt x="457968" y="80772"/>
                </a:lnTo>
                <a:lnTo>
                  <a:pt x="444738" y="94459"/>
                </a:lnTo>
                <a:lnTo>
                  <a:pt x="457968" y="107568"/>
                </a:lnTo>
                <a:close/>
              </a:path>
            </a:pathLst>
          </a:custGeom>
          <a:solidFill>
            <a:srgbClr val="000099"/>
          </a:solidFill>
        </p:spPr>
        <p:txBody>
          <a:bodyPr wrap="square" lIns="0" tIns="0" rIns="0" bIns="0" rtlCol="0">
            <a:spAutoFit/>
          </a:bodyPr>
          <a:lstStyle/>
          <a:p>
            <a:endParaRPr/>
          </a:p>
        </p:txBody>
      </p:sp>
      <p:sp>
        <p:nvSpPr>
          <p:cNvPr id="23" name="object 23"/>
          <p:cNvSpPr/>
          <p:nvPr/>
        </p:nvSpPr>
        <p:spPr>
          <a:xfrm>
            <a:off x="6616827" y="4717796"/>
            <a:ext cx="1066800" cy="779780"/>
          </a:xfrm>
          <a:custGeom>
            <a:avLst/>
            <a:gdLst/>
            <a:ahLst/>
            <a:cxnLst/>
            <a:rect l="l" t="t" r="r" b="b"/>
            <a:pathLst>
              <a:path w="1066800" h="779779">
                <a:moveTo>
                  <a:pt x="0" y="0"/>
                </a:moveTo>
                <a:lnTo>
                  <a:pt x="0" y="779526"/>
                </a:lnTo>
                <a:lnTo>
                  <a:pt x="1066800" y="779526"/>
                </a:lnTo>
                <a:lnTo>
                  <a:pt x="1066800" y="0"/>
                </a:lnTo>
                <a:lnTo>
                  <a:pt x="0" y="0"/>
                </a:lnTo>
                <a:close/>
              </a:path>
            </a:pathLst>
          </a:custGeom>
          <a:solidFill>
            <a:srgbClr val="008000"/>
          </a:solidFill>
        </p:spPr>
        <p:txBody>
          <a:bodyPr wrap="square" lIns="0" tIns="0" rIns="0" bIns="0" rtlCol="0">
            <a:spAutoFit/>
          </a:bodyPr>
          <a:lstStyle/>
          <a:p>
            <a:endParaRPr/>
          </a:p>
        </p:txBody>
      </p:sp>
      <p:sp>
        <p:nvSpPr>
          <p:cNvPr id="24" name="object 24"/>
          <p:cNvSpPr txBox="1"/>
          <p:nvPr/>
        </p:nvSpPr>
        <p:spPr>
          <a:xfrm>
            <a:off x="6696335" y="4761992"/>
            <a:ext cx="844550" cy="280670"/>
          </a:xfrm>
          <a:prstGeom prst="rect">
            <a:avLst/>
          </a:prstGeom>
        </p:spPr>
        <p:txBody>
          <a:bodyPr vert="horz" wrap="square" lIns="0" tIns="0" rIns="0" bIns="0" rtlCol="0">
            <a:spAutoFit/>
          </a:bodyPr>
          <a:lstStyle/>
          <a:p>
            <a:pPr marL="12700">
              <a:lnSpc>
                <a:spcPct val="100000"/>
              </a:lnSpc>
            </a:pPr>
            <a:r>
              <a:rPr sz="1800" spc="-5" dirty="0">
                <a:latin typeface="Tahoma"/>
                <a:cs typeface="Tahoma"/>
              </a:rPr>
              <a:t>RDBUFF</a:t>
            </a:r>
            <a:endParaRPr sz="1800">
              <a:latin typeface="Tahoma"/>
              <a:cs typeface="Tahoma"/>
            </a:endParaRPr>
          </a:p>
        </p:txBody>
      </p:sp>
      <p:sp>
        <p:nvSpPr>
          <p:cNvPr id="25" name="object 25"/>
          <p:cNvSpPr/>
          <p:nvPr/>
        </p:nvSpPr>
        <p:spPr>
          <a:xfrm>
            <a:off x="6383667" y="4865623"/>
            <a:ext cx="233679" cy="43180"/>
          </a:xfrm>
          <a:custGeom>
            <a:avLst/>
            <a:gdLst/>
            <a:ahLst/>
            <a:cxnLst/>
            <a:rect l="l" t="t" r="r" b="b"/>
            <a:pathLst>
              <a:path w="233679" h="43179">
                <a:moveTo>
                  <a:pt x="174498" y="4572"/>
                </a:moveTo>
                <a:lnTo>
                  <a:pt x="172974" y="1524"/>
                </a:lnTo>
                <a:lnTo>
                  <a:pt x="169925" y="0"/>
                </a:lnTo>
                <a:lnTo>
                  <a:pt x="4559" y="0"/>
                </a:lnTo>
                <a:lnTo>
                  <a:pt x="1524" y="1524"/>
                </a:lnTo>
                <a:lnTo>
                  <a:pt x="0" y="4572"/>
                </a:lnTo>
                <a:lnTo>
                  <a:pt x="1524" y="7620"/>
                </a:lnTo>
                <a:lnTo>
                  <a:pt x="4559" y="9143"/>
                </a:lnTo>
                <a:lnTo>
                  <a:pt x="169925" y="9143"/>
                </a:lnTo>
                <a:lnTo>
                  <a:pt x="172974" y="7620"/>
                </a:lnTo>
                <a:lnTo>
                  <a:pt x="174498" y="4572"/>
                </a:lnTo>
                <a:close/>
              </a:path>
              <a:path w="233679" h="43179">
                <a:moveTo>
                  <a:pt x="233159" y="4572"/>
                </a:moveTo>
                <a:lnTo>
                  <a:pt x="156959" y="-33527"/>
                </a:lnTo>
                <a:lnTo>
                  <a:pt x="156959" y="0"/>
                </a:lnTo>
                <a:lnTo>
                  <a:pt x="169925" y="0"/>
                </a:lnTo>
                <a:lnTo>
                  <a:pt x="172974" y="1524"/>
                </a:lnTo>
                <a:lnTo>
                  <a:pt x="174498" y="4572"/>
                </a:lnTo>
                <a:lnTo>
                  <a:pt x="174498" y="33902"/>
                </a:lnTo>
                <a:lnTo>
                  <a:pt x="233159" y="4572"/>
                </a:lnTo>
                <a:close/>
              </a:path>
              <a:path w="233679" h="43179">
                <a:moveTo>
                  <a:pt x="174498" y="33902"/>
                </a:moveTo>
                <a:lnTo>
                  <a:pt x="174498" y="4572"/>
                </a:lnTo>
                <a:lnTo>
                  <a:pt x="172974" y="7620"/>
                </a:lnTo>
                <a:lnTo>
                  <a:pt x="169925" y="9143"/>
                </a:lnTo>
                <a:lnTo>
                  <a:pt x="156959" y="9143"/>
                </a:lnTo>
                <a:lnTo>
                  <a:pt x="156959" y="42672"/>
                </a:lnTo>
                <a:lnTo>
                  <a:pt x="174498" y="33902"/>
                </a:lnTo>
                <a:close/>
              </a:path>
            </a:pathLst>
          </a:custGeom>
          <a:solidFill>
            <a:srgbClr val="000000"/>
          </a:solidFill>
        </p:spPr>
        <p:txBody>
          <a:bodyPr wrap="square" lIns="0" tIns="0" rIns="0" bIns="0" rtlCol="0">
            <a:spAutoFit/>
          </a:bodyPr>
          <a:lstStyle/>
          <a:p>
            <a:endParaRPr/>
          </a:p>
        </p:txBody>
      </p:sp>
      <p:sp>
        <p:nvSpPr>
          <p:cNvPr id="26" name="object 26"/>
          <p:cNvSpPr/>
          <p:nvPr/>
        </p:nvSpPr>
        <p:spPr>
          <a:xfrm>
            <a:off x="6383667" y="5322823"/>
            <a:ext cx="233679" cy="43180"/>
          </a:xfrm>
          <a:custGeom>
            <a:avLst/>
            <a:gdLst/>
            <a:ahLst/>
            <a:cxnLst/>
            <a:rect l="l" t="t" r="r" b="b"/>
            <a:pathLst>
              <a:path w="233679" h="43179">
                <a:moveTo>
                  <a:pt x="174498" y="4572"/>
                </a:moveTo>
                <a:lnTo>
                  <a:pt x="172974" y="1524"/>
                </a:lnTo>
                <a:lnTo>
                  <a:pt x="169925" y="0"/>
                </a:lnTo>
                <a:lnTo>
                  <a:pt x="4559" y="0"/>
                </a:lnTo>
                <a:lnTo>
                  <a:pt x="1524" y="1524"/>
                </a:lnTo>
                <a:lnTo>
                  <a:pt x="0" y="4572"/>
                </a:lnTo>
                <a:lnTo>
                  <a:pt x="1524" y="7620"/>
                </a:lnTo>
                <a:lnTo>
                  <a:pt x="4559" y="9143"/>
                </a:lnTo>
                <a:lnTo>
                  <a:pt x="169925" y="9143"/>
                </a:lnTo>
                <a:lnTo>
                  <a:pt x="172974" y="7620"/>
                </a:lnTo>
                <a:lnTo>
                  <a:pt x="174498" y="4572"/>
                </a:lnTo>
                <a:close/>
              </a:path>
              <a:path w="233679" h="43179">
                <a:moveTo>
                  <a:pt x="233159" y="4572"/>
                </a:moveTo>
                <a:lnTo>
                  <a:pt x="156959" y="-33527"/>
                </a:lnTo>
                <a:lnTo>
                  <a:pt x="156959" y="0"/>
                </a:lnTo>
                <a:lnTo>
                  <a:pt x="169925" y="0"/>
                </a:lnTo>
                <a:lnTo>
                  <a:pt x="172974" y="1524"/>
                </a:lnTo>
                <a:lnTo>
                  <a:pt x="174498" y="4572"/>
                </a:lnTo>
                <a:lnTo>
                  <a:pt x="174498" y="33902"/>
                </a:lnTo>
                <a:lnTo>
                  <a:pt x="233159" y="4572"/>
                </a:lnTo>
                <a:close/>
              </a:path>
              <a:path w="233679" h="43179">
                <a:moveTo>
                  <a:pt x="174498" y="33902"/>
                </a:moveTo>
                <a:lnTo>
                  <a:pt x="174498" y="4572"/>
                </a:lnTo>
                <a:lnTo>
                  <a:pt x="172974" y="7620"/>
                </a:lnTo>
                <a:lnTo>
                  <a:pt x="169925" y="9143"/>
                </a:lnTo>
                <a:lnTo>
                  <a:pt x="156959" y="9143"/>
                </a:lnTo>
                <a:lnTo>
                  <a:pt x="156959" y="42672"/>
                </a:lnTo>
                <a:lnTo>
                  <a:pt x="174498" y="33902"/>
                </a:lnTo>
                <a:close/>
              </a:path>
            </a:pathLst>
          </a:custGeom>
          <a:solidFill>
            <a:srgbClr val="000000"/>
          </a:solidFill>
        </p:spPr>
        <p:txBody>
          <a:bodyPr wrap="square" lIns="0" tIns="0" rIns="0" bIns="0" rtlCol="0">
            <a:spAutoFit/>
          </a:bodyPr>
          <a:lstStyle/>
          <a:p>
            <a:endParaRPr/>
          </a:p>
        </p:txBody>
      </p:sp>
      <p:sp>
        <p:nvSpPr>
          <p:cNvPr id="27" name="object 27"/>
          <p:cNvSpPr/>
          <p:nvPr/>
        </p:nvSpPr>
        <p:spPr>
          <a:xfrm>
            <a:off x="6383667" y="5703823"/>
            <a:ext cx="233679" cy="43180"/>
          </a:xfrm>
          <a:custGeom>
            <a:avLst/>
            <a:gdLst/>
            <a:ahLst/>
            <a:cxnLst/>
            <a:rect l="l" t="t" r="r" b="b"/>
            <a:pathLst>
              <a:path w="233679" h="43179">
                <a:moveTo>
                  <a:pt x="174498" y="4572"/>
                </a:moveTo>
                <a:lnTo>
                  <a:pt x="172974" y="1524"/>
                </a:lnTo>
                <a:lnTo>
                  <a:pt x="169925" y="0"/>
                </a:lnTo>
                <a:lnTo>
                  <a:pt x="4559" y="0"/>
                </a:lnTo>
                <a:lnTo>
                  <a:pt x="1524" y="1524"/>
                </a:lnTo>
                <a:lnTo>
                  <a:pt x="0" y="4572"/>
                </a:lnTo>
                <a:lnTo>
                  <a:pt x="1524" y="7620"/>
                </a:lnTo>
                <a:lnTo>
                  <a:pt x="4559" y="9143"/>
                </a:lnTo>
                <a:lnTo>
                  <a:pt x="169925" y="9143"/>
                </a:lnTo>
                <a:lnTo>
                  <a:pt x="172974" y="7620"/>
                </a:lnTo>
                <a:lnTo>
                  <a:pt x="174498" y="4572"/>
                </a:lnTo>
                <a:close/>
              </a:path>
              <a:path w="233679" h="43179">
                <a:moveTo>
                  <a:pt x="233159" y="4572"/>
                </a:moveTo>
                <a:lnTo>
                  <a:pt x="156959" y="-33527"/>
                </a:lnTo>
                <a:lnTo>
                  <a:pt x="156959" y="0"/>
                </a:lnTo>
                <a:lnTo>
                  <a:pt x="169925" y="0"/>
                </a:lnTo>
                <a:lnTo>
                  <a:pt x="172974" y="1524"/>
                </a:lnTo>
                <a:lnTo>
                  <a:pt x="174498" y="4572"/>
                </a:lnTo>
                <a:lnTo>
                  <a:pt x="174498" y="33902"/>
                </a:lnTo>
                <a:lnTo>
                  <a:pt x="233159" y="4572"/>
                </a:lnTo>
                <a:close/>
              </a:path>
              <a:path w="233679" h="43179">
                <a:moveTo>
                  <a:pt x="174498" y="33902"/>
                </a:moveTo>
                <a:lnTo>
                  <a:pt x="174498" y="4572"/>
                </a:lnTo>
                <a:lnTo>
                  <a:pt x="172974" y="7620"/>
                </a:lnTo>
                <a:lnTo>
                  <a:pt x="169925" y="9143"/>
                </a:lnTo>
                <a:lnTo>
                  <a:pt x="156959" y="9143"/>
                </a:lnTo>
                <a:lnTo>
                  <a:pt x="156959" y="42672"/>
                </a:lnTo>
                <a:lnTo>
                  <a:pt x="174498" y="33902"/>
                </a:lnTo>
                <a:close/>
              </a:path>
            </a:pathLst>
          </a:custGeom>
          <a:solidFill>
            <a:srgbClr val="000000"/>
          </a:solidFill>
        </p:spPr>
        <p:txBody>
          <a:bodyPr wrap="square" lIns="0" tIns="0" rIns="0" bIns="0" rtlCol="0">
            <a:spAutoFit/>
          </a:bodyPr>
          <a:lstStyle/>
          <a:p>
            <a:endParaRPr/>
          </a:p>
        </p:txBody>
      </p:sp>
      <p:sp>
        <p:nvSpPr>
          <p:cNvPr id="28" name="object 28"/>
          <p:cNvSpPr/>
          <p:nvPr/>
        </p:nvSpPr>
        <p:spPr>
          <a:xfrm>
            <a:off x="7093984" y="1136396"/>
            <a:ext cx="437515" cy="1525905"/>
          </a:xfrm>
          <a:custGeom>
            <a:avLst/>
            <a:gdLst/>
            <a:ahLst/>
            <a:cxnLst/>
            <a:rect l="l" t="t" r="r" b="b"/>
            <a:pathLst>
              <a:path w="437515" h="1525905">
                <a:moveTo>
                  <a:pt x="376652" y="98965"/>
                </a:moveTo>
                <a:lnTo>
                  <a:pt x="347956" y="74297"/>
                </a:lnTo>
                <a:lnTo>
                  <a:pt x="344921" y="77744"/>
                </a:lnTo>
                <a:lnTo>
                  <a:pt x="312946" y="114561"/>
                </a:lnTo>
                <a:lnTo>
                  <a:pt x="281377" y="151871"/>
                </a:lnTo>
                <a:lnTo>
                  <a:pt x="250453" y="189743"/>
                </a:lnTo>
                <a:lnTo>
                  <a:pt x="220387" y="228276"/>
                </a:lnTo>
                <a:lnTo>
                  <a:pt x="191391" y="267569"/>
                </a:lnTo>
                <a:lnTo>
                  <a:pt x="163679" y="307720"/>
                </a:lnTo>
                <a:lnTo>
                  <a:pt x="137463" y="348829"/>
                </a:lnTo>
                <a:lnTo>
                  <a:pt x="112955" y="390994"/>
                </a:lnTo>
                <a:lnTo>
                  <a:pt x="90370" y="434314"/>
                </a:lnTo>
                <a:lnTo>
                  <a:pt x="61411" y="502418"/>
                </a:lnTo>
                <a:lnTo>
                  <a:pt x="45783" y="550518"/>
                </a:lnTo>
                <a:lnTo>
                  <a:pt x="32796" y="600517"/>
                </a:lnTo>
                <a:lnTo>
                  <a:pt x="22266" y="652192"/>
                </a:lnTo>
                <a:lnTo>
                  <a:pt x="14007" y="705321"/>
                </a:lnTo>
                <a:lnTo>
                  <a:pt x="7836" y="759681"/>
                </a:lnTo>
                <a:lnTo>
                  <a:pt x="3568" y="815050"/>
                </a:lnTo>
                <a:lnTo>
                  <a:pt x="1017" y="871206"/>
                </a:lnTo>
                <a:lnTo>
                  <a:pt x="0" y="927927"/>
                </a:lnTo>
                <a:lnTo>
                  <a:pt x="331" y="984989"/>
                </a:lnTo>
                <a:lnTo>
                  <a:pt x="1826" y="1042172"/>
                </a:lnTo>
                <a:lnTo>
                  <a:pt x="4300" y="1099252"/>
                </a:lnTo>
                <a:lnTo>
                  <a:pt x="7569" y="1156007"/>
                </a:lnTo>
                <a:lnTo>
                  <a:pt x="15753" y="1267653"/>
                </a:lnTo>
                <a:lnTo>
                  <a:pt x="37192" y="1525524"/>
                </a:lnTo>
                <a:lnTo>
                  <a:pt x="38806" y="1525394"/>
                </a:lnTo>
                <a:lnTo>
                  <a:pt x="38806" y="933841"/>
                </a:lnTo>
                <a:lnTo>
                  <a:pt x="39261" y="897145"/>
                </a:lnTo>
                <a:lnTo>
                  <a:pt x="41852" y="824159"/>
                </a:lnTo>
                <a:lnTo>
                  <a:pt x="45471" y="769528"/>
                </a:lnTo>
                <a:lnTo>
                  <a:pt x="50742" y="715888"/>
                </a:lnTo>
                <a:lnTo>
                  <a:pt x="58004" y="664076"/>
                </a:lnTo>
                <a:lnTo>
                  <a:pt x="67795" y="613610"/>
                </a:lnTo>
                <a:lnTo>
                  <a:pt x="80652" y="563998"/>
                </a:lnTo>
                <a:lnTo>
                  <a:pt x="97113" y="514753"/>
                </a:lnTo>
                <a:lnTo>
                  <a:pt x="117716" y="465385"/>
                </a:lnTo>
                <a:lnTo>
                  <a:pt x="135899" y="428700"/>
                </a:lnTo>
                <a:lnTo>
                  <a:pt x="157781" y="389253"/>
                </a:lnTo>
                <a:lnTo>
                  <a:pt x="181223" y="350783"/>
                </a:lnTo>
                <a:lnTo>
                  <a:pt x="206053" y="313202"/>
                </a:lnTo>
                <a:lnTo>
                  <a:pt x="232095" y="276424"/>
                </a:lnTo>
                <a:lnTo>
                  <a:pt x="259177" y="240360"/>
                </a:lnTo>
                <a:lnTo>
                  <a:pt x="287124" y="204924"/>
                </a:lnTo>
                <a:lnTo>
                  <a:pt x="315764" y="170029"/>
                </a:lnTo>
                <a:lnTo>
                  <a:pt x="344947" y="135557"/>
                </a:lnTo>
                <a:lnTo>
                  <a:pt x="374423" y="101510"/>
                </a:lnTo>
                <a:lnTo>
                  <a:pt x="376652" y="98965"/>
                </a:lnTo>
                <a:close/>
              </a:path>
              <a:path w="437515" h="1525905">
                <a:moveTo>
                  <a:pt x="75292" y="1522476"/>
                </a:moveTo>
                <a:lnTo>
                  <a:pt x="53148" y="1266659"/>
                </a:lnTo>
                <a:lnTo>
                  <a:pt x="45471" y="1155611"/>
                </a:lnTo>
                <a:lnTo>
                  <a:pt x="40351" y="1044504"/>
                </a:lnTo>
                <a:lnTo>
                  <a:pt x="38861" y="970646"/>
                </a:lnTo>
                <a:lnTo>
                  <a:pt x="38806" y="933841"/>
                </a:lnTo>
                <a:lnTo>
                  <a:pt x="38806" y="1525394"/>
                </a:lnTo>
                <a:lnTo>
                  <a:pt x="75292" y="1522476"/>
                </a:lnTo>
                <a:close/>
              </a:path>
              <a:path w="437515" h="1525905">
                <a:moveTo>
                  <a:pt x="437242" y="0"/>
                </a:moveTo>
                <a:lnTo>
                  <a:pt x="319145" y="49529"/>
                </a:lnTo>
                <a:lnTo>
                  <a:pt x="347956" y="74297"/>
                </a:lnTo>
                <a:lnTo>
                  <a:pt x="361042" y="59435"/>
                </a:lnTo>
                <a:lnTo>
                  <a:pt x="389249" y="84581"/>
                </a:lnTo>
                <a:lnTo>
                  <a:pt x="389249" y="109794"/>
                </a:lnTo>
                <a:lnTo>
                  <a:pt x="406013" y="124206"/>
                </a:lnTo>
                <a:lnTo>
                  <a:pt x="437242" y="0"/>
                </a:lnTo>
                <a:close/>
              </a:path>
              <a:path w="437515" h="1525905">
                <a:moveTo>
                  <a:pt x="389249" y="84581"/>
                </a:moveTo>
                <a:lnTo>
                  <a:pt x="361042" y="59435"/>
                </a:lnTo>
                <a:lnTo>
                  <a:pt x="347956" y="74297"/>
                </a:lnTo>
                <a:lnTo>
                  <a:pt x="376652" y="98965"/>
                </a:lnTo>
                <a:lnTo>
                  <a:pt x="389249" y="84581"/>
                </a:lnTo>
                <a:close/>
              </a:path>
              <a:path w="437515" h="1525905">
                <a:moveTo>
                  <a:pt x="389249" y="109794"/>
                </a:moveTo>
                <a:lnTo>
                  <a:pt x="389249" y="84581"/>
                </a:lnTo>
                <a:lnTo>
                  <a:pt x="376652" y="98965"/>
                </a:lnTo>
                <a:lnTo>
                  <a:pt x="389249" y="109794"/>
                </a:lnTo>
                <a:close/>
              </a:path>
            </a:pathLst>
          </a:custGeom>
          <a:solidFill>
            <a:srgbClr val="000099"/>
          </a:solidFill>
        </p:spPr>
        <p:txBody>
          <a:bodyPr wrap="square" lIns="0" tIns="0" rIns="0" bIns="0" rtlCol="0">
            <a:spAutoFit/>
          </a:bodyPr>
          <a:lstStyle/>
          <a:p>
            <a:endParaRPr/>
          </a:p>
        </p:txBody>
      </p:sp>
      <p:sp>
        <p:nvSpPr>
          <p:cNvPr id="29" name="object 29"/>
          <p:cNvSpPr/>
          <p:nvPr/>
        </p:nvSpPr>
        <p:spPr>
          <a:xfrm>
            <a:off x="6616827" y="5555996"/>
            <a:ext cx="1066800" cy="367030"/>
          </a:xfrm>
          <a:custGeom>
            <a:avLst/>
            <a:gdLst/>
            <a:ahLst/>
            <a:cxnLst/>
            <a:rect l="l" t="t" r="r" b="b"/>
            <a:pathLst>
              <a:path w="1066800" h="367029">
                <a:moveTo>
                  <a:pt x="0" y="0"/>
                </a:moveTo>
                <a:lnTo>
                  <a:pt x="0" y="366522"/>
                </a:lnTo>
                <a:lnTo>
                  <a:pt x="1066800" y="366522"/>
                </a:lnTo>
                <a:lnTo>
                  <a:pt x="1066800" y="0"/>
                </a:lnTo>
                <a:lnTo>
                  <a:pt x="0" y="0"/>
                </a:lnTo>
                <a:close/>
              </a:path>
            </a:pathLst>
          </a:custGeom>
          <a:solidFill>
            <a:srgbClr val="008000"/>
          </a:solidFill>
        </p:spPr>
        <p:txBody>
          <a:bodyPr wrap="square" lIns="0" tIns="0" rIns="0" bIns="0" rtlCol="0">
            <a:spAutoFit/>
          </a:bodyPr>
          <a:lstStyle/>
          <a:p>
            <a:endParaRPr/>
          </a:p>
        </p:txBody>
      </p:sp>
      <p:sp>
        <p:nvSpPr>
          <p:cNvPr id="30" name="object 30"/>
          <p:cNvSpPr/>
          <p:nvPr/>
        </p:nvSpPr>
        <p:spPr>
          <a:xfrm>
            <a:off x="6383667" y="5856223"/>
            <a:ext cx="233679" cy="43180"/>
          </a:xfrm>
          <a:custGeom>
            <a:avLst/>
            <a:gdLst/>
            <a:ahLst/>
            <a:cxnLst/>
            <a:rect l="l" t="t" r="r" b="b"/>
            <a:pathLst>
              <a:path w="233679" h="43179">
                <a:moveTo>
                  <a:pt x="174498" y="4572"/>
                </a:moveTo>
                <a:lnTo>
                  <a:pt x="172974" y="1524"/>
                </a:lnTo>
                <a:lnTo>
                  <a:pt x="169925" y="0"/>
                </a:lnTo>
                <a:lnTo>
                  <a:pt x="4559" y="0"/>
                </a:lnTo>
                <a:lnTo>
                  <a:pt x="1524" y="1524"/>
                </a:lnTo>
                <a:lnTo>
                  <a:pt x="0" y="4572"/>
                </a:lnTo>
                <a:lnTo>
                  <a:pt x="1524" y="7620"/>
                </a:lnTo>
                <a:lnTo>
                  <a:pt x="4559" y="9143"/>
                </a:lnTo>
                <a:lnTo>
                  <a:pt x="169925" y="9143"/>
                </a:lnTo>
                <a:lnTo>
                  <a:pt x="172974" y="7620"/>
                </a:lnTo>
                <a:lnTo>
                  <a:pt x="174498" y="4572"/>
                </a:lnTo>
                <a:close/>
              </a:path>
              <a:path w="233679" h="43179">
                <a:moveTo>
                  <a:pt x="233159" y="4572"/>
                </a:moveTo>
                <a:lnTo>
                  <a:pt x="156959" y="-33527"/>
                </a:lnTo>
                <a:lnTo>
                  <a:pt x="156959" y="0"/>
                </a:lnTo>
                <a:lnTo>
                  <a:pt x="169925" y="0"/>
                </a:lnTo>
                <a:lnTo>
                  <a:pt x="172974" y="1524"/>
                </a:lnTo>
                <a:lnTo>
                  <a:pt x="174498" y="4572"/>
                </a:lnTo>
                <a:lnTo>
                  <a:pt x="174498" y="33902"/>
                </a:lnTo>
                <a:lnTo>
                  <a:pt x="233159" y="4572"/>
                </a:lnTo>
                <a:close/>
              </a:path>
              <a:path w="233679" h="43179">
                <a:moveTo>
                  <a:pt x="174498" y="33902"/>
                </a:moveTo>
                <a:lnTo>
                  <a:pt x="174498" y="4572"/>
                </a:lnTo>
                <a:lnTo>
                  <a:pt x="172974" y="7620"/>
                </a:lnTo>
                <a:lnTo>
                  <a:pt x="169925" y="9143"/>
                </a:lnTo>
                <a:lnTo>
                  <a:pt x="156959" y="9143"/>
                </a:lnTo>
                <a:lnTo>
                  <a:pt x="156959" y="42672"/>
                </a:lnTo>
                <a:lnTo>
                  <a:pt x="174498" y="33902"/>
                </a:lnTo>
                <a:close/>
              </a:path>
            </a:pathLst>
          </a:custGeom>
          <a:solidFill>
            <a:srgbClr val="000000"/>
          </a:solidFill>
        </p:spPr>
        <p:txBody>
          <a:bodyPr wrap="square" lIns="0" tIns="0" rIns="0" bIns="0" rtlCol="0">
            <a:spAutoFit/>
          </a:bodyPr>
          <a:lstStyle/>
          <a:p>
            <a:endParaRPr/>
          </a:p>
        </p:txBody>
      </p:sp>
      <p:sp>
        <p:nvSpPr>
          <p:cNvPr id="31" name="object 31"/>
          <p:cNvSpPr/>
          <p:nvPr/>
        </p:nvSpPr>
        <p:spPr>
          <a:xfrm>
            <a:off x="7246687" y="1441196"/>
            <a:ext cx="437515" cy="1221740"/>
          </a:xfrm>
          <a:custGeom>
            <a:avLst/>
            <a:gdLst/>
            <a:ahLst/>
            <a:cxnLst/>
            <a:rect l="l" t="t" r="r" b="b"/>
            <a:pathLst>
              <a:path w="437515" h="1221739">
                <a:moveTo>
                  <a:pt x="365853" y="91443"/>
                </a:moveTo>
                <a:lnTo>
                  <a:pt x="340063" y="63631"/>
                </a:lnTo>
                <a:lnTo>
                  <a:pt x="335627" y="67666"/>
                </a:lnTo>
                <a:lnTo>
                  <a:pt x="317084" y="84737"/>
                </a:lnTo>
                <a:lnTo>
                  <a:pt x="279522" y="120214"/>
                </a:lnTo>
                <a:lnTo>
                  <a:pt x="241921" y="157403"/>
                </a:lnTo>
                <a:lnTo>
                  <a:pt x="204997" y="196221"/>
                </a:lnTo>
                <a:lnTo>
                  <a:pt x="169464" y="236586"/>
                </a:lnTo>
                <a:lnTo>
                  <a:pt x="136034" y="278415"/>
                </a:lnTo>
                <a:lnTo>
                  <a:pt x="105424" y="321626"/>
                </a:lnTo>
                <a:lnTo>
                  <a:pt x="78347" y="366136"/>
                </a:lnTo>
                <a:lnTo>
                  <a:pt x="55518" y="411863"/>
                </a:lnTo>
                <a:lnTo>
                  <a:pt x="37650" y="458724"/>
                </a:lnTo>
                <a:lnTo>
                  <a:pt x="19864" y="530704"/>
                </a:lnTo>
                <a:lnTo>
                  <a:pt x="8209" y="605425"/>
                </a:lnTo>
                <a:lnTo>
                  <a:pt x="4423" y="643604"/>
                </a:lnTo>
                <a:lnTo>
                  <a:pt x="1862" y="682218"/>
                </a:lnTo>
                <a:lnTo>
                  <a:pt x="422" y="721182"/>
                </a:lnTo>
                <a:lnTo>
                  <a:pt x="0" y="760412"/>
                </a:lnTo>
                <a:lnTo>
                  <a:pt x="493" y="799825"/>
                </a:lnTo>
                <a:lnTo>
                  <a:pt x="1798" y="839338"/>
                </a:lnTo>
                <a:lnTo>
                  <a:pt x="3813" y="878865"/>
                </a:lnTo>
                <a:lnTo>
                  <a:pt x="6434" y="918325"/>
                </a:lnTo>
                <a:lnTo>
                  <a:pt x="9559" y="957632"/>
                </a:lnTo>
                <a:lnTo>
                  <a:pt x="16908" y="1035455"/>
                </a:lnTo>
                <a:lnTo>
                  <a:pt x="36888" y="1221486"/>
                </a:lnTo>
                <a:lnTo>
                  <a:pt x="38645" y="1221275"/>
                </a:lnTo>
                <a:lnTo>
                  <a:pt x="38645" y="743235"/>
                </a:lnTo>
                <a:lnTo>
                  <a:pt x="38902" y="716454"/>
                </a:lnTo>
                <a:lnTo>
                  <a:pt x="41037" y="664131"/>
                </a:lnTo>
                <a:lnTo>
                  <a:pt x="44122" y="625991"/>
                </a:lnTo>
                <a:lnTo>
                  <a:pt x="48489" y="588099"/>
                </a:lnTo>
                <a:lnTo>
                  <a:pt x="56827" y="538024"/>
                </a:lnTo>
                <a:lnTo>
                  <a:pt x="65356" y="500851"/>
                </a:lnTo>
                <a:lnTo>
                  <a:pt x="76170" y="464046"/>
                </a:lnTo>
                <a:lnTo>
                  <a:pt x="99263" y="408564"/>
                </a:lnTo>
                <a:lnTo>
                  <a:pt x="122119" y="366720"/>
                </a:lnTo>
                <a:lnTo>
                  <a:pt x="148348" y="326285"/>
                </a:lnTo>
                <a:lnTo>
                  <a:pt x="177396" y="287208"/>
                </a:lnTo>
                <a:lnTo>
                  <a:pt x="208707" y="249440"/>
                </a:lnTo>
                <a:lnTo>
                  <a:pt x="241726" y="212931"/>
                </a:lnTo>
                <a:lnTo>
                  <a:pt x="275898" y="177631"/>
                </a:lnTo>
                <a:lnTo>
                  <a:pt x="310669" y="143490"/>
                </a:lnTo>
                <a:lnTo>
                  <a:pt x="328106" y="126838"/>
                </a:lnTo>
                <a:lnTo>
                  <a:pt x="365853" y="91443"/>
                </a:lnTo>
                <a:close/>
              </a:path>
              <a:path w="437515" h="1221739">
                <a:moveTo>
                  <a:pt x="74988" y="1216914"/>
                </a:moveTo>
                <a:lnTo>
                  <a:pt x="55001" y="1035813"/>
                </a:lnTo>
                <a:lnTo>
                  <a:pt x="47841" y="956670"/>
                </a:lnTo>
                <a:lnTo>
                  <a:pt x="43973" y="903558"/>
                </a:lnTo>
                <a:lnTo>
                  <a:pt x="41035" y="850239"/>
                </a:lnTo>
                <a:lnTo>
                  <a:pt x="39200" y="796777"/>
                </a:lnTo>
                <a:lnTo>
                  <a:pt x="38645" y="743235"/>
                </a:lnTo>
                <a:lnTo>
                  <a:pt x="38645" y="1221275"/>
                </a:lnTo>
                <a:lnTo>
                  <a:pt x="74988" y="1216914"/>
                </a:lnTo>
                <a:close/>
              </a:path>
              <a:path w="437515" h="1221739">
                <a:moveTo>
                  <a:pt x="436938" y="0"/>
                </a:moveTo>
                <a:lnTo>
                  <a:pt x="314269" y="35814"/>
                </a:lnTo>
                <a:lnTo>
                  <a:pt x="340063" y="63631"/>
                </a:lnTo>
                <a:lnTo>
                  <a:pt x="353893" y="51054"/>
                </a:lnTo>
                <a:lnTo>
                  <a:pt x="379788" y="78486"/>
                </a:lnTo>
                <a:lnTo>
                  <a:pt x="379788" y="106472"/>
                </a:lnTo>
                <a:lnTo>
                  <a:pt x="391993" y="119634"/>
                </a:lnTo>
                <a:lnTo>
                  <a:pt x="436938" y="0"/>
                </a:lnTo>
                <a:close/>
              </a:path>
              <a:path w="437515" h="1221739">
                <a:moveTo>
                  <a:pt x="379788" y="78486"/>
                </a:moveTo>
                <a:lnTo>
                  <a:pt x="353893" y="51054"/>
                </a:lnTo>
                <a:lnTo>
                  <a:pt x="340063" y="63631"/>
                </a:lnTo>
                <a:lnTo>
                  <a:pt x="365853" y="91443"/>
                </a:lnTo>
                <a:lnTo>
                  <a:pt x="379788" y="78486"/>
                </a:lnTo>
                <a:close/>
              </a:path>
              <a:path w="437515" h="1221739">
                <a:moveTo>
                  <a:pt x="379788" y="106472"/>
                </a:moveTo>
                <a:lnTo>
                  <a:pt x="379788" y="78486"/>
                </a:lnTo>
                <a:lnTo>
                  <a:pt x="365853" y="91443"/>
                </a:lnTo>
                <a:lnTo>
                  <a:pt x="379788" y="106472"/>
                </a:lnTo>
                <a:close/>
              </a:path>
            </a:pathLst>
          </a:custGeom>
          <a:solidFill>
            <a:srgbClr val="000099"/>
          </a:solidFill>
        </p:spPr>
        <p:txBody>
          <a:bodyPr wrap="square" lIns="0" tIns="0" rIns="0" bIns="0" rtlCol="0">
            <a:spAutoFit/>
          </a:bodyPr>
          <a:lstStyle/>
          <a:p>
            <a:endParaRPr/>
          </a:p>
        </p:txBody>
      </p:sp>
      <p:sp>
        <p:nvSpPr>
          <p:cNvPr id="32" name="object 32"/>
          <p:cNvSpPr/>
          <p:nvPr/>
        </p:nvSpPr>
        <p:spPr>
          <a:xfrm>
            <a:off x="6616827" y="6013196"/>
            <a:ext cx="1066800" cy="367030"/>
          </a:xfrm>
          <a:custGeom>
            <a:avLst/>
            <a:gdLst/>
            <a:ahLst/>
            <a:cxnLst/>
            <a:rect l="l" t="t" r="r" b="b"/>
            <a:pathLst>
              <a:path w="1066800" h="367029">
                <a:moveTo>
                  <a:pt x="0" y="0"/>
                </a:moveTo>
                <a:lnTo>
                  <a:pt x="0" y="366522"/>
                </a:lnTo>
                <a:lnTo>
                  <a:pt x="1066800" y="366522"/>
                </a:lnTo>
                <a:lnTo>
                  <a:pt x="1066800" y="0"/>
                </a:lnTo>
                <a:lnTo>
                  <a:pt x="0" y="0"/>
                </a:lnTo>
                <a:close/>
              </a:path>
            </a:pathLst>
          </a:custGeom>
          <a:solidFill>
            <a:srgbClr val="008000"/>
          </a:solidFill>
        </p:spPr>
        <p:txBody>
          <a:bodyPr wrap="square" lIns="0" tIns="0" rIns="0" bIns="0" rtlCol="0">
            <a:spAutoFit/>
          </a:bodyPr>
          <a:lstStyle/>
          <a:p>
            <a:endParaRPr/>
          </a:p>
        </p:txBody>
      </p:sp>
      <p:sp>
        <p:nvSpPr>
          <p:cNvPr id="33" name="object 33"/>
          <p:cNvSpPr txBox="1"/>
          <p:nvPr/>
        </p:nvSpPr>
        <p:spPr>
          <a:xfrm>
            <a:off x="5781935" y="4761992"/>
            <a:ext cx="600710" cy="1728470"/>
          </a:xfrm>
          <a:prstGeom prst="rect">
            <a:avLst/>
          </a:prstGeom>
        </p:spPr>
        <p:txBody>
          <a:bodyPr vert="horz" wrap="square" lIns="0" tIns="0" rIns="0" bIns="0" rtlCol="0">
            <a:spAutoFit/>
          </a:bodyPr>
          <a:lstStyle/>
          <a:p>
            <a:pPr marL="12700">
              <a:lnSpc>
                <a:spcPct val="100000"/>
              </a:lnSpc>
            </a:pPr>
            <a:r>
              <a:rPr sz="1800" spc="5" dirty="0">
                <a:latin typeface="Tahoma"/>
                <a:cs typeface="Tahoma"/>
              </a:rPr>
              <a:t>190a</a:t>
            </a:r>
            <a:endParaRPr sz="1800">
              <a:latin typeface="Tahoma"/>
              <a:cs typeface="Tahoma"/>
            </a:endParaRPr>
          </a:p>
          <a:p>
            <a:pPr marR="635" algn="ctr">
              <a:lnSpc>
                <a:spcPct val="100000"/>
              </a:lnSpc>
              <a:spcBef>
                <a:spcPts val="1440"/>
              </a:spcBef>
            </a:pPr>
            <a:r>
              <a:rPr sz="1800" dirty="0">
                <a:latin typeface="Tahoma"/>
                <a:cs typeface="Tahoma"/>
              </a:rPr>
              <a:t>190m</a:t>
            </a:r>
            <a:endParaRPr sz="1800">
              <a:latin typeface="Tahoma"/>
              <a:cs typeface="Tahoma"/>
            </a:endParaRPr>
          </a:p>
          <a:p>
            <a:pPr marL="65405" algn="ctr">
              <a:lnSpc>
                <a:spcPts val="1980"/>
              </a:lnSpc>
              <a:spcBef>
                <a:spcPts val="240"/>
              </a:spcBef>
            </a:pPr>
            <a:r>
              <a:rPr sz="1800" spc="5" dirty="0">
                <a:latin typeface="Tahoma"/>
                <a:cs typeface="Tahoma"/>
              </a:rPr>
              <a:t>210a</a:t>
            </a:r>
            <a:endParaRPr sz="1800">
              <a:latin typeface="Tahoma"/>
              <a:cs typeface="Tahoma"/>
            </a:endParaRPr>
          </a:p>
          <a:p>
            <a:pPr marL="71120" algn="ctr">
              <a:lnSpc>
                <a:spcPts val="1800"/>
              </a:lnSpc>
            </a:pPr>
            <a:r>
              <a:rPr sz="1800" dirty="0">
                <a:latin typeface="Tahoma"/>
                <a:cs typeface="Tahoma"/>
              </a:rPr>
              <a:t>210h</a:t>
            </a:r>
            <a:endParaRPr sz="1800">
              <a:latin typeface="Tahoma"/>
              <a:cs typeface="Tahoma"/>
            </a:endParaRPr>
          </a:p>
          <a:p>
            <a:pPr marL="65405" algn="ctr">
              <a:lnSpc>
                <a:spcPts val="1800"/>
              </a:lnSpc>
            </a:pPr>
            <a:r>
              <a:rPr sz="1800" spc="5" dirty="0">
                <a:latin typeface="Tahoma"/>
                <a:cs typeface="Tahoma"/>
              </a:rPr>
              <a:t>220a</a:t>
            </a:r>
            <a:endParaRPr sz="1800">
              <a:latin typeface="Tahoma"/>
              <a:cs typeface="Tahoma"/>
            </a:endParaRPr>
          </a:p>
          <a:p>
            <a:pPr marL="60960" algn="ctr">
              <a:lnSpc>
                <a:spcPts val="1980"/>
              </a:lnSpc>
            </a:pPr>
            <a:r>
              <a:rPr sz="1800" dirty="0">
                <a:latin typeface="Tahoma"/>
                <a:cs typeface="Tahoma"/>
              </a:rPr>
              <a:t>220h</a:t>
            </a:r>
            <a:endParaRPr sz="1800">
              <a:latin typeface="Tahoma"/>
              <a:cs typeface="Tahoma"/>
            </a:endParaRPr>
          </a:p>
        </p:txBody>
      </p:sp>
      <p:sp>
        <p:nvSpPr>
          <p:cNvPr id="34" name="object 34"/>
          <p:cNvSpPr txBox="1"/>
          <p:nvPr/>
        </p:nvSpPr>
        <p:spPr>
          <a:xfrm>
            <a:off x="6696335" y="5600191"/>
            <a:ext cx="895350" cy="280670"/>
          </a:xfrm>
          <a:prstGeom prst="rect">
            <a:avLst/>
          </a:prstGeom>
        </p:spPr>
        <p:txBody>
          <a:bodyPr vert="horz" wrap="square" lIns="0" tIns="0" rIns="0" bIns="0" rtlCol="0">
            <a:spAutoFit/>
          </a:bodyPr>
          <a:lstStyle/>
          <a:p>
            <a:pPr marL="12700">
              <a:lnSpc>
                <a:spcPct val="100000"/>
              </a:lnSpc>
            </a:pPr>
            <a:r>
              <a:rPr sz="1800" spc="-5" dirty="0">
                <a:latin typeface="Tahoma"/>
                <a:cs typeface="Tahoma"/>
              </a:rPr>
              <a:t>WRBU</a:t>
            </a:r>
            <a:r>
              <a:rPr sz="1800" spc="-10" dirty="0">
                <a:latin typeface="Tahoma"/>
                <a:cs typeface="Tahoma"/>
              </a:rPr>
              <a:t>F</a:t>
            </a:r>
            <a:r>
              <a:rPr sz="1800" dirty="0">
                <a:latin typeface="Tahoma"/>
                <a:cs typeface="Tahoma"/>
              </a:rPr>
              <a:t>F</a:t>
            </a:r>
            <a:endParaRPr sz="1800">
              <a:latin typeface="Tahoma"/>
              <a:cs typeface="Tahoma"/>
            </a:endParaRPr>
          </a:p>
        </p:txBody>
      </p:sp>
      <p:sp>
        <p:nvSpPr>
          <p:cNvPr id="35" name="object 35"/>
          <p:cNvSpPr txBox="1"/>
          <p:nvPr/>
        </p:nvSpPr>
        <p:spPr>
          <a:xfrm>
            <a:off x="6696335" y="6057391"/>
            <a:ext cx="895350" cy="280670"/>
          </a:xfrm>
          <a:prstGeom prst="rect">
            <a:avLst/>
          </a:prstGeom>
        </p:spPr>
        <p:txBody>
          <a:bodyPr vert="horz" wrap="square" lIns="0" tIns="0" rIns="0" bIns="0" rtlCol="0">
            <a:spAutoFit/>
          </a:bodyPr>
          <a:lstStyle/>
          <a:p>
            <a:pPr marL="12700">
              <a:lnSpc>
                <a:spcPct val="100000"/>
              </a:lnSpc>
            </a:pPr>
            <a:r>
              <a:rPr sz="1800" spc="-5" dirty="0">
                <a:latin typeface="Tahoma"/>
                <a:cs typeface="Tahoma"/>
              </a:rPr>
              <a:t>WRBU</a:t>
            </a:r>
            <a:r>
              <a:rPr sz="1800" spc="-10" dirty="0">
                <a:latin typeface="Tahoma"/>
                <a:cs typeface="Tahoma"/>
              </a:rPr>
              <a:t>F</a:t>
            </a:r>
            <a:r>
              <a:rPr sz="1800" dirty="0">
                <a:latin typeface="Tahoma"/>
                <a:cs typeface="Tahoma"/>
              </a:rPr>
              <a:t>F</a:t>
            </a:r>
            <a:endParaRPr sz="1800">
              <a:latin typeface="Tahoma"/>
              <a:cs typeface="Tahoma"/>
            </a:endParaRPr>
          </a:p>
        </p:txBody>
      </p:sp>
      <p:sp>
        <p:nvSpPr>
          <p:cNvPr id="36" name="object 36"/>
          <p:cNvSpPr/>
          <p:nvPr/>
        </p:nvSpPr>
        <p:spPr>
          <a:xfrm>
            <a:off x="6383667" y="6084823"/>
            <a:ext cx="233679" cy="43180"/>
          </a:xfrm>
          <a:custGeom>
            <a:avLst/>
            <a:gdLst/>
            <a:ahLst/>
            <a:cxnLst/>
            <a:rect l="l" t="t" r="r" b="b"/>
            <a:pathLst>
              <a:path w="233679" h="43179">
                <a:moveTo>
                  <a:pt x="174498" y="4572"/>
                </a:moveTo>
                <a:lnTo>
                  <a:pt x="172974" y="1524"/>
                </a:lnTo>
                <a:lnTo>
                  <a:pt x="169925" y="0"/>
                </a:lnTo>
                <a:lnTo>
                  <a:pt x="4559" y="0"/>
                </a:lnTo>
                <a:lnTo>
                  <a:pt x="1524" y="1524"/>
                </a:lnTo>
                <a:lnTo>
                  <a:pt x="0" y="4572"/>
                </a:lnTo>
                <a:lnTo>
                  <a:pt x="1524" y="7620"/>
                </a:lnTo>
                <a:lnTo>
                  <a:pt x="4559" y="9143"/>
                </a:lnTo>
                <a:lnTo>
                  <a:pt x="169925" y="9143"/>
                </a:lnTo>
                <a:lnTo>
                  <a:pt x="172974" y="7620"/>
                </a:lnTo>
                <a:lnTo>
                  <a:pt x="174498" y="4572"/>
                </a:lnTo>
                <a:close/>
              </a:path>
              <a:path w="233679" h="43179">
                <a:moveTo>
                  <a:pt x="233159" y="4572"/>
                </a:moveTo>
                <a:lnTo>
                  <a:pt x="156959" y="-33527"/>
                </a:lnTo>
                <a:lnTo>
                  <a:pt x="156959" y="0"/>
                </a:lnTo>
                <a:lnTo>
                  <a:pt x="169925" y="0"/>
                </a:lnTo>
                <a:lnTo>
                  <a:pt x="172974" y="1524"/>
                </a:lnTo>
                <a:lnTo>
                  <a:pt x="174498" y="4572"/>
                </a:lnTo>
                <a:lnTo>
                  <a:pt x="174498" y="33902"/>
                </a:lnTo>
                <a:lnTo>
                  <a:pt x="233159" y="4572"/>
                </a:lnTo>
                <a:close/>
              </a:path>
              <a:path w="233679" h="43179">
                <a:moveTo>
                  <a:pt x="174498" y="33902"/>
                </a:moveTo>
                <a:lnTo>
                  <a:pt x="174498" y="4572"/>
                </a:lnTo>
                <a:lnTo>
                  <a:pt x="172974" y="7620"/>
                </a:lnTo>
                <a:lnTo>
                  <a:pt x="169925" y="9143"/>
                </a:lnTo>
                <a:lnTo>
                  <a:pt x="156959" y="9143"/>
                </a:lnTo>
                <a:lnTo>
                  <a:pt x="156959" y="42672"/>
                </a:lnTo>
                <a:lnTo>
                  <a:pt x="174498" y="33902"/>
                </a:lnTo>
                <a:close/>
              </a:path>
            </a:pathLst>
          </a:custGeom>
          <a:solidFill>
            <a:srgbClr val="000000"/>
          </a:solidFill>
        </p:spPr>
        <p:txBody>
          <a:bodyPr wrap="square" lIns="0" tIns="0" rIns="0" bIns="0" rtlCol="0">
            <a:spAutoFit/>
          </a:bodyPr>
          <a:lstStyle/>
          <a:p>
            <a:endParaRPr/>
          </a:p>
        </p:txBody>
      </p:sp>
      <p:sp>
        <p:nvSpPr>
          <p:cNvPr id="37" name="object 37"/>
          <p:cNvSpPr/>
          <p:nvPr/>
        </p:nvSpPr>
        <p:spPr>
          <a:xfrm>
            <a:off x="6383667" y="6313423"/>
            <a:ext cx="233679" cy="43180"/>
          </a:xfrm>
          <a:custGeom>
            <a:avLst/>
            <a:gdLst/>
            <a:ahLst/>
            <a:cxnLst/>
            <a:rect l="l" t="t" r="r" b="b"/>
            <a:pathLst>
              <a:path w="233679" h="43179">
                <a:moveTo>
                  <a:pt x="174498" y="4572"/>
                </a:moveTo>
                <a:lnTo>
                  <a:pt x="172974" y="1524"/>
                </a:lnTo>
                <a:lnTo>
                  <a:pt x="169925" y="0"/>
                </a:lnTo>
                <a:lnTo>
                  <a:pt x="4559" y="0"/>
                </a:lnTo>
                <a:lnTo>
                  <a:pt x="1524" y="1524"/>
                </a:lnTo>
                <a:lnTo>
                  <a:pt x="0" y="4572"/>
                </a:lnTo>
                <a:lnTo>
                  <a:pt x="1524" y="7620"/>
                </a:lnTo>
                <a:lnTo>
                  <a:pt x="4559" y="9144"/>
                </a:lnTo>
                <a:lnTo>
                  <a:pt x="169925" y="9144"/>
                </a:lnTo>
                <a:lnTo>
                  <a:pt x="172974" y="7620"/>
                </a:lnTo>
                <a:lnTo>
                  <a:pt x="174498" y="4572"/>
                </a:lnTo>
                <a:close/>
              </a:path>
              <a:path w="233679" h="43179">
                <a:moveTo>
                  <a:pt x="233159" y="4572"/>
                </a:moveTo>
                <a:lnTo>
                  <a:pt x="156959" y="-33527"/>
                </a:lnTo>
                <a:lnTo>
                  <a:pt x="156959" y="0"/>
                </a:lnTo>
                <a:lnTo>
                  <a:pt x="169925" y="0"/>
                </a:lnTo>
                <a:lnTo>
                  <a:pt x="172974" y="1524"/>
                </a:lnTo>
                <a:lnTo>
                  <a:pt x="174498" y="4572"/>
                </a:lnTo>
                <a:lnTo>
                  <a:pt x="174498" y="33902"/>
                </a:lnTo>
                <a:lnTo>
                  <a:pt x="233159" y="4572"/>
                </a:lnTo>
                <a:close/>
              </a:path>
              <a:path w="233679" h="43179">
                <a:moveTo>
                  <a:pt x="174498" y="33902"/>
                </a:moveTo>
                <a:lnTo>
                  <a:pt x="174498" y="4572"/>
                </a:lnTo>
                <a:lnTo>
                  <a:pt x="172974" y="7620"/>
                </a:lnTo>
                <a:lnTo>
                  <a:pt x="169925" y="9144"/>
                </a:lnTo>
                <a:lnTo>
                  <a:pt x="156959" y="9144"/>
                </a:lnTo>
                <a:lnTo>
                  <a:pt x="156959" y="42672"/>
                </a:lnTo>
                <a:lnTo>
                  <a:pt x="174498" y="33902"/>
                </a:lnTo>
                <a:close/>
              </a:path>
            </a:pathLst>
          </a:custGeom>
          <a:solidFill>
            <a:srgbClr val="000000"/>
          </a:solidFill>
        </p:spPr>
        <p:txBody>
          <a:bodyPr wrap="square" lIns="0" tIns="0" rIns="0" bIns="0" rtlCol="0">
            <a:spAutoFit/>
          </a:bodyPr>
          <a:lstStyle/>
          <a:p>
            <a:endParaRPr/>
          </a:p>
        </p:txBody>
      </p:sp>
      <p:sp>
        <p:nvSpPr>
          <p:cNvPr id="38" name="object 38"/>
          <p:cNvSpPr txBox="1"/>
          <p:nvPr/>
        </p:nvSpPr>
        <p:spPr>
          <a:xfrm>
            <a:off x="5095830" y="3087161"/>
            <a:ext cx="1012190" cy="1376680"/>
          </a:xfrm>
          <a:prstGeom prst="rect">
            <a:avLst/>
          </a:prstGeom>
        </p:spPr>
        <p:txBody>
          <a:bodyPr vert="horz" wrap="square" lIns="0" tIns="0" rIns="0" bIns="0" rtlCol="0">
            <a:spAutoFit/>
          </a:bodyPr>
          <a:lstStyle/>
          <a:p>
            <a:pPr marL="12700" marR="6350">
              <a:lnSpc>
                <a:spcPct val="99400"/>
              </a:lnSpc>
            </a:pPr>
            <a:r>
              <a:rPr sz="1800" b="1" spc="-5" dirty="0">
                <a:latin typeface="Tahoma"/>
                <a:cs typeface="Tahoma"/>
              </a:rPr>
              <a:t>Macro cal</a:t>
            </a:r>
            <a:r>
              <a:rPr sz="1800" b="1" dirty="0">
                <a:latin typeface="Tahoma"/>
                <a:cs typeface="Tahoma"/>
              </a:rPr>
              <a:t>l</a:t>
            </a:r>
            <a:r>
              <a:rPr sz="1800" b="1" spc="-10" dirty="0">
                <a:latin typeface="Tahoma"/>
                <a:cs typeface="Tahoma"/>
              </a:rPr>
              <a:t> </a:t>
            </a:r>
            <a:r>
              <a:rPr sz="1800" b="1" spc="-20" dirty="0">
                <a:latin typeface="新細明體"/>
                <a:cs typeface="新細明體"/>
              </a:rPr>
              <a:t>耗費 程式空</a:t>
            </a:r>
            <a:r>
              <a:rPr sz="1800" b="1" spc="-15" dirty="0">
                <a:latin typeface="新細明體"/>
                <a:cs typeface="新細明體"/>
              </a:rPr>
              <a:t>間</a:t>
            </a:r>
            <a:r>
              <a:rPr sz="1800" b="1" dirty="0">
                <a:latin typeface="Tahoma"/>
                <a:cs typeface="Tahoma"/>
              </a:rPr>
              <a:t>, </a:t>
            </a:r>
            <a:r>
              <a:rPr sz="1800" b="1" spc="-20" dirty="0">
                <a:latin typeface="新細明體"/>
                <a:cs typeface="新細明體"/>
              </a:rPr>
              <a:t>執行速度 快</a:t>
            </a:r>
            <a:endParaRPr sz="1800">
              <a:latin typeface="新細明體"/>
              <a:cs typeface="新細明體"/>
            </a:endParaRPr>
          </a:p>
        </p:txBody>
      </p:sp>
      <p:sp>
        <p:nvSpPr>
          <p:cNvPr id="39" name="object 39"/>
          <p:cNvSpPr/>
          <p:nvPr/>
        </p:nvSpPr>
        <p:spPr>
          <a:xfrm>
            <a:off x="6464427" y="2660395"/>
            <a:ext cx="1219200" cy="1143000"/>
          </a:xfrm>
          <a:custGeom>
            <a:avLst/>
            <a:gdLst/>
            <a:ahLst/>
            <a:cxnLst/>
            <a:rect l="l" t="t" r="r" b="b"/>
            <a:pathLst>
              <a:path w="1219200" h="1143000">
                <a:moveTo>
                  <a:pt x="0" y="0"/>
                </a:moveTo>
                <a:lnTo>
                  <a:pt x="0" y="1143000"/>
                </a:lnTo>
                <a:lnTo>
                  <a:pt x="1219200" y="1143000"/>
                </a:lnTo>
                <a:lnTo>
                  <a:pt x="1219200" y="0"/>
                </a:lnTo>
                <a:lnTo>
                  <a:pt x="0" y="0"/>
                </a:lnTo>
                <a:close/>
              </a:path>
            </a:pathLst>
          </a:custGeom>
          <a:solidFill>
            <a:srgbClr val="5E93C9"/>
          </a:solidFill>
        </p:spPr>
        <p:txBody>
          <a:bodyPr wrap="square" lIns="0" tIns="0" rIns="0" bIns="0" rtlCol="0">
            <a:spAutoFit/>
          </a:bodyPr>
          <a:lstStyle/>
          <a:p>
            <a:endParaRPr/>
          </a:p>
        </p:txBody>
      </p:sp>
      <p:sp>
        <p:nvSpPr>
          <p:cNvPr id="40" name="object 40"/>
          <p:cNvSpPr txBox="1"/>
          <p:nvPr/>
        </p:nvSpPr>
        <p:spPr>
          <a:xfrm>
            <a:off x="6751961" y="3077717"/>
            <a:ext cx="642620" cy="310515"/>
          </a:xfrm>
          <a:prstGeom prst="rect">
            <a:avLst/>
          </a:prstGeom>
        </p:spPr>
        <p:txBody>
          <a:bodyPr vert="horz" wrap="square" lIns="0" tIns="0" rIns="0" bIns="0" rtlCol="0">
            <a:spAutoFit/>
          </a:bodyPr>
          <a:lstStyle/>
          <a:p>
            <a:pPr marL="12700">
              <a:lnSpc>
                <a:spcPct val="100000"/>
              </a:lnSpc>
            </a:pPr>
            <a:r>
              <a:rPr sz="2000" b="1" spc="-20" dirty="0">
                <a:latin typeface="Tahoma"/>
                <a:cs typeface="Tahoma"/>
              </a:rPr>
              <a:t>Main</a:t>
            </a:r>
            <a:endParaRPr sz="2000">
              <a:latin typeface="Tahoma"/>
              <a:cs typeface="Tahoma"/>
            </a:endParaRPr>
          </a:p>
        </p:txBody>
      </p:sp>
      <p:sp>
        <p:nvSpPr>
          <p:cNvPr id="41" name="object 41"/>
          <p:cNvSpPr/>
          <p:nvPr/>
        </p:nvSpPr>
        <p:spPr>
          <a:xfrm>
            <a:off x="5702427" y="1136396"/>
            <a:ext cx="1066800" cy="779780"/>
          </a:xfrm>
          <a:custGeom>
            <a:avLst/>
            <a:gdLst/>
            <a:ahLst/>
            <a:cxnLst/>
            <a:rect l="l" t="t" r="r" b="b"/>
            <a:pathLst>
              <a:path w="1066800" h="779780">
                <a:moveTo>
                  <a:pt x="0" y="0"/>
                </a:moveTo>
                <a:lnTo>
                  <a:pt x="0" y="779526"/>
                </a:lnTo>
                <a:lnTo>
                  <a:pt x="1066800" y="779526"/>
                </a:lnTo>
                <a:lnTo>
                  <a:pt x="1066800" y="0"/>
                </a:lnTo>
                <a:lnTo>
                  <a:pt x="0" y="0"/>
                </a:lnTo>
                <a:close/>
              </a:path>
            </a:pathLst>
          </a:custGeom>
          <a:solidFill>
            <a:srgbClr val="008000"/>
          </a:solidFill>
        </p:spPr>
        <p:txBody>
          <a:bodyPr wrap="square" lIns="0" tIns="0" rIns="0" bIns="0" rtlCol="0">
            <a:spAutoFit/>
          </a:bodyPr>
          <a:lstStyle/>
          <a:p>
            <a:endParaRPr/>
          </a:p>
        </p:txBody>
      </p:sp>
      <p:sp>
        <p:nvSpPr>
          <p:cNvPr id="42" name="object 42"/>
          <p:cNvSpPr txBox="1"/>
          <p:nvPr/>
        </p:nvSpPr>
        <p:spPr>
          <a:xfrm>
            <a:off x="5781935" y="1180591"/>
            <a:ext cx="844550" cy="280670"/>
          </a:xfrm>
          <a:prstGeom prst="rect">
            <a:avLst/>
          </a:prstGeom>
        </p:spPr>
        <p:txBody>
          <a:bodyPr vert="horz" wrap="square" lIns="0" tIns="0" rIns="0" bIns="0" rtlCol="0">
            <a:spAutoFit/>
          </a:bodyPr>
          <a:lstStyle/>
          <a:p>
            <a:pPr marL="12700">
              <a:lnSpc>
                <a:spcPct val="100000"/>
              </a:lnSpc>
            </a:pPr>
            <a:r>
              <a:rPr sz="1800" spc="-5" dirty="0">
                <a:latin typeface="Tahoma"/>
                <a:cs typeface="Tahoma"/>
              </a:rPr>
              <a:t>RDBUFF</a:t>
            </a:r>
            <a:endParaRPr sz="1800">
              <a:latin typeface="Tahoma"/>
              <a:cs typeface="Tahoma"/>
            </a:endParaRPr>
          </a:p>
        </p:txBody>
      </p:sp>
      <p:sp>
        <p:nvSpPr>
          <p:cNvPr id="43" name="object 43"/>
          <p:cNvSpPr/>
          <p:nvPr/>
        </p:nvSpPr>
        <p:spPr>
          <a:xfrm>
            <a:off x="7607427" y="1074674"/>
            <a:ext cx="1066800" cy="367030"/>
          </a:xfrm>
          <a:custGeom>
            <a:avLst/>
            <a:gdLst/>
            <a:ahLst/>
            <a:cxnLst/>
            <a:rect l="l" t="t" r="r" b="b"/>
            <a:pathLst>
              <a:path w="1066800" h="367030">
                <a:moveTo>
                  <a:pt x="0" y="0"/>
                </a:moveTo>
                <a:lnTo>
                  <a:pt x="0" y="366522"/>
                </a:lnTo>
                <a:lnTo>
                  <a:pt x="1066800" y="366522"/>
                </a:lnTo>
                <a:lnTo>
                  <a:pt x="1066800" y="0"/>
                </a:lnTo>
                <a:lnTo>
                  <a:pt x="0" y="0"/>
                </a:lnTo>
                <a:close/>
              </a:path>
            </a:pathLst>
          </a:custGeom>
          <a:solidFill>
            <a:srgbClr val="008000"/>
          </a:solidFill>
        </p:spPr>
        <p:txBody>
          <a:bodyPr wrap="square" lIns="0" tIns="0" rIns="0" bIns="0" rtlCol="0">
            <a:spAutoFit/>
          </a:bodyPr>
          <a:lstStyle/>
          <a:p>
            <a:endParaRPr/>
          </a:p>
        </p:txBody>
      </p:sp>
      <p:sp>
        <p:nvSpPr>
          <p:cNvPr id="44" name="object 44"/>
          <p:cNvSpPr txBox="1"/>
          <p:nvPr/>
        </p:nvSpPr>
        <p:spPr>
          <a:xfrm>
            <a:off x="7686935" y="1118870"/>
            <a:ext cx="895350" cy="280670"/>
          </a:xfrm>
          <a:prstGeom prst="rect">
            <a:avLst/>
          </a:prstGeom>
        </p:spPr>
        <p:txBody>
          <a:bodyPr vert="horz" wrap="square" lIns="0" tIns="0" rIns="0" bIns="0" rtlCol="0">
            <a:spAutoFit/>
          </a:bodyPr>
          <a:lstStyle/>
          <a:p>
            <a:pPr marL="12700">
              <a:lnSpc>
                <a:spcPct val="100000"/>
              </a:lnSpc>
            </a:pPr>
            <a:r>
              <a:rPr sz="1800" spc="-5" dirty="0">
                <a:latin typeface="Tahoma"/>
                <a:cs typeface="Tahoma"/>
              </a:rPr>
              <a:t>WRBU</a:t>
            </a:r>
            <a:r>
              <a:rPr sz="1800" spc="-10" dirty="0">
                <a:latin typeface="Tahoma"/>
                <a:cs typeface="Tahoma"/>
              </a:rPr>
              <a:t>F</a:t>
            </a:r>
            <a:r>
              <a:rPr sz="1800" dirty="0">
                <a:latin typeface="Tahoma"/>
                <a:cs typeface="Tahoma"/>
              </a:rPr>
              <a:t>F</a:t>
            </a:r>
            <a:endParaRPr sz="1800">
              <a:latin typeface="Tahoma"/>
              <a:cs typeface="Tahom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1217</TotalTime>
  <Words>761</Words>
  <Application>Microsoft Office PowerPoint</Application>
  <PresentationFormat>自訂</PresentationFormat>
  <Paragraphs>390</Paragraphs>
  <Slides>61</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61</vt:i4>
      </vt:variant>
    </vt:vector>
  </HeadingPairs>
  <TitlesOfParts>
    <vt:vector size="68" baseType="lpstr">
      <vt:lpstr>新細明體</vt:lpstr>
      <vt:lpstr>Arial</vt:lpstr>
      <vt:lpstr>Calibri</vt:lpstr>
      <vt:lpstr>Cambria Math</vt:lpstr>
      <vt:lpstr>Tahoma</vt:lpstr>
      <vt:lpstr>Verdana</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Macro Process</vt:lpstr>
      <vt:lpstr>PowerPoint 簡報</vt:lpstr>
      <vt:lpstr>PowerPoint 簡報</vt:lpstr>
      <vt:lpstr>PowerPoint 簡報</vt:lpstr>
      <vt:lpstr>PowerPoint 簡報</vt:lpstr>
      <vt:lpstr>Data structures in Macro processor</vt:lpstr>
      <vt:lpstr>PowerPoint 簡報</vt:lpstr>
      <vt:lpstr>Data structures in Macro processor</vt:lpstr>
      <vt:lpstr>Data structures in Macro processor</vt:lpstr>
      <vt:lpstr>PowerPoint 簡報</vt:lpstr>
      <vt:lpstr>PowerPoint 簡報</vt:lpstr>
      <vt:lpstr>PowerPoint 簡報</vt:lpstr>
      <vt:lpstr>PowerPoint 簡報</vt:lpstr>
      <vt:lpstr>PowerPoint 簡報</vt:lpstr>
      <vt:lpstr>PowerPoint 簡報</vt:lpstr>
      <vt:lpstr>PowerPoint 簡報</vt:lpstr>
      <vt:lpstr>PowerPoint 簡報</vt:lpstr>
      <vt:lpstr>4.2.3 Conditional macro expansion </vt:lpstr>
      <vt:lpstr>PowerPoint 簡報</vt:lpstr>
      <vt:lpstr>4.2.3 Conditional macro expansion </vt:lpstr>
      <vt:lpstr>4.2.3 Conditional macro expansion </vt:lpstr>
      <vt:lpstr>4.2.3 Conditional macro expansion </vt:lpstr>
      <vt:lpstr>4.2.3 Conditional macro expansion </vt:lpstr>
      <vt:lpstr>Figure 4.9</vt:lpstr>
      <vt:lpstr>Figure 4.10</vt:lpstr>
      <vt:lpstr>Figure 4.10</vt:lpstr>
      <vt:lpstr>4.2.3 Conditional macro expansion </vt:lpstr>
      <vt:lpstr>4.2.3 Conditional macro expansion </vt:lpstr>
      <vt:lpstr>4.2.3 Conditional macro expansion </vt:lpstr>
      <vt:lpstr>4.2.3 Conditional macro expansion </vt:lpstr>
      <vt:lpstr>4.2.3 Conditional macro expansion </vt:lpstr>
      <vt:lpstr>4.2.3 Conditional macro expansion </vt:lpstr>
      <vt:lpstr>4.2.3 Conditional macro expansion </vt:lpstr>
      <vt:lpstr>4.2.4 Keyword macro parameters</vt:lpstr>
      <vt:lpstr>4.2.4 Keyword macro parameters</vt:lpstr>
      <vt:lpstr>4.2.4 Keyword macro parameters</vt:lpstr>
      <vt:lpstr>4.2.4 Keyword macro parameters</vt:lpstr>
      <vt:lpstr>4.3 Macro parameters     design options</vt:lpstr>
      <vt:lpstr>4.3.1 Recursive macro expansion</vt:lpstr>
      <vt:lpstr>Figure 4.11</vt:lpstr>
      <vt:lpstr>4.3.1 Recursive macro expansion</vt:lpstr>
      <vt:lpstr>4.3.1 Recursive macro expansion</vt:lpstr>
      <vt:lpstr>4.3.1 Recursive macro expansion</vt:lpstr>
      <vt:lpstr>4.3.1 Recursive macro expansion</vt:lpstr>
      <vt:lpstr>PowerPoint 簡報</vt:lpstr>
      <vt:lpstr>PowerPoint 簡報</vt:lpstr>
      <vt:lpstr>PowerPoint 簡報</vt:lpstr>
      <vt:lpstr>4.3.3 Macro processing        within language translators 2/5 </vt:lpstr>
      <vt:lpstr>4.3.3 Macro processing        within language translators 3/5 </vt:lpstr>
      <vt:lpstr>PowerPoint 簡報</vt:lpstr>
      <vt:lpstr>4.3.3 Macro processing        within language translators 5/5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4       MACRO PROCESSORS</dc:title>
  <dc:creator>WOOL</dc:creator>
  <cp:lastModifiedBy>yanming chen</cp:lastModifiedBy>
  <cp:revision>68</cp:revision>
  <dcterms:created xsi:type="dcterms:W3CDTF">2014-04-10T12:13:45Z</dcterms:created>
  <dcterms:modified xsi:type="dcterms:W3CDTF">2019-04-23T06:56:33Z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2006-03-28T00:00:00Z</vt:filetime>
  </property>
  <property fmtid="{D5CDD505-2E9C-101B-9397-08002B2CF9AE}" pid="3" name="LastSaved">
    <vt:filetime>2014-04-10T00:00:00Z</vt:filetime>
  </property>
</Properties>
</file>